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24.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714" r:id="rId5"/>
    <p:sldMasterId id="2147483715" r:id="rId6"/>
    <p:sldMasterId id="2147483716" r:id="rId7"/>
    <p:sldMasterId id="2147483717"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 id="332" r:id="rId86"/>
    <p:sldId id="333" r:id="rId87"/>
    <p:sldId id="334" r:id="rId88"/>
    <p:sldId id="335" r:id="rId89"/>
    <p:sldId id="336" r:id="rId90"/>
    <p:sldId id="337" r:id="rId91"/>
    <p:sldId id="338" r:id="rId92"/>
    <p:sldId id="339" r:id="rId93"/>
    <p:sldId id="340" r:id="rId94"/>
    <p:sldId id="341" r:id="rId95"/>
    <p:sldId id="342" r:id="rId96"/>
    <p:sldId id="343" r:id="rId97"/>
    <p:sldId id="344" r:id="rId98"/>
    <p:sldId id="345" r:id="rId99"/>
    <p:sldId id="346" r:id="rId100"/>
    <p:sldId id="347" r:id="rId101"/>
    <p:sldId id="348" r:id="rId102"/>
    <p:sldId id="349" r:id="rId103"/>
    <p:sldId id="350" r:id="rId104"/>
    <p:sldId id="351" r:id="rId105"/>
    <p:sldId id="352" r:id="rId106"/>
    <p:sldId id="353" r:id="rId107"/>
    <p:sldId id="354" r:id="rId108"/>
    <p:sldId id="355" r:id="rId109"/>
    <p:sldId id="356" r:id="rId110"/>
    <p:sldId id="357" r:id="rId111"/>
    <p:sldId id="358" r:id="rId112"/>
    <p:sldId id="359" r:id="rId113"/>
    <p:sldId id="360" r:id="rId114"/>
    <p:sldId id="361" r:id="rId115"/>
    <p:sldId id="362" r:id="rId116"/>
    <p:sldId id="363" r:id="rId117"/>
    <p:sldId id="364" r:id="rId118"/>
    <p:sldId id="365" r:id="rId119"/>
    <p:sldId id="366" r:id="rId120"/>
    <p:sldId id="367" r:id="rId121"/>
    <p:sldId id="368" r:id="rId122"/>
    <p:sldId id="369" r:id="rId123"/>
    <p:sldId id="370" r:id="rId124"/>
    <p:sldId id="371" r:id="rId125"/>
    <p:sldId id="372" r:id="rId126"/>
    <p:sldId id="373" r:id="rId127"/>
    <p:sldId id="374" r:id="rId128"/>
    <p:sldId id="375" r:id="rId129"/>
    <p:sldId id="376" r:id="rId130"/>
    <p:sldId id="377" r:id="rId131"/>
    <p:sldId id="378" r:id="rId132"/>
    <p:sldId id="379" r:id="rId133"/>
    <p:sldId id="380" r:id="rId134"/>
  </p:sldIdLst>
  <p:sldSz cy="13716000" cx="24384000"/>
  <p:notesSz cx="6858000" cy="9144000"/>
  <p:embeddedFontLst>
    <p:embeddedFont>
      <p:font typeface="Helvetica Neue"/>
      <p:regular r:id="rId135"/>
      <p:bold r:id="rId136"/>
      <p:italic r:id="rId137"/>
      <p:boldItalic r:id="rId138"/>
    </p:embeddedFont>
    <p:embeddedFont>
      <p:font typeface="Helvetica Neue Light"/>
      <p:regular r:id="rId139"/>
      <p:bold r:id="rId140"/>
      <p:italic r:id="rId141"/>
      <p:boldItalic r:id="rId142"/>
    </p:embeddedFont>
    <p:embeddedFont>
      <p:font typeface="Gill Sans"/>
      <p:regular r:id="rId143"/>
      <p:bold r:id="rId1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Taegyun Jeon"/>
  <p:cmAuthor clrIdx="1" id="1" initials="" lastIdx="1" name="Sung Kim"/>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FEE5EB76-3B44-40A5-A574-1326B08479D4}">
  <a:tblStyle styleId="{FEE5EB76-3B44-40A5-A574-1326B08479D4}" styleName="Table_0">
    <a:wholeTbl>
      <a:tcTxStyle b="off" i="off">
        <a:font>
          <a:latin typeface="Helvetica Light"/>
          <a:ea typeface="Helvetica Light"/>
          <a:cs typeface="Helvetica Light"/>
        </a:font>
        <a:srgbClr val="000000"/>
      </a:tcTxStyle>
      <a:tcStyle>
        <a:tcBdr>
          <a:left>
            <a:ln cap="flat" cmpd="sng" w="12700">
              <a:solidFill>
                <a:srgbClr val="FFFFFF"/>
              </a:solidFill>
              <a:prstDash val="solid"/>
              <a:round/>
              <a:headEnd len="med" w="med" type="none"/>
              <a:tailEnd len="med" w="med" type="none"/>
            </a:ln>
          </a:left>
          <a:right>
            <a:ln cap="flat" cmpd="sng" w="12700">
              <a:solidFill>
                <a:srgbClr val="FFFFFF"/>
              </a:solidFill>
              <a:prstDash val="solid"/>
              <a:round/>
              <a:headEnd len="med" w="med" type="none"/>
              <a:tailEnd len="med" w="med" type="none"/>
            </a:ln>
          </a:right>
          <a:top>
            <a:ln cap="flat" cmpd="sng" w="12700">
              <a:solidFill>
                <a:srgbClr val="FFFFFF"/>
              </a:solidFill>
              <a:prstDash val="solid"/>
              <a:round/>
              <a:headEnd len="med" w="med" type="none"/>
              <a:tailEnd len="med" w="med" type="none"/>
            </a:ln>
          </a:top>
          <a:bottom>
            <a:ln cap="flat" cmpd="sng" w="12700">
              <a:solidFill>
                <a:srgbClr val="FFFFFF"/>
              </a:solidFill>
              <a:prstDash val="solid"/>
              <a:round/>
              <a:headEnd len="med" w="med" type="none"/>
              <a:tailEnd len="med" w="med" type="none"/>
            </a:ln>
          </a:bottom>
          <a:insideH>
            <a:ln cap="flat" cmpd="sng" w="12700">
              <a:solidFill>
                <a:srgbClr val="FFFFFF"/>
              </a:solidFill>
              <a:prstDash val="solid"/>
              <a:round/>
              <a:headEnd len="med" w="med" type="none"/>
              <a:tailEnd len="med" w="med" type="none"/>
            </a:ln>
          </a:insideH>
          <a:insideV>
            <a:ln cap="flat" cmpd="sng" w="12700">
              <a:solidFill>
                <a:srgbClr val="FFFFFF"/>
              </a:solidFill>
              <a:prstDash val="solid"/>
              <a:round/>
              <a:headEnd len="med" w="med" type="none"/>
              <a:tailEnd len="med" w="med" type="none"/>
            </a:ln>
          </a:insideV>
        </a:tcBdr>
        <a:fill>
          <a:solidFill>
            <a:srgbClr val="D0D1D2"/>
          </a:solidFill>
        </a:fill>
      </a:tcStyle>
    </a:wholeTbl>
    <a:band1H>
      <a:tcTxStyle/>
    </a:band1H>
    <a:band2H>
      <a:tcTxStyle b="off" i="off"/>
      <a:tcStyle>
        <a:fill>
          <a:solidFill>
            <a:srgbClr val="DEDEDF"/>
          </a:solidFill>
        </a:fill>
      </a:tcStyle>
    </a:band2H>
    <a:band1V>
      <a:tcTxStyle/>
    </a:band1V>
    <a:band2V>
      <a:tcTxStyle/>
    </a:band2V>
    <a:lastCol>
      <a:tcTxStyle/>
    </a:lastCol>
    <a:firstCol>
      <a:tcTxStyle b="on" i="off">
        <a:font>
          <a:latin typeface="Helvetica"/>
          <a:ea typeface="Helvetica"/>
          <a:cs typeface="Helvetica"/>
        </a:font>
        <a:srgbClr val="FFFFFF"/>
      </a:tcTxStyle>
      <a:tcStyle>
        <a:tcBdr>
          <a:left>
            <a:ln cap="flat" cmpd="sng" w="12700">
              <a:solidFill>
                <a:srgbClr val="FFFFFF"/>
              </a:solidFill>
              <a:prstDash val="solid"/>
              <a:round/>
              <a:headEnd len="med" w="med" type="none"/>
              <a:tailEnd len="med" w="med" type="none"/>
            </a:ln>
          </a:left>
          <a:right>
            <a:ln cap="flat" cmpd="sng" w="12700">
              <a:solidFill>
                <a:srgbClr val="FFFFFF"/>
              </a:solidFill>
              <a:prstDash val="solid"/>
              <a:round/>
              <a:headEnd len="med" w="med" type="none"/>
              <a:tailEnd len="med" w="med" type="none"/>
            </a:ln>
          </a:right>
          <a:top>
            <a:ln cap="flat" cmpd="sng" w="12700">
              <a:solidFill>
                <a:srgbClr val="FFFFFF"/>
              </a:solidFill>
              <a:prstDash val="solid"/>
              <a:round/>
              <a:headEnd len="med" w="med" type="none"/>
              <a:tailEnd len="med" w="med" type="none"/>
            </a:ln>
          </a:top>
          <a:bottom>
            <a:ln cap="flat" cmpd="sng" w="12700">
              <a:solidFill>
                <a:srgbClr val="FFFFFF"/>
              </a:solidFill>
              <a:prstDash val="solid"/>
              <a:round/>
              <a:headEnd len="med" w="med" type="none"/>
              <a:tailEnd len="med" w="med" type="none"/>
            </a:ln>
          </a:bottom>
          <a:insideH>
            <a:ln cap="flat" cmpd="sng" w="12700">
              <a:solidFill>
                <a:srgbClr val="FFFFFF"/>
              </a:solidFill>
              <a:prstDash val="solid"/>
              <a:round/>
              <a:headEnd len="med" w="med" type="none"/>
              <a:tailEnd len="med" w="med" type="none"/>
            </a:ln>
          </a:insideH>
          <a:insideV>
            <a:ln cap="flat" cmpd="sng" w="12700">
              <a:solidFill>
                <a:srgbClr val="FFFFFF"/>
              </a:solidFill>
              <a:prstDash val="solid"/>
              <a:round/>
              <a:headEnd len="med" w="med" type="none"/>
              <a:tailEnd len="med" w="med" type="none"/>
            </a:ln>
          </a:insideV>
        </a:tcBdr>
        <a:fill>
          <a:solidFill>
            <a:srgbClr val="535761"/>
          </a:solidFill>
        </a:fill>
      </a:tcStyle>
    </a:firstCol>
    <a:lastRow>
      <a:tcTxStyle b="on" i="off">
        <a:font>
          <a:latin typeface="Helvetica"/>
          <a:ea typeface="Helvetica"/>
          <a:cs typeface="Helvetica"/>
        </a:font>
        <a:srgbClr val="FFFFFF"/>
      </a:tcTxStyle>
      <a:tcStyle>
        <a:tcBdr>
          <a:left>
            <a:ln cap="flat" cmpd="sng" w="12700">
              <a:solidFill>
                <a:srgbClr val="FFFFFF"/>
              </a:solidFill>
              <a:prstDash val="solid"/>
              <a:round/>
              <a:headEnd len="med" w="med" type="none"/>
              <a:tailEnd len="med" w="med" type="none"/>
            </a:ln>
          </a:left>
          <a:right>
            <a:ln cap="flat" cmpd="sng" w="12700">
              <a:solidFill>
                <a:srgbClr val="FFFFFF"/>
              </a:solidFill>
              <a:prstDash val="solid"/>
              <a:round/>
              <a:headEnd len="med" w="med" type="none"/>
              <a:tailEnd len="med" w="med" type="none"/>
            </a:ln>
          </a:right>
          <a:top>
            <a:ln cap="flat" cmpd="sng" w="12700">
              <a:solidFill>
                <a:srgbClr val="FFFFFF"/>
              </a:solidFill>
              <a:prstDash val="solid"/>
              <a:round/>
              <a:headEnd len="med" w="med" type="none"/>
              <a:tailEnd len="med" w="med" type="none"/>
            </a:ln>
          </a:top>
          <a:bottom>
            <a:ln cap="flat" cmpd="sng" w="12700">
              <a:solidFill>
                <a:srgbClr val="FFFFFF"/>
              </a:solidFill>
              <a:prstDash val="solid"/>
              <a:round/>
              <a:headEnd len="med" w="med" type="none"/>
              <a:tailEnd len="med" w="med" type="none"/>
            </a:ln>
          </a:bottom>
          <a:insideH>
            <a:ln cap="flat" cmpd="sng" w="12700">
              <a:solidFill>
                <a:srgbClr val="FFFFFF"/>
              </a:solidFill>
              <a:prstDash val="solid"/>
              <a:round/>
              <a:headEnd len="med" w="med" type="none"/>
              <a:tailEnd len="med" w="med" type="none"/>
            </a:ln>
          </a:insideH>
          <a:insideV>
            <a:ln cap="flat" cmpd="sng" w="12700">
              <a:solidFill>
                <a:srgbClr val="FFFFFF"/>
              </a:solidFill>
              <a:prstDash val="solid"/>
              <a:round/>
              <a:headEnd len="med" w="med" type="none"/>
              <a:tailEnd len="med" w="med" type="none"/>
            </a:ln>
          </a:insideV>
        </a:tcBdr>
        <a:fill>
          <a:solidFill>
            <a:srgbClr val="909398"/>
          </a:solidFill>
        </a:fill>
      </a:tcStyle>
    </a:lastRow>
    <a:seCell>
      <a:tcTxStyle/>
    </a:seCell>
    <a:swCell>
      <a:tcTxStyle/>
    </a:swCell>
    <a:firstRow>
      <a:tcTxStyle b="on" i="off">
        <a:font>
          <a:latin typeface="Helvetica"/>
          <a:ea typeface="Helvetica"/>
          <a:cs typeface="Helvetica"/>
        </a:font>
        <a:srgbClr val="FFFFFF"/>
      </a:tcTxStyle>
      <a:tcStyle>
        <a:tcBdr>
          <a:left>
            <a:ln cap="flat" cmpd="sng" w="12700">
              <a:solidFill>
                <a:srgbClr val="FFFFFF"/>
              </a:solidFill>
              <a:prstDash val="solid"/>
              <a:round/>
              <a:headEnd len="med" w="med" type="none"/>
              <a:tailEnd len="med" w="med" type="none"/>
            </a:ln>
          </a:left>
          <a:right>
            <a:ln cap="flat" cmpd="sng" w="12700">
              <a:solidFill>
                <a:srgbClr val="FFFFFF"/>
              </a:solidFill>
              <a:prstDash val="solid"/>
              <a:round/>
              <a:headEnd len="med" w="med" type="none"/>
              <a:tailEnd len="med" w="med" type="none"/>
            </a:ln>
          </a:right>
          <a:top>
            <a:ln cap="flat" cmpd="sng" w="12700">
              <a:solidFill>
                <a:srgbClr val="FFFFFF"/>
              </a:solidFill>
              <a:prstDash val="solid"/>
              <a:round/>
              <a:headEnd len="med" w="med" type="none"/>
              <a:tailEnd len="med" w="med" type="none"/>
            </a:ln>
          </a:top>
          <a:bottom>
            <a:ln cap="flat" cmpd="sng" w="12700">
              <a:solidFill>
                <a:srgbClr val="FFFFFF"/>
              </a:solidFill>
              <a:prstDash val="solid"/>
              <a:round/>
              <a:headEnd len="med" w="med" type="none"/>
              <a:tailEnd len="med" w="med" type="none"/>
            </a:ln>
          </a:bottom>
          <a:insideH>
            <a:ln cap="flat" cmpd="sng" w="12700">
              <a:solidFill>
                <a:srgbClr val="FFFFFF"/>
              </a:solidFill>
              <a:prstDash val="solid"/>
              <a:round/>
              <a:headEnd len="med" w="med" type="none"/>
              <a:tailEnd len="med" w="med" type="none"/>
            </a:ln>
          </a:insideH>
          <a:insideV>
            <a:ln cap="flat" cmpd="sng" w="12700">
              <a:solidFill>
                <a:srgbClr val="FFFFFF"/>
              </a:solidFill>
              <a:prstDash val="solid"/>
              <a:round/>
              <a:headEnd len="med" w="med" type="none"/>
              <a:tailEnd len="med" w="med" type="none"/>
            </a:ln>
          </a:insideV>
        </a:tcBdr>
        <a:fill>
          <a:solidFill>
            <a:srgbClr val="767C85"/>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1.xml"/><Relationship Id="rId42" Type="http://schemas.openxmlformats.org/officeDocument/2006/relationships/slide" Target="slides/slide33.xml"/><Relationship Id="rId41" Type="http://schemas.openxmlformats.org/officeDocument/2006/relationships/slide" Target="slides/slide32.xml"/><Relationship Id="rId44" Type="http://schemas.openxmlformats.org/officeDocument/2006/relationships/slide" Target="slides/slide35.xml"/><Relationship Id="rId43" Type="http://schemas.openxmlformats.org/officeDocument/2006/relationships/slide" Target="slides/slide34.xml"/><Relationship Id="rId46" Type="http://schemas.openxmlformats.org/officeDocument/2006/relationships/slide" Target="slides/slide37.xml"/><Relationship Id="rId45" Type="http://schemas.openxmlformats.org/officeDocument/2006/relationships/slide" Target="slides/slide36.xml"/><Relationship Id="rId107" Type="http://schemas.openxmlformats.org/officeDocument/2006/relationships/slide" Target="slides/slide98.xml"/><Relationship Id="rId106" Type="http://schemas.openxmlformats.org/officeDocument/2006/relationships/slide" Target="slides/slide97.xml"/><Relationship Id="rId105" Type="http://schemas.openxmlformats.org/officeDocument/2006/relationships/slide" Target="slides/slide96.xml"/><Relationship Id="rId104" Type="http://schemas.openxmlformats.org/officeDocument/2006/relationships/slide" Target="slides/slide95.xml"/><Relationship Id="rId109" Type="http://schemas.openxmlformats.org/officeDocument/2006/relationships/slide" Target="slides/slide100.xml"/><Relationship Id="rId108" Type="http://schemas.openxmlformats.org/officeDocument/2006/relationships/slide" Target="slides/slide99.xml"/><Relationship Id="rId48" Type="http://schemas.openxmlformats.org/officeDocument/2006/relationships/slide" Target="slides/slide39.xml"/><Relationship Id="rId47" Type="http://schemas.openxmlformats.org/officeDocument/2006/relationships/slide" Target="slides/slide38.xml"/><Relationship Id="rId49" Type="http://schemas.openxmlformats.org/officeDocument/2006/relationships/slide" Target="slides/slide40.xml"/><Relationship Id="rId103" Type="http://schemas.openxmlformats.org/officeDocument/2006/relationships/slide" Target="slides/slide94.xml"/><Relationship Id="rId102" Type="http://schemas.openxmlformats.org/officeDocument/2006/relationships/slide" Target="slides/slide93.xml"/><Relationship Id="rId101" Type="http://schemas.openxmlformats.org/officeDocument/2006/relationships/slide" Target="slides/slide92.xml"/><Relationship Id="rId100" Type="http://schemas.openxmlformats.org/officeDocument/2006/relationships/slide" Target="slides/slide91.xml"/><Relationship Id="rId31" Type="http://schemas.openxmlformats.org/officeDocument/2006/relationships/slide" Target="slides/slide22.xml"/><Relationship Id="rId30" Type="http://schemas.openxmlformats.org/officeDocument/2006/relationships/slide" Target="slides/slide21.xml"/><Relationship Id="rId33" Type="http://schemas.openxmlformats.org/officeDocument/2006/relationships/slide" Target="slides/slide24.xml"/><Relationship Id="rId32" Type="http://schemas.openxmlformats.org/officeDocument/2006/relationships/slide" Target="slides/slide23.xml"/><Relationship Id="rId35" Type="http://schemas.openxmlformats.org/officeDocument/2006/relationships/slide" Target="slides/slide26.xml"/><Relationship Id="rId34" Type="http://schemas.openxmlformats.org/officeDocument/2006/relationships/slide" Target="slides/slide25.xml"/><Relationship Id="rId37" Type="http://schemas.openxmlformats.org/officeDocument/2006/relationships/slide" Target="slides/slide28.xml"/><Relationship Id="rId36" Type="http://schemas.openxmlformats.org/officeDocument/2006/relationships/slide" Target="slides/slide27.xml"/><Relationship Id="rId39" Type="http://schemas.openxmlformats.org/officeDocument/2006/relationships/slide" Target="slides/slide30.xml"/><Relationship Id="rId38" Type="http://schemas.openxmlformats.org/officeDocument/2006/relationships/slide" Target="slides/slide29.xml"/><Relationship Id="rId20" Type="http://schemas.openxmlformats.org/officeDocument/2006/relationships/slide" Target="slides/slide11.xml"/><Relationship Id="rId22" Type="http://schemas.openxmlformats.org/officeDocument/2006/relationships/slide" Target="slides/slide13.xml"/><Relationship Id="rId21" Type="http://schemas.openxmlformats.org/officeDocument/2006/relationships/slide" Target="slides/slide12.xml"/><Relationship Id="rId24" Type="http://schemas.openxmlformats.org/officeDocument/2006/relationships/slide" Target="slides/slide15.xml"/><Relationship Id="rId23" Type="http://schemas.openxmlformats.org/officeDocument/2006/relationships/slide" Target="slides/slide14.xml"/><Relationship Id="rId129" Type="http://schemas.openxmlformats.org/officeDocument/2006/relationships/slide" Target="slides/slide120.xml"/><Relationship Id="rId128" Type="http://schemas.openxmlformats.org/officeDocument/2006/relationships/slide" Target="slides/slide119.xml"/><Relationship Id="rId127" Type="http://schemas.openxmlformats.org/officeDocument/2006/relationships/slide" Target="slides/slide118.xml"/><Relationship Id="rId126" Type="http://schemas.openxmlformats.org/officeDocument/2006/relationships/slide" Target="slides/slide117.xml"/><Relationship Id="rId26" Type="http://schemas.openxmlformats.org/officeDocument/2006/relationships/slide" Target="slides/slide17.xml"/><Relationship Id="rId121" Type="http://schemas.openxmlformats.org/officeDocument/2006/relationships/slide" Target="slides/slide112.xml"/><Relationship Id="rId25" Type="http://schemas.openxmlformats.org/officeDocument/2006/relationships/slide" Target="slides/slide16.xml"/><Relationship Id="rId120" Type="http://schemas.openxmlformats.org/officeDocument/2006/relationships/slide" Target="slides/slide111.xml"/><Relationship Id="rId28" Type="http://schemas.openxmlformats.org/officeDocument/2006/relationships/slide" Target="slides/slide19.xml"/><Relationship Id="rId27" Type="http://schemas.openxmlformats.org/officeDocument/2006/relationships/slide" Target="slides/slide18.xml"/><Relationship Id="rId125" Type="http://schemas.openxmlformats.org/officeDocument/2006/relationships/slide" Target="slides/slide116.xml"/><Relationship Id="rId29" Type="http://schemas.openxmlformats.org/officeDocument/2006/relationships/slide" Target="slides/slide20.xml"/><Relationship Id="rId124" Type="http://schemas.openxmlformats.org/officeDocument/2006/relationships/slide" Target="slides/slide115.xml"/><Relationship Id="rId123" Type="http://schemas.openxmlformats.org/officeDocument/2006/relationships/slide" Target="slides/slide114.xml"/><Relationship Id="rId122" Type="http://schemas.openxmlformats.org/officeDocument/2006/relationships/slide" Target="slides/slide113.xml"/><Relationship Id="rId95" Type="http://schemas.openxmlformats.org/officeDocument/2006/relationships/slide" Target="slides/slide86.xml"/><Relationship Id="rId94" Type="http://schemas.openxmlformats.org/officeDocument/2006/relationships/slide" Target="slides/slide85.xml"/><Relationship Id="rId97" Type="http://schemas.openxmlformats.org/officeDocument/2006/relationships/slide" Target="slides/slide88.xml"/><Relationship Id="rId96" Type="http://schemas.openxmlformats.org/officeDocument/2006/relationships/slide" Target="slides/slide87.xml"/><Relationship Id="rId11" Type="http://schemas.openxmlformats.org/officeDocument/2006/relationships/slide" Target="slides/slide2.xml"/><Relationship Id="rId99" Type="http://schemas.openxmlformats.org/officeDocument/2006/relationships/slide" Target="slides/slide90.xml"/><Relationship Id="rId10" Type="http://schemas.openxmlformats.org/officeDocument/2006/relationships/slide" Target="slides/slide1.xml"/><Relationship Id="rId98" Type="http://schemas.openxmlformats.org/officeDocument/2006/relationships/slide" Target="slides/slide89.xml"/><Relationship Id="rId13" Type="http://schemas.openxmlformats.org/officeDocument/2006/relationships/slide" Target="slides/slide4.xml"/><Relationship Id="rId12" Type="http://schemas.openxmlformats.org/officeDocument/2006/relationships/slide" Target="slides/slide3.xml"/><Relationship Id="rId91" Type="http://schemas.openxmlformats.org/officeDocument/2006/relationships/slide" Target="slides/slide82.xml"/><Relationship Id="rId90" Type="http://schemas.openxmlformats.org/officeDocument/2006/relationships/slide" Target="slides/slide81.xml"/><Relationship Id="rId93" Type="http://schemas.openxmlformats.org/officeDocument/2006/relationships/slide" Target="slides/slide84.xml"/><Relationship Id="rId92" Type="http://schemas.openxmlformats.org/officeDocument/2006/relationships/slide" Target="slides/slide83.xml"/><Relationship Id="rId118" Type="http://schemas.openxmlformats.org/officeDocument/2006/relationships/slide" Target="slides/slide109.xml"/><Relationship Id="rId117" Type="http://schemas.openxmlformats.org/officeDocument/2006/relationships/slide" Target="slides/slide108.xml"/><Relationship Id="rId116" Type="http://schemas.openxmlformats.org/officeDocument/2006/relationships/slide" Target="slides/slide107.xml"/><Relationship Id="rId115" Type="http://schemas.openxmlformats.org/officeDocument/2006/relationships/slide" Target="slides/slide106.xml"/><Relationship Id="rId119" Type="http://schemas.openxmlformats.org/officeDocument/2006/relationships/slide" Target="slides/slide110.xml"/><Relationship Id="rId15" Type="http://schemas.openxmlformats.org/officeDocument/2006/relationships/slide" Target="slides/slide6.xml"/><Relationship Id="rId110" Type="http://schemas.openxmlformats.org/officeDocument/2006/relationships/slide" Target="slides/slide101.xml"/><Relationship Id="rId14" Type="http://schemas.openxmlformats.org/officeDocument/2006/relationships/slide" Target="slides/slide5.xml"/><Relationship Id="rId17" Type="http://schemas.openxmlformats.org/officeDocument/2006/relationships/slide" Target="slides/slide8.xml"/><Relationship Id="rId16" Type="http://schemas.openxmlformats.org/officeDocument/2006/relationships/slide" Target="slides/slide7.xml"/><Relationship Id="rId19" Type="http://schemas.openxmlformats.org/officeDocument/2006/relationships/slide" Target="slides/slide10.xml"/><Relationship Id="rId114" Type="http://schemas.openxmlformats.org/officeDocument/2006/relationships/slide" Target="slides/slide105.xml"/><Relationship Id="rId18" Type="http://schemas.openxmlformats.org/officeDocument/2006/relationships/slide" Target="slides/slide9.xml"/><Relationship Id="rId113" Type="http://schemas.openxmlformats.org/officeDocument/2006/relationships/slide" Target="slides/slide104.xml"/><Relationship Id="rId112" Type="http://schemas.openxmlformats.org/officeDocument/2006/relationships/slide" Target="slides/slide103.xml"/><Relationship Id="rId111" Type="http://schemas.openxmlformats.org/officeDocument/2006/relationships/slide" Target="slides/slide102.xml"/><Relationship Id="rId84" Type="http://schemas.openxmlformats.org/officeDocument/2006/relationships/slide" Target="slides/slide75.xml"/><Relationship Id="rId83" Type="http://schemas.openxmlformats.org/officeDocument/2006/relationships/slide" Target="slides/slide74.xml"/><Relationship Id="rId86" Type="http://schemas.openxmlformats.org/officeDocument/2006/relationships/slide" Target="slides/slide77.xml"/><Relationship Id="rId85" Type="http://schemas.openxmlformats.org/officeDocument/2006/relationships/slide" Target="slides/slide76.xml"/><Relationship Id="rId88" Type="http://schemas.openxmlformats.org/officeDocument/2006/relationships/slide" Target="slides/slide79.xml"/><Relationship Id="rId87" Type="http://schemas.openxmlformats.org/officeDocument/2006/relationships/slide" Target="slides/slide78.xml"/><Relationship Id="rId89" Type="http://schemas.openxmlformats.org/officeDocument/2006/relationships/slide" Target="slides/slide80.xml"/><Relationship Id="rId80" Type="http://schemas.openxmlformats.org/officeDocument/2006/relationships/slide" Target="slides/slide71.xml"/><Relationship Id="rId82" Type="http://schemas.openxmlformats.org/officeDocument/2006/relationships/slide" Target="slides/slide73.xml"/><Relationship Id="rId81" Type="http://schemas.openxmlformats.org/officeDocument/2006/relationships/slide" Target="slides/slide72.xml"/><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notesMaster" Target="notesMasters/notesMaster1.xml"/><Relationship Id="rId143" Type="http://schemas.openxmlformats.org/officeDocument/2006/relationships/font" Target="fonts/GillSans-regular.fntdata"/><Relationship Id="rId142" Type="http://schemas.openxmlformats.org/officeDocument/2006/relationships/font" Target="fonts/HelveticaNeueLight-boldItalic.fntdata"/><Relationship Id="rId141" Type="http://schemas.openxmlformats.org/officeDocument/2006/relationships/font" Target="fonts/HelveticaNeueLight-italic.fntdata"/><Relationship Id="rId140" Type="http://schemas.openxmlformats.org/officeDocument/2006/relationships/font" Target="fonts/HelveticaNeueLight-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144" Type="http://schemas.openxmlformats.org/officeDocument/2006/relationships/font" Target="fonts/GillSans-bold.fntdata"/><Relationship Id="rId73" Type="http://schemas.openxmlformats.org/officeDocument/2006/relationships/slide" Target="slides/slide64.xml"/><Relationship Id="rId72" Type="http://schemas.openxmlformats.org/officeDocument/2006/relationships/slide" Target="slides/slide63.xml"/><Relationship Id="rId75" Type="http://schemas.openxmlformats.org/officeDocument/2006/relationships/slide" Target="slides/slide66.xml"/><Relationship Id="rId74" Type="http://schemas.openxmlformats.org/officeDocument/2006/relationships/slide" Target="slides/slide65.xml"/><Relationship Id="rId77" Type="http://schemas.openxmlformats.org/officeDocument/2006/relationships/slide" Target="slides/slide68.xml"/><Relationship Id="rId76" Type="http://schemas.openxmlformats.org/officeDocument/2006/relationships/slide" Target="slides/slide67.xml"/><Relationship Id="rId79" Type="http://schemas.openxmlformats.org/officeDocument/2006/relationships/slide" Target="slides/slide70.xml"/><Relationship Id="rId78" Type="http://schemas.openxmlformats.org/officeDocument/2006/relationships/slide" Target="slides/slide69.xml"/><Relationship Id="rId71" Type="http://schemas.openxmlformats.org/officeDocument/2006/relationships/slide" Target="slides/slide62.xml"/><Relationship Id="rId70" Type="http://schemas.openxmlformats.org/officeDocument/2006/relationships/slide" Target="slides/slide61.xml"/><Relationship Id="rId139" Type="http://schemas.openxmlformats.org/officeDocument/2006/relationships/font" Target="fonts/HelveticaNeueLight-regular.fntdata"/><Relationship Id="rId138" Type="http://schemas.openxmlformats.org/officeDocument/2006/relationships/font" Target="fonts/HelveticaNeue-boldItalic.fntdata"/><Relationship Id="rId137" Type="http://schemas.openxmlformats.org/officeDocument/2006/relationships/font" Target="fonts/HelveticaNeue-italic.fntdata"/><Relationship Id="rId132" Type="http://schemas.openxmlformats.org/officeDocument/2006/relationships/slide" Target="slides/slide123.xml"/><Relationship Id="rId131" Type="http://schemas.openxmlformats.org/officeDocument/2006/relationships/slide" Target="slides/slide122.xml"/><Relationship Id="rId130" Type="http://schemas.openxmlformats.org/officeDocument/2006/relationships/slide" Target="slides/slide121.xml"/><Relationship Id="rId136" Type="http://schemas.openxmlformats.org/officeDocument/2006/relationships/font" Target="fonts/HelveticaNeue-bold.fntdata"/><Relationship Id="rId135" Type="http://schemas.openxmlformats.org/officeDocument/2006/relationships/font" Target="fonts/HelveticaNeue-regular.fntdata"/><Relationship Id="rId134" Type="http://schemas.openxmlformats.org/officeDocument/2006/relationships/slide" Target="slides/slide125.xml"/><Relationship Id="rId133" Type="http://schemas.openxmlformats.org/officeDocument/2006/relationships/slide" Target="slides/slide124.xml"/><Relationship Id="rId62" Type="http://schemas.openxmlformats.org/officeDocument/2006/relationships/slide" Target="slides/slide53.xml"/><Relationship Id="rId61" Type="http://schemas.openxmlformats.org/officeDocument/2006/relationships/slide" Target="slides/slide52.xml"/><Relationship Id="rId64" Type="http://schemas.openxmlformats.org/officeDocument/2006/relationships/slide" Target="slides/slide55.xml"/><Relationship Id="rId63" Type="http://schemas.openxmlformats.org/officeDocument/2006/relationships/slide" Target="slides/slide54.xml"/><Relationship Id="rId66" Type="http://schemas.openxmlformats.org/officeDocument/2006/relationships/slide" Target="slides/slide57.xml"/><Relationship Id="rId65" Type="http://schemas.openxmlformats.org/officeDocument/2006/relationships/slide" Target="slides/slide56.xml"/><Relationship Id="rId68" Type="http://schemas.openxmlformats.org/officeDocument/2006/relationships/slide" Target="slides/slide59.xml"/><Relationship Id="rId67" Type="http://schemas.openxmlformats.org/officeDocument/2006/relationships/slide" Target="slides/slide58.xml"/><Relationship Id="rId60" Type="http://schemas.openxmlformats.org/officeDocument/2006/relationships/slide" Target="slides/slide51.xml"/><Relationship Id="rId69" Type="http://schemas.openxmlformats.org/officeDocument/2006/relationships/slide" Target="slides/slide60.xml"/><Relationship Id="rId51" Type="http://schemas.openxmlformats.org/officeDocument/2006/relationships/slide" Target="slides/slide42.xml"/><Relationship Id="rId50" Type="http://schemas.openxmlformats.org/officeDocument/2006/relationships/slide" Target="slides/slide41.xml"/><Relationship Id="rId53" Type="http://schemas.openxmlformats.org/officeDocument/2006/relationships/slide" Target="slides/slide44.xml"/><Relationship Id="rId52" Type="http://schemas.openxmlformats.org/officeDocument/2006/relationships/slide" Target="slides/slide43.xml"/><Relationship Id="rId55" Type="http://schemas.openxmlformats.org/officeDocument/2006/relationships/slide" Target="slides/slide46.xml"/><Relationship Id="rId54" Type="http://schemas.openxmlformats.org/officeDocument/2006/relationships/slide" Target="slides/slide45.xml"/><Relationship Id="rId57" Type="http://schemas.openxmlformats.org/officeDocument/2006/relationships/slide" Target="slides/slide48.xml"/><Relationship Id="rId56" Type="http://schemas.openxmlformats.org/officeDocument/2006/relationships/slide" Target="slides/slide47.xml"/><Relationship Id="rId59" Type="http://schemas.openxmlformats.org/officeDocument/2006/relationships/slide" Target="slides/slide50.xml"/><Relationship Id="rId58" Type="http://schemas.openxmlformats.org/officeDocument/2006/relationships/slide" Target="slides/slide49.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7-04-27T09:17:47.104">
    <p:pos x="6000" y="0"/>
    <p:text>Add figure for cost function of binary classification. We can simply separate each term into two log graphs. Each graph has zero cost value when the input 'x' and output 'y' are same.</p:text>
  </p:cm>
  <p:cm authorId="1" idx="1" dt="2017-04-27T09:17:47.104">
    <p:pos x="6000" y="100"/>
    <p:text>I think just having two graphs (perhaps in the next slides) for each case might be easier to read.</p:text>
  </p:cm>
</p:cmLst>
</file>

<file path=ppt/media/image1.png>
</file>

<file path=ppt/media/image10.png>
</file>

<file path=ppt/media/image100.png>
</file>

<file path=ppt/media/image101.png>
</file>

<file path=ppt/media/image102.png>
</file>

<file path=ppt/media/image103.jpg>
</file>

<file path=ppt/media/image104.png>
</file>

<file path=ppt/media/image105.png>
</file>

<file path=ppt/media/image106.png>
</file>

<file path=ppt/media/image107.png>
</file>

<file path=ppt/media/image108.png>
</file>

<file path=ppt/media/image109.png>
</file>

<file path=ppt/media/image11.jpg>
</file>

<file path=ppt/media/image110.png>
</file>

<file path=ppt/media/image111.png>
</file>

<file path=ppt/media/image112.png>
</file>

<file path=ppt/media/image113.png>
</file>

<file path=ppt/media/image114.png>
</file>

<file path=ppt/media/image115.jpg>
</file>

<file path=ppt/media/image116.png>
</file>

<file path=ppt/media/image117.png>
</file>

<file path=ppt/media/image118.png>
</file>

<file path=ppt/media/image119.png>
</file>

<file path=ppt/media/image12.png>
</file>

<file path=ppt/media/image120.png>
</file>

<file path=ppt/media/image12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gif>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jp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4" name="Shape 4"/>
          <p:cNvSpPr txBox="1"/>
          <p:nvPr>
            <p:ph idx="1" type="body"/>
          </p:nvPr>
        </p:nvSpPr>
        <p:spPr>
          <a:xfrm>
            <a:off x="914400" y="4343400"/>
            <a:ext cx="5029200" cy="4114800"/>
          </a:xfrm>
          <a:prstGeom prst="rect">
            <a:avLst/>
          </a:prstGeom>
          <a:noFill/>
          <a:ln>
            <a:noFill/>
          </a:ln>
        </p:spPr>
        <p:txBody>
          <a:bodyPr anchorCtr="0" anchor="t" bIns="91425" lIns="91425" rIns="91425" wrap="square" tIns="91425"/>
          <a:lstStyle>
            <a:lvl1pPr indent="0" lvl="0" marL="0" marR="0" rtl="0" algn="l">
              <a:lnSpc>
                <a:spcPct val="117999"/>
              </a:lnSpc>
              <a:spcBef>
                <a:spcPts val="0"/>
              </a:spcBef>
              <a:buChar char="●"/>
              <a:defRPr b="0" i="0" sz="2200" u="none" cap="none" strike="noStrike">
                <a:latin typeface="Helvetica Neue"/>
                <a:ea typeface="Helvetica Neue"/>
                <a:cs typeface="Helvetica Neue"/>
                <a:sym typeface="Helvetica Neue"/>
              </a:defRPr>
            </a:lvl1pPr>
            <a:lvl2pPr indent="228600" lvl="1" marL="457200" marR="0" rtl="0" algn="l">
              <a:lnSpc>
                <a:spcPct val="117999"/>
              </a:lnSpc>
              <a:spcBef>
                <a:spcPts val="0"/>
              </a:spcBef>
              <a:buChar char="○"/>
              <a:defRPr b="0" i="0" sz="2200" u="none" cap="none" strike="noStrike">
                <a:latin typeface="Helvetica Neue"/>
                <a:ea typeface="Helvetica Neue"/>
                <a:cs typeface="Helvetica Neue"/>
                <a:sym typeface="Helvetica Neue"/>
              </a:defRPr>
            </a:lvl2pPr>
            <a:lvl3pPr indent="457200" lvl="2" marL="914400" marR="0" rtl="0" algn="l">
              <a:lnSpc>
                <a:spcPct val="117999"/>
              </a:lnSpc>
              <a:spcBef>
                <a:spcPts val="0"/>
              </a:spcBef>
              <a:buChar char="■"/>
              <a:defRPr b="0" i="0" sz="2200" u="none" cap="none" strike="noStrike">
                <a:latin typeface="Helvetica Neue"/>
                <a:ea typeface="Helvetica Neue"/>
                <a:cs typeface="Helvetica Neue"/>
                <a:sym typeface="Helvetica Neue"/>
              </a:defRPr>
            </a:lvl3pPr>
            <a:lvl4pPr indent="685800" lvl="3" marL="1371600" marR="0" rtl="0" algn="l">
              <a:lnSpc>
                <a:spcPct val="117999"/>
              </a:lnSpc>
              <a:spcBef>
                <a:spcPts val="0"/>
              </a:spcBef>
              <a:buChar char="●"/>
              <a:defRPr b="0" i="0" sz="2200" u="none" cap="none" strike="noStrike">
                <a:latin typeface="Helvetica Neue"/>
                <a:ea typeface="Helvetica Neue"/>
                <a:cs typeface="Helvetica Neue"/>
                <a:sym typeface="Helvetica Neue"/>
              </a:defRPr>
            </a:lvl4pPr>
            <a:lvl5pPr indent="914400" lvl="4" marL="1828800" marR="0" rtl="0" algn="l">
              <a:lnSpc>
                <a:spcPct val="117999"/>
              </a:lnSpc>
              <a:spcBef>
                <a:spcPts val="0"/>
              </a:spcBef>
              <a:buChar char="○"/>
              <a:defRPr b="0" i="0" sz="2200" u="none" cap="none" strike="noStrike">
                <a:latin typeface="Helvetica Neue"/>
                <a:ea typeface="Helvetica Neue"/>
                <a:cs typeface="Helvetica Neue"/>
                <a:sym typeface="Helvetica Neue"/>
              </a:defRPr>
            </a:lvl5pPr>
            <a:lvl6pPr indent="1143000" lvl="5" marL="2286000" marR="0" rtl="0" algn="l">
              <a:lnSpc>
                <a:spcPct val="117999"/>
              </a:lnSpc>
              <a:spcBef>
                <a:spcPts val="0"/>
              </a:spcBef>
              <a:buChar char="■"/>
              <a:defRPr b="0" i="0" sz="2200" u="none" cap="none" strike="noStrike">
                <a:latin typeface="Helvetica Neue"/>
                <a:ea typeface="Helvetica Neue"/>
                <a:cs typeface="Helvetica Neue"/>
                <a:sym typeface="Helvetica Neue"/>
              </a:defRPr>
            </a:lvl6pPr>
            <a:lvl7pPr indent="1371600" lvl="6" marL="2743200" marR="0" rtl="0" algn="l">
              <a:lnSpc>
                <a:spcPct val="117999"/>
              </a:lnSpc>
              <a:spcBef>
                <a:spcPts val="0"/>
              </a:spcBef>
              <a:buChar char="●"/>
              <a:defRPr b="0" i="0" sz="2200" u="none" cap="none" strike="noStrike">
                <a:latin typeface="Helvetica Neue"/>
                <a:ea typeface="Helvetica Neue"/>
                <a:cs typeface="Helvetica Neue"/>
                <a:sym typeface="Helvetica Neue"/>
              </a:defRPr>
            </a:lvl7pPr>
            <a:lvl8pPr indent="1600200" lvl="7" marL="3200400" marR="0" rtl="0" algn="l">
              <a:lnSpc>
                <a:spcPct val="117999"/>
              </a:lnSpc>
              <a:spcBef>
                <a:spcPts val="0"/>
              </a:spcBef>
              <a:buChar char="○"/>
              <a:defRPr b="0" i="0" sz="2200" u="none" cap="none" strike="noStrike">
                <a:latin typeface="Helvetica Neue"/>
                <a:ea typeface="Helvetica Neue"/>
                <a:cs typeface="Helvetica Neue"/>
                <a:sym typeface="Helvetica Neue"/>
              </a:defRPr>
            </a:lvl8pPr>
            <a:lvl9pPr indent="1828800" lvl="8" marL="3657600" marR="0" rtl="0" algn="l">
              <a:lnSpc>
                <a:spcPct val="117999"/>
              </a:lnSpc>
              <a:spcBef>
                <a:spcPts val="0"/>
              </a:spcBef>
              <a:buChar char="■"/>
              <a:defRPr b="0" i="0" sz="2200" u="none" cap="none" strike="noStrike">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quora.com/When-should-I-use-tf-float32-vs-tf-float64-in-TensorFlow" TargetMode="External"/><Relationship Id="rId3" Type="http://schemas.openxmlformats.org/officeDocument/2006/relationships/hyperlink" Target="https://www.quora.com/When-should-I-use-tf-float32-vs-tf-float64-in-TensorFlow" TargetMode="External"/><Relationship Id="rId4" Type="http://schemas.openxmlformats.org/officeDocument/2006/relationships/hyperlink" Target="https://www.quora.com/When-should-I-use-tf-float32-vs-tf-float64-in-TensorFlow" TargetMode="Externa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Shape 27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276" name="Shape 27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Shape 33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31" name="Shape 33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2" name="Shape 1072"/>
        <p:cNvGrpSpPr/>
        <p:nvPr/>
      </p:nvGrpSpPr>
      <p:grpSpPr>
        <a:xfrm>
          <a:off x="0" y="0"/>
          <a:ext cx="0" cy="0"/>
          <a:chOff x="0" y="0"/>
          <a:chExt cx="0" cy="0"/>
        </a:xfrm>
      </p:grpSpPr>
      <p:sp>
        <p:nvSpPr>
          <p:cNvPr id="1073" name="Shape 1073"/>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074" name="Shape 107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0" name="Shape 1080"/>
        <p:cNvGrpSpPr/>
        <p:nvPr/>
      </p:nvGrpSpPr>
      <p:grpSpPr>
        <a:xfrm>
          <a:off x="0" y="0"/>
          <a:ext cx="0" cy="0"/>
          <a:chOff x="0" y="0"/>
          <a:chExt cx="0" cy="0"/>
        </a:xfrm>
      </p:grpSpPr>
      <p:sp>
        <p:nvSpPr>
          <p:cNvPr id="1081" name="Shape 10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82" name="Shape 1082"/>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8" name="Shape 1088"/>
        <p:cNvGrpSpPr/>
        <p:nvPr/>
      </p:nvGrpSpPr>
      <p:grpSpPr>
        <a:xfrm>
          <a:off x="0" y="0"/>
          <a:ext cx="0" cy="0"/>
          <a:chOff x="0" y="0"/>
          <a:chExt cx="0" cy="0"/>
        </a:xfrm>
      </p:grpSpPr>
      <p:sp>
        <p:nvSpPr>
          <p:cNvPr id="1089" name="Shape 108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090" name="Shape 109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6" name="Shape 1096"/>
        <p:cNvGrpSpPr/>
        <p:nvPr/>
      </p:nvGrpSpPr>
      <p:grpSpPr>
        <a:xfrm>
          <a:off x="0" y="0"/>
          <a:ext cx="0" cy="0"/>
          <a:chOff x="0" y="0"/>
          <a:chExt cx="0" cy="0"/>
        </a:xfrm>
      </p:grpSpPr>
      <p:sp>
        <p:nvSpPr>
          <p:cNvPr id="1097" name="Shape 109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098" name="Shape 109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3" name="Shape 1103"/>
        <p:cNvGrpSpPr/>
        <p:nvPr/>
      </p:nvGrpSpPr>
      <p:grpSpPr>
        <a:xfrm>
          <a:off x="0" y="0"/>
          <a:ext cx="0" cy="0"/>
          <a:chOff x="0" y="0"/>
          <a:chExt cx="0" cy="0"/>
        </a:xfrm>
      </p:grpSpPr>
      <p:sp>
        <p:nvSpPr>
          <p:cNvPr id="1104" name="Shape 110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105" name="Shape 110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0" name="Shape 1110"/>
        <p:cNvGrpSpPr/>
        <p:nvPr/>
      </p:nvGrpSpPr>
      <p:grpSpPr>
        <a:xfrm>
          <a:off x="0" y="0"/>
          <a:ext cx="0" cy="0"/>
          <a:chOff x="0" y="0"/>
          <a:chExt cx="0" cy="0"/>
        </a:xfrm>
      </p:grpSpPr>
      <p:sp>
        <p:nvSpPr>
          <p:cNvPr id="1111" name="Shape 1111"/>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112" name="Shape 111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7" name="Shape 1117"/>
        <p:cNvGrpSpPr/>
        <p:nvPr/>
      </p:nvGrpSpPr>
      <p:grpSpPr>
        <a:xfrm>
          <a:off x="0" y="0"/>
          <a:ext cx="0" cy="0"/>
          <a:chOff x="0" y="0"/>
          <a:chExt cx="0" cy="0"/>
        </a:xfrm>
      </p:grpSpPr>
      <p:sp>
        <p:nvSpPr>
          <p:cNvPr id="1118" name="Shape 1118"/>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119" name="Shape 111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4" name="Shape 1124"/>
        <p:cNvGrpSpPr/>
        <p:nvPr/>
      </p:nvGrpSpPr>
      <p:grpSpPr>
        <a:xfrm>
          <a:off x="0" y="0"/>
          <a:ext cx="0" cy="0"/>
          <a:chOff x="0" y="0"/>
          <a:chExt cx="0" cy="0"/>
        </a:xfrm>
      </p:grpSpPr>
      <p:sp>
        <p:nvSpPr>
          <p:cNvPr id="1125" name="Shape 112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126" name="Shape 112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1" name="Shape 1131"/>
        <p:cNvGrpSpPr/>
        <p:nvPr/>
      </p:nvGrpSpPr>
      <p:grpSpPr>
        <a:xfrm>
          <a:off x="0" y="0"/>
          <a:ext cx="0" cy="0"/>
          <a:chOff x="0" y="0"/>
          <a:chExt cx="0" cy="0"/>
        </a:xfrm>
      </p:grpSpPr>
      <p:sp>
        <p:nvSpPr>
          <p:cNvPr id="1132" name="Shape 1132"/>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133" name="Shape 113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8" name="Shape 1138"/>
        <p:cNvGrpSpPr/>
        <p:nvPr/>
      </p:nvGrpSpPr>
      <p:grpSpPr>
        <a:xfrm>
          <a:off x="0" y="0"/>
          <a:ext cx="0" cy="0"/>
          <a:chOff x="0" y="0"/>
          <a:chExt cx="0" cy="0"/>
        </a:xfrm>
      </p:grpSpPr>
      <p:sp>
        <p:nvSpPr>
          <p:cNvPr id="1139" name="Shape 113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140" name="Shape 114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Shape 33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36" name="Shape 33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5" name="Shape 1145"/>
        <p:cNvGrpSpPr/>
        <p:nvPr/>
      </p:nvGrpSpPr>
      <p:grpSpPr>
        <a:xfrm>
          <a:off x="0" y="0"/>
          <a:ext cx="0" cy="0"/>
          <a:chOff x="0" y="0"/>
          <a:chExt cx="0" cy="0"/>
        </a:xfrm>
      </p:grpSpPr>
      <p:sp>
        <p:nvSpPr>
          <p:cNvPr id="1146" name="Shape 1146"/>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147" name="Shape 114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3" name="Shape 1153"/>
        <p:cNvGrpSpPr/>
        <p:nvPr/>
      </p:nvGrpSpPr>
      <p:grpSpPr>
        <a:xfrm>
          <a:off x="0" y="0"/>
          <a:ext cx="0" cy="0"/>
          <a:chOff x="0" y="0"/>
          <a:chExt cx="0" cy="0"/>
        </a:xfrm>
      </p:grpSpPr>
      <p:sp>
        <p:nvSpPr>
          <p:cNvPr id="1154" name="Shape 115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155" name="Shape 115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9" name="Shape 1159"/>
        <p:cNvGrpSpPr/>
        <p:nvPr/>
      </p:nvGrpSpPr>
      <p:grpSpPr>
        <a:xfrm>
          <a:off x="0" y="0"/>
          <a:ext cx="0" cy="0"/>
          <a:chOff x="0" y="0"/>
          <a:chExt cx="0" cy="0"/>
        </a:xfrm>
      </p:grpSpPr>
      <p:sp>
        <p:nvSpPr>
          <p:cNvPr id="1160" name="Shape 116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1161" name="Shape 116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6" name="Shape 1166"/>
        <p:cNvGrpSpPr/>
        <p:nvPr/>
      </p:nvGrpSpPr>
      <p:grpSpPr>
        <a:xfrm>
          <a:off x="0" y="0"/>
          <a:ext cx="0" cy="0"/>
          <a:chOff x="0" y="0"/>
          <a:chExt cx="0" cy="0"/>
        </a:xfrm>
      </p:grpSpPr>
      <p:sp>
        <p:nvSpPr>
          <p:cNvPr id="1167" name="Shape 116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168" name="Shape 116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5" name="Shape 1175"/>
        <p:cNvGrpSpPr/>
        <p:nvPr/>
      </p:nvGrpSpPr>
      <p:grpSpPr>
        <a:xfrm>
          <a:off x="0" y="0"/>
          <a:ext cx="0" cy="0"/>
          <a:chOff x="0" y="0"/>
          <a:chExt cx="0" cy="0"/>
        </a:xfrm>
      </p:grpSpPr>
      <p:sp>
        <p:nvSpPr>
          <p:cNvPr id="1176" name="Shape 1176"/>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177" name="Shape 117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3" name="Shape 1183"/>
        <p:cNvGrpSpPr/>
        <p:nvPr/>
      </p:nvGrpSpPr>
      <p:grpSpPr>
        <a:xfrm>
          <a:off x="0" y="0"/>
          <a:ext cx="0" cy="0"/>
          <a:chOff x="0" y="0"/>
          <a:chExt cx="0" cy="0"/>
        </a:xfrm>
      </p:grpSpPr>
      <p:sp>
        <p:nvSpPr>
          <p:cNvPr id="1184" name="Shape 118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1185" name="Shape 118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0" name="Shape 1190"/>
        <p:cNvGrpSpPr/>
        <p:nvPr/>
      </p:nvGrpSpPr>
      <p:grpSpPr>
        <a:xfrm>
          <a:off x="0" y="0"/>
          <a:ext cx="0" cy="0"/>
          <a:chOff x="0" y="0"/>
          <a:chExt cx="0" cy="0"/>
        </a:xfrm>
      </p:grpSpPr>
      <p:sp>
        <p:nvSpPr>
          <p:cNvPr id="1191" name="Shape 119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192" name="Shape 1192"/>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5" name="Shape 1195"/>
        <p:cNvGrpSpPr/>
        <p:nvPr/>
      </p:nvGrpSpPr>
      <p:grpSpPr>
        <a:xfrm>
          <a:off x="0" y="0"/>
          <a:ext cx="0" cy="0"/>
          <a:chOff x="0" y="0"/>
          <a:chExt cx="0" cy="0"/>
        </a:xfrm>
      </p:grpSpPr>
      <p:sp>
        <p:nvSpPr>
          <p:cNvPr id="1196" name="Shape 119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197" name="Shape 119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1" name="Shape 1201"/>
        <p:cNvGrpSpPr/>
        <p:nvPr/>
      </p:nvGrpSpPr>
      <p:grpSpPr>
        <a:xfrm>
          <a:off x="0" y="0"/>
          <a:ext cx="0" cy="0"/>
          <a:chOff x="0" y="0"/>
          <a:chExt cx="0" cy="0"/>
        </a:xfrm>
      </p:grpSpPr>
      <p:sp>
        <p:nvSpPr>
          <p:cNvPr id="1202" name="Shape 120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203" name="Shape 1203"/>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7" name="Shape 1207"/>
        <p:cNvGrpSpPr/>
        <p:nvPr/>
      </p:nvGrpSpPr>
      <p:grpSpPr>
        <a:xfrm>
          <a:off x="0" y="0"/>
          <a:ext cx="0" cy="0"/>
          <a:chOff x="0" y="0"/>
          <a:chExt cx="0" cy="0"/>
        </a:xfrm>
      </p:grpSpPr>
      <p:sp>
        <p:nvSpPr>
          <p:cNvPr id="1208" name="Shape 120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209" name="Shape 120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Shape 34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41" name="Shape 34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3" name="Shape 1213"/>
        <p:cNvGrpSpPr/>
        <p:nvPr/>
      </p:nvGrpSpPr>
      <p:grpSpPr>
        <a:xfrm>
          <a:off x="0" y="0"/>
          <a:ext cx="0" cy="0"/>
          <a:chOff x="0" y="0"/>
          <a:chExt cx="0" cy="0"/>
        </a:xfrm>
      </p:grpSpPr>
      <p:sp>
        <p:nvSpPr>
          <p:cNvPr id="1214" name="Shape 121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215" name="Shape 121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9" name="Shape 1219"/>
        <p:cNvGrpSpPr/>
        <p:nvPr/>
      </p:nvGrpSpPr>
      <p:grpSpPr>
        <a:xfrm>
          <a:off x="0" y="0"/>
          <a:ext cx="0" cy="0"/>
          <a:chOff x="0" y="0"/>
          <a:chExt cx="0" cy="0"/>
        </a:xfrm>
      </p:grpSpPr>
      <p:sp>
        <p:nvSpPr>
          <p:cNvPr id="1220" name="Shape 122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221" name="Shape 122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7" name="Shape 1227"/>
        <p:cNvGrpSpPr/>
        <p:nvPr/>
      </p:nvGrpSpPr>
      <p:grpSpPr>
        <a:xfrm>
          <a:off x="0" y="0"/>
          <a:ext cx="0" cy="0"/>
          <a:chOff x="0" y="0"/>
          <a:chExt cx="0" cy="0"/>
        </a:xfrm>
      </p:grpSpPr>
      <p:sp>
        <p:nvSpPr>
          <p:cNvPr id="1228" name="Shape 1228"/>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229" name="Shape 122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5" name="Shape 1235"/>
        <p:cNvGrpSpPr/>
        <p:nvPr/>
      </p:nvGrpSpPr>
      <p:grpSpPr>
        <a:xfrm>
          <a:off x="0" y="0"/>
          <a:ext cx="0" cy="0"/>
          <a:chOff x="0" y="0"/>
          <a:chExt cx="0" cy="0"/>
        </a:xfrm>
      </p:grpSpPr>
      <p:sp>
        <p:nvSpPr>
          <p:cNvPr id="1236" name="Shape 1236"/>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237" name="Shape 123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3" name="Shape 1243"/>
        <p:cNvGrpSpPr/>
        <p:nvPr/>
      </p:nvGrpSpPr>
      <p:grpSpPr>
        <a:xfrm>
          <a:off x="0" y="0"/>
          <a:ext cx="0" cy="0"/>
          <a:chOff x="0" y="0"/>
          <a:chExt cx="0" cy="0"/>
        </a:xfrm>
      </p:grpSpPr>
      <p:sp>
        <p:nvSpPr>
          <p:cNvPr id="1244" name="Shape 124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245" name="Shape 12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8" name="Shape 1248"/>
        <p:cNvGrpSpPr/>
        <p:nvPr/>
      </p:nvGrpSpPr>
      <p:grpSpPr>
        <a:xfrm>
          <a:off x="0" y="0"/>
          <a:ext cx="0" cy="0"/>
          <a:chOff x="0" y="0"/>
          <a:chExt cx="0" cy="0"/>
        </a:xfrm>
      </p:grpSpPr>
      <p:sp>
        <p:nvSpPr>
          <p:cNvPr id="1249" name="Shape 124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250" name="Shape 125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Shape 34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46" name="Shape 34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Shape 351"/>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52" name="Shape 35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Shape 35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60" name="Shape 36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Shape 36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66" name="Shape 36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Shape 37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Clr>
                <a:schemeClr val="dk1"/>
              </a:buClr>
              <a:buSzPct val="110000"/>
              <a:buFont typeface="Arial"/>
              <a:buNone/>
            </a:pPr>
            <a:r>
              <a:rPr lang="en-US" sz="1000">
                <a:solidFill>
                  <a:srgbClr val="333333"/>
                </a:solidFill>
                <a:highlight>
                  <a:srgbClr val="FFFFFF"/>
                </a:highlight>
                <a:latin typeface="Arial"/>
                <a:ea typeface="Arial"/>
                <a:cs typeface="Arial"/>
                <a:sym typeface="Arial"/>
              </a:rPr>
              <a:t>For live demo with the different language: </a:t>
            </a:r>
          </a:p>
          <a:p>
            <a:pPr lvl="0">
              <a:spcBef>
                <a:spcPts val="0"/>
              </a:spcBef>
              <a:buNone/>
            </a:pPr>
            <a:r>
              <a:rPr lang="en-US" sz="1000">
                <a:solidFill>
                  <a:srgbClr val="333333"/>
                </a:solidFill>
                <a:highlight>
                  <a:srgbClr val="FFFFFF"/>
                </a:highlight>
                <a:latin typeface="Arial"/>
                <a:ea typeface="Arial"/>
                <a:cs typeface="Arial"/>
                <a:sym typeface="Arial"/>
              </a:rPr>
              <a:t>"If you want to build a ship, don't drum up people together to collect wood and don't assign them tasks and work, but rather teach them to long for the endless immensity of the sea." </a:t>
            </a:r>
          </a:p>
        </p:txBody>
      </p:sp>
      <p:sp>
        <p:nvSpPr>
          <p:cNvPr id="371" name="Shape 37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Shape 37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76" name="Shape 37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Shape 382"/>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83" name="Shape 38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84" name="Shape 28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Shape 388"/>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89" name="Shape 38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3" name="Shape 393"/>
        <p:cNvGrpSpPr/>
        <p:nvPr/>
      </p:nvGrpSpPr>
      <p:grpSpPr>
        <a:xfrm>
          <a:off x="0" y="0"/>
          <a:ext cx="0" cy="0"/>
          <a:chOff x="0" y="0"/>
          <a:chExt cx="0" cy="0"/>
        </a:xfrm>
      </p:grpSpPr>
      <p:sp>
        <p:nvSpPr>
          <p:cNvPr id="394" name="Shape 39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95" name="Shape 39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 name="Shape 400"/>
        <p:cNvGrpSpPr/>
        <p:nvPr/>
      </p:nvGrpSpPr>
      <p:grpSpPr>
        <a:xfrm>
          <a:off x="0" y="0"/>
          <a:ext cx="0" cy="0"/>
          <a:chOff x="0" y="0"/>
          <a:chExt cx="0" cy="0"/>
        </a:xfrm>
      </p:grpSpPr>
      <p:sp>
        <p:nvSpPr>
          <p:cNvPr id="401" name="Shape 4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2" name="Shape 402"/>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rt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Shape 40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408" name="Shape 40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Shape 413"/>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414" name="Shape 41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Shape 4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3" name="Shape 423"/>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rt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Shape 43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431" name="Shape 43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4" name="Shape 434"/>
        <p:cNvGrpSpPr/>
        <p:nvPr/>
      </p:nvGrpSpPr>
      <p:grpSpPr>
        <a:xfrm>
          <a:off x="0" y="0"/>
          <a:ext cx="0" cy="0"/>
          <a:chOff x="0" y="0"/>
          <a:chExt cx="0" cy="0"/>
        </a:xfrm>
      </p:grpSpPr>
      <p:sp>
        <p:nvSpPr>
          <p:cNvPr id="435" name="Shape 43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436" name="Shape 43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1" name="Shape 441"/>
        <p:cNvGrpSpPr/>
        <p:nvPr/>
      </p:nvGrpSpPr>
      <p:grpSpPr>
        <a:xfrm>
          <a:off x="0" y="0"/>
          <a:ext cx="0" cy="0"/>
          <a:chOff x="0" y="0"/>
          <a:chExt cx="0" cy="0"/>
        </a:xfrm>
      </p:grpSpPr>
      <p:sp>
        <p:nvSpPr>
          <p:cNvPr id="442" name="Shape 442"/>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443" name="Shape 44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0" name="Shape 450"/>
        <p:cNvGrpSpPr/>
        <p:nvPr/>
      </p:nvGrpSpPr>
      <p:grpSpPr>
        <a:xfrm>
          <a:off x="0" y="0"/>
          <a:ext cx="0" cy="0"/>
          <a:chOff x="0" y="0"/>
          <a:chExt cx="0" cy="0"/>
        </a:xfrm>
      </p:grpSpPr>
      <p:sp>
        <p:nvSpPr>
          <p:cNvPr id="451" name="Shape 451"/>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452" name="Shape 45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293" name="Shape 29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8" name="Shape 458"/>
        <p:cNvGrpSpPr/>
        <p:nvPr/>
      </p:nvGrpSpPr>
      <p:grpSpPr>
        <a:xfrm>
          <a:off x="0" y="0"/>
          <a:ext cx="0" cy="0"/>
          <a:chOff x="0" y="0"/>
          <a:chExt cx="0" cy="0"/>
        </a:xfrm>
      </p:grpSpPr>
      <p:sp>
        <p:nvSpPr>
          <p:cNvPr id="459" name="Shape 45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60" name="Shape 46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4" name="Shape 464"/>
        <p:cNvGrpSpPr/>
        <p:nvPr/>
      </p:nvGrpSpPr>
      <p:grpSpPr>
        <a:xfrm>
          <a:off x="0" y="0"/>
          <a:ext cx="0" cy="0"/>
          <a:chOff x="0" y="0"/>
          <a:chExt cx="0" cy="0"/>
        </a:xfrm>
      </p:grpSpPr>
      <p:sp>
        <p:nvSpPr>
          <p:cNvPr id="465" name="Shape 46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66" name="Shape 466"/>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1" name="Shape 471"/>
        <p:cNvGrpSpPr/>
        <p:nvPr/>
      </p:nvGrpSpPr>
      <p:grpSpPr>
        <a:xfrm>
          <a:off x="0" y="0"/>
          <a:ext cx="0" cy="0"/>
          <a:chOff x="0" y="0"/>
          <a:chExt cx="0" cy="0"/>
        </a:xfrm>
      </p:grpSpPr>
      <p:sp>
        <p:nvSpPr>
          <p:cNvPr id="472" name="Shape 47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73" name="Shape 473"/>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7" name="Shape 477"/>
        <p:cNvGrpSpPr/>
        <p:nvPr/>
      </p:nvGrpSpPr>
      <p:grpSpPr>
        <a:xfrm>
          <a:off x="0" y="0"/>
          <a:ext cx="0" cy="0"/>
          <a:chOff x="0" y="0"/>
          <a:chExt cx="0" cy="0"/>
        </a:xfrm>
      </p:grpSpPr>
      <p:sp>
        <p:nvSpPr>
          <p:cNvPr id="478" name="Shape 47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79" name="Shape 47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2" name="Shape 482"/>
        <p:cNvGrpSpPr/>
        <p:nvPr/>
      </p:nvGrpSpPr>
      <p:grpSpPr>
        <a:xfrm>
          <a:off x="0" y="0"/>
          <a:ext cx="0" cy="0"/>
          <a:chOff x="0" y="0"/>
          <a:chExt cx="0" cy="0"/>
        </a:xfrm>
      </p:grpSpPr>
      <p:sp>
        <p:nvSpPr>
          <p:cNvPr id="483" name="Shape 483"/>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484" name="Shape 48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0" name="Shape 490"/>
        <p:cNvGrpSpPr/>
        <p:nvPr/>
      </p:nvGrpSpPr>
      <p:grpSpPr>
        <a:xfrm>
          <a:off x="0" y="0"/>
          <a:ext cx="0" cy="0"/>
          <a:chOff x="0" y="0"/>
          <a:chExt cx="0" cy="0"/>
        </a:xfrm>
      </p:grpSpPr>
      <p:sp>
        <p:nvSpPr>
          <p:cNvPr id="491" name="Shape 491"/>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rPr lang="en-US" sz="1000">
                <a:solidFill>
                  <a:srgbClr val="333333"/>
                </a:solidFill>
                <a:highlight>
                  <a:srgbClr val="FFFFFF"/>
                </a:highlight>
              </a:rPr>
              <a:t>Nirmal Jith: “why tensorflow uses a graph based approach? For example, it will help to split to sub graphs and hence parallel processing will be easier. If you can include that it will be great.”</a:t>
            </a:r>
          </a:p>
        </p:txBody>
      </p:sp>
      <p:sp>
        <p:nvSpPr>
          <p:cNvPr id="492" name="Shape 49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8" name="Shape 498"/>
        <p:cNvGrpSpPr/>
        <p:nvPr/>
      </p:nvGrpSpPr>
      <p:grpSpPr>
        <a:xfrm>
          <a:off x="0" y="0"/>
          <a:ext cx="0" cy="0"/>
          <a:chOff x="0" y="0"/>
          <a:chExt cx="0" cy="0"/>
        </a:xfrm>
      </p:grpSpPr>
      <p:sp>
        <p:nvSpPr>
          <p:cNvPr id="499" name="Shape 49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500" name="Shape 50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5" name="Shape 505"/>
        <p:cNvGrpSpPr/>
        <p:nvPr/>
      </p:nvGrpSpPr>
      <p:grpSpPr>
        <a:xfrm>
          <a:off x="0" y="0"/>
          <a:ext cx="0" cy="0"/>
          <a:chOff x="0" y="0"/>
          <a:chExt cx="0" cy="0"/>
        </a:xfrm>
      </p:grpSpPr>
      <p:sp>
        <p:nvSpPr>
          <p:cNvPr id="506" name="Shape 50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507" name="Shape 50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1" name="Shape 511"/>
        <p:cNvGrpSpPr/>
        <p:nvPr/>
      </p:nvGrpSpPr>
      <p:grpSpPr>
        <a:xfrm>
          <a:off x="0" y="0"/>
          <a:ext cx="0" cy="0"/>
          <a:chOff x="0" y="0"/>
          <a:chExt cx="0" cy="0"/>
        </a:xfrm>
      </p:grpSpPr>
      <p:sp>
        <p:nvSpPr>
          <p:cNvPr id="512" name="Shape 512"/>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513" name="Shape 51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9" name="Shape 519"/>
        <p:cNvGrpSpPr/>
        <p:nvPr/>
      </p:nvGrpSpPr>
      <p:grpSpPr>
        <a:xfrm>
          <a:off x="0" y="0"/>
          <a:ext cx="0" cy="0"/>
          <a:chOff x="0" y="0"/>
          <a:chExt cx="0" cy="0"/>
        </a:xfrm>
      </p:grpSpPr>
      <p:sp>
        <p:nvSpPr>
          <p:cNvPr id="520" name="Shape 52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521" name="Shape 52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Shape 29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00" name="Shape 30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8" name="Shape 528"/>
        <p:cNvGrpSpPr/>
        <p:nvPr/>
      </p:nvGrpSpPr>
      <p:grpSpPr>
        <a:xfrm>
          <a:off x="0" y="0"/>
          <a:ext cx="0" cy="0"/>
          <a:chOff x="0" y="0"/>
          <a:chExt cx="0" cy="0"/>
        </a:xfrm>
      </p:grpSpPr>
      <p:sp>
        <p:nvSpPr>
          <p:cNvPr id="529" name="Shape 52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530" name="Shape 53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3" name="Shape 543"/>
        <p:cNvGrpSpPr/>
        <p:nvPr/>
      </p:nvGrpSpPr>
      <p:grpSpPr>
        <a:xfrm>
          <a:off x="0" y="0"/>
          <a:ext cx="0" cy="0"/>
          <a:chOff x="0" y="0"/>
          <a:chExt cx="0" cy="0"/>
        </a:xfrm>
      </p:grpSpPr>
      <p:sp>
        <p:nvSpPr>
          <p:cNvPr id="544" name="Shape 54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rPr lang="en-US" sz="1000">
                <a:solidFill>
                  <a:srgbClr val="333333"/>
                </a:solidFill>
                <a:highlight>
                  <a:srgbClr val="FFFFFF"/>
                </a:highlight>
              </a:rPr>
              <a:t>TODO: Kabjin Kwon 13 페이지 그림과 동일한 이유로 코드와 일치하는 그림으로 수정 필요</a:t>
            </a:r>
          </a:p>
        </p:txBody>
      </p:sp>
      <p:sp>
        <p:nvSpPr>
          <p:cNvPr id="545" name="Shape 5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5" name="Shape 555"/>
        <p:cNvGrpSpPr/>
        <p:nvPr/>
      </p:nvGrpSpPr>
      <p:grpSpPr>
        <a:xfrm>
          <a:off x="0" y="0"/>
          <a:ext cx="0" cy="0"/>
          <a:chOff x="0" y="0"/>
          <a:chExt cx="0" cy="0"/>
        </a:xfrm>
      </p:grpSpPr>
      <p:sp>
        <p:nvSpPr>
          <p:cNvPr id="556" name="Shape 55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557" name="Shape 55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rPr lang="en-US" sz="1000">
                <a:solidFill>
                  <a:srgbClr val="333333"/>
                </a:solidFill>
                <a:highlight>
                  <a:srgbClr val="FFFFFF"/>
                </a:highlight>
              </a:rPr>
              <a:t>Jin Sam Kim “플레이스홀더는 레이지 기법으로 값을 미리 정하지 않고, 프로그래밍이 돌아가는 시점에 정해지는 값입니다. 변수의 형태(type)만 정해 놓고, 변수의 값은 정해지지 않았지만 텐서플로우가 실행되는 동안에 정해집니다. 값이 미리 정해지지 않고, 나중에 정해지는 점은 굉장히 유연한 프로그래밍을 할 수 있게 </a:t>
            </a:r>
          </a:p>
          <a:p>
            <a:pPr lvl="0" rtl="0">
              <a:spcBef>
                <a:spcPts val="0"/>
              </a:spcBef>
              <a:buNone/>
            </a:pPr>
            <a:r>
              <a:rPr lang="en-US" sz="1000">
                <a:solidFill>
                  <a:srgbClr val="333333"/>
                </a:solidFill>
                <a:highlight>
                  <a:srgbClr val="FFFFFF"/>
                </a:highlight>
              </a:rPr>
              <a:t>도와줍니다.”</a:t>
            </a:r>
          </a:p>
          <a:p>
            <a:pPr lvl="0" rtl="0">
              <a:spcBef>
                <a:spcPts val="0"/>
              </a:spcBef>
              <a:buNone/>
            </a:pPr>
            <a:r>
              <a:t/>
            </a:r>
            <a:endParaRPr sz="1000">
              <a:solidFill>
                <a:srgbClr val="333333"/>
              </a:solidFill>
              <a:highlight>
                <a:srgbClr val="FFFFFF"/>
              </a:highlight>
            </a:endParaRPr>
          </a:p>
          <a:p>
            <a:pPr lvl="0" rtl="0">
              <a:spcBef>
                <a:spcPts val="0"/>
              </a:spcBef>
              <a:buNone/>
            </a:pPr>
            <a:r>
              <a:rPr lang="en-US" sz="1000">
                <a:solidFill>
                  <a:srgbClr val="333333"/>
                </a:solidFill>
                <a:highlight>
                  <a:srgbClr val="FFFFFF"/>
                </a:highlight>
              </a:rPr>
              <a:t>“feed_dict={값}</a:t>
            </a:r>
          </a:p>
          <a:p>
            <a:pPr lvl="0" rtl="0">
              <a:spcBef>
                <a:spcPts val="0"/>
              </a:spcBef>
              <a:buClr>
                <a:schemeClr val="dk1"/>
              </a:buClr>
              <a:buSzPct val="110000"/>
              <a:buFont typeface="Arial"/>
              <a:buNone/>
            </a:pPr>
            <a:r>
              <a:rPr lang="en-US" sz="1000">
                <a:solidFill>
                  <a:srgbClr val="333333"/>
                </a:solidFill>
                <a:highlight>
                  <a:srgbClr val="FFFFFF"/>
                </a:highlight>
              </a:rPr>
              <a:t>이 문법은 run function에서 argument로 받는 특정 이름을 지칭하는 것입니다.</a:t>
            </a:r>
          </a:p>
          <a:p>
            <a:pPr lvl="0" rtl="0">
              <a:spcBef>
                <a:spcPts val="0"/>
              </a:spcBef>
              <a:buClr>
                <a:schemeClr val="dk1"/>
              </a:buClr>
              <a:buSzPct val="110000"/>
              <a:buFont typeface="Arial"/>
              <a:buNone/>
            </a:pPr>
            <a:r>
              <a:rPr lang="en-US" sz="1000">
                <a:solidFill>
                  <a:srgbClr val="333333"/>
                </a:solidFill>
                <a:highlight>
                  <a:srgbClr val="FFFFFF"/>
                </a:highlight>
              </a:rPr>
              <a:t>자바 같은 경우에는 argument 순서에 의해서 전달되는 파라미터가 어떤 argument에 매칭될지가 정해지는데, 파이썬에서는 argument이름을 정해줌으로써 순서에 상관 없이 파라미터를 전달 할 수 있는 장점이 있습니다.</a:t>
            </a:r>
          </a:p>
          <a:p>
            <a:pPr lvl="0" rtl="0">
              <a:spcBef>
                <a:spcPts val="0"/>
              </a:spcBef>
              <a:buNone/>
            </a:pPr>
            <a:r>
              <a:rPr lang="en-US" sz="1000">
                <a:solidFill>
                  <a:srgbClr val="333333"/>
                </a:solidFill>
                <a:highlight>
                  <a:srgbClr val="FFFFFF"/>
                </a:highlight>
              </a:rPr>
              <a:t>텐서플로우 1.0 기준으로 Session.run 에는 4개의 arguments가 있는데, 그 중 하나인 feed_dict를 특정해서 파라미터를 전달할 수 있습니다.”</a:t>
            </a:r>
          </a:p>
          <a:p>
            <a:pPr lvl="0" rtl="0">
              <a:spcBef>
                <a:spcPts val="0"/>
              </a:spcBef>
              <a:buNone/>
            </a:pPr>
            <a:r>
              <a:t/>
            </a:r>
            <a:endParaRPr sz="1000">
              <a:solidFill>
                <a:srgbClr val="333333"/>
              </a:solidFill>
              <a:highlight>
                <a:srgbClr val="FFFFFF"/>
              </a:highlight>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2" name="Shape 562"/>
        <p:cNvGrpSpPr/>
        <p:nvPr/>
      </p:nvGrpSpPr>
      <p:grpSpPr>
        <a:xfrm>
          <a:off x="0" y="0"/>
          <a:ext cx="0" cy="0"/>
          <a:chOff x="0" y="0"/>
          <a:chExt cx="0" cy="0"/>
        </a:xfrm>
      </p:grpSpPr>
      <p:sp>
        <p:nvSpPr>
          <p:cNvPr id="563" name="Shape 56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564" name="Shape 56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7" name="Shape 577"/>
        <p:cNvGrpSpPr/>
        <p:nvPr/>
      </p:nvGrpSpPr>
      <p:grpSpPr>
        <a:xfrm>
          <a:off x="0" y="0"/>
          <a:ext cx="0" cy="0"/>
          <a:chOff x="0" y="0"/>
          <a:chExt cx="0" cy="0"/>
        </a:xfrm>
      </p:grpSpPr>
      <p:sp>
        <p:nvSpPr>
          <p:cNvPr id="578" name="Shape 57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579" name="Shape 57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Clr>
                <a:schemeClr val="dk1"/>
              </a:buClr>
              <a:buSzPct val="110000"/>
              <a:buFont typeface="Arial"/>
              <a:buNone/>
            </a:pPr>
            <a:r>
              <a:rPr lang="en-US" sz="1000">
                <a:solidFill>
                  <a:srgbClr val="333333"/>
                </a:solidFill>
                <a:highlight>
                  <a:srgbClr val="FFFFFF"/>
                </a:highlight>
              </a:rPr>
              <a:t>“Kabjin Kwon 텐서 예제로 코드로 나온 것은 파이썬 리스트로 표현한 텐서라고 설명하면 적절한 설명일 것 같습니다. 텐서 플로우의 Tensor 클래스로 예제를 만들어 보여 주면 어떨까요? 수학적인 텐서를 설명하고자 한다면, 다른 좋은 자료의 그림을 빌려서 넣으면 어떨까 싶습니다. 뒷 페이지에는 t에 파이썬 리스트로 되어 있는데 데이터를 넣어서 텐서에 값을 채우는 예제가 나오는데 t에 대한 정의가 없습니다. 연속성을 위해서 tf.Tensor 클래스 타입의 t를 만드는 것을 보여 주는 것이 좋을 것 같습니다. 즉 아래와 같이요.”</a:t>
            </a:r>
          </a:p>
          <a:p>
            <a:pPr lvl="0" rtl="0">
              <a:spcBef>
                <a:spcPts val="0"/>
              </a:spcBef>
              <a:buClr>
                <a:schemeClr val="dk1"/>
              </a:buClr>
              <a:buSzPct val="110000"/>
              <a:buFont typeface="Arial"/>
              <a:buNone/>
            </a:pPr>
            <a:r>
              <a:t/>
            </a:r>
            <a:endParaRPr sz="1000">
              <a:solidFill>
                <a:srgbClr val="333333"/>
              </a:solidFill>
              <a:highlight>
                <a:srgbClr val="FFFFFF"/>
              </a:highlight>
            </a:endParaRPr>
          </a:p>
          <a:p>
            <a:pPr lvl="0" rtl="0">
              <a:spcBef>
                <a:spcPts val="0"/>
              </a:spcBef>
              <a:buNone/>
            </a:pPr>
            <a:r>
              <a:rPr lang="en-US" sz="1000">
                <a:solidFill>
                  <a:srgbClr val="333333"/>
                </a:solidFill>
                <a:highlight>
                  <a:srgbClr val="FFFFFF"/>
                </a:highlight>
              </a:rPr>
              <a:t>t = tf.Constant([1., 2., 3.])</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4" name="Shape 584"/>
        <p:cNvGrpSpPr/>
        <p:nvPr/>
      </p:nvGrpSpPr>
      <p:grpSpPr>
        <a:xfrm>
          <a:off x="0" y="0"/>
          <a:ext cx="0" cy="0"/>
          <a:chOff x="0" y="0"/>
          <a:chExt cx="0" cy="0"/>
        </a:xfrm>
      </p:grpSpPr>
      <p:sp>
        <p:nvSpPr>
          <p:cNvPr id="585" name="Shape 58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586" name="Shape 586"/>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2" name="Shape 592"/>
        <p:cNvGrpSpPr/>
        <p:nvPr/>
      </p:nvGrpSpPr>
      <p:grpSpPr>
        <a:xfrm>
          <a:off x="0" y="0"/>
          <a:ext cx="0" cy="0"/>
          <a:chOff x="0" y="0"/>
          <a:chExt cx="0" cy="0"/>
        </a:xfrm>
      </p:grpSpPr>
      <p:sp>
        <p:nvSpPr>
          <p:cNvPr id="593" name="Shape 59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594" name="Shape 59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0" name="Shape 600"/>
        <p:cNvGrpSpPr/>
        <p:nvPr/>
      </p:nvGrpSpPr>
      <p:grpSpPr>
        <a:xfrm>
          <a:off x="0" y="0"/>
          <a:ext cx="0" cy="0"/>
          <a:chOff x="0" y="0"/>
          <a:chExt cx="0" cy="0"/>
        </a:xfrm>
      </p:grpSpPr>
      <p:sp>
        <p:nvSpPr>
          <p:cNvPr id="601" name="Shape 60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602" name="Shape 602"/>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rPr lang="en-US" u="sng">
                <a:solidFill>
                  <a:schemeClr val="hlink"/>
                </a:solidFill>
                <a:hlinkClick r:id="rId2"/>
              </a:rPr>
              <a:t>https://www.quora.com/When-should-I-use-tf-float32-vs-tf-float64-in-TensorFlow</a:t>
            </a:r>
          </a:p>
          <a:p>
            <a:pPr lvl="0" rtl="0">
              <a:spcBef>
                <a:spcPts val="0"/>
              </a:spcBef>
              <a:buNone/>
            </a:pPr>
            <a:r>
              <a:rPr lang="en-US"/>
              <a:t> </a:t>
            </a:r>
          </a:p>
          <a:p>
            <a:pPr lvl="0" rtl="0">
              <a:lnSpc>
                <a:spcPct val="115000"/>
              </a:lnSpc>
              <a:spcBef>
                <a:spcPts val="0"/>
              </a:spcBef>
              <a:buClr>
                <a:schemeClr val="dk1"/>
              </a:buClr>
              <a:buSzPct val="110000"/>
              <a:buFont typeface="Arial"/>
              <a:buNone/>
            </a:pPr>
            <a:r>
              <a:rPr lang="en-US" sz="1000" u="sng">
                <a:solidFill>
                  <a:srgbClr val="6611CC"/>
                </a:solidFill>
                <a:highlight>
                  <a:srgbClr val="F5F5F5"/>
                </a:highlight>
                <a:hlinkClick r:id="rId3"/>
              </a:rPr>
              <a:t>https://www.quora.com/When-should-I-use-tf-float32-vs-tf-float64-in-TensorFlow</a:t>
            </a:r>
          </a:p>
          <a:p>
            <a:pPr lvl="0" rtl="0">
              <a:lnSpc>
                <a:spcPct val="115000"/>
              </a:lnSpc>
              <a:spcBef>
                <a:spcPts val="0"/>
              </a:spcBef>
              <a:buClr>
                <a:schemeClr val="dk1"/>
              </a:buClr>
              <a:buSzPct val="110000"/>
              <a:buFont typeface="Arial"/>
              <a:buNone/>
            </a:pPr>
            <a:r>
              <a:t/>
            </a:r>
            <a:endParaRPr sz="1000" u="sng">
              <a:solidFill>
                <a:srgbClr val="6611CC"/>
              </a:solidFill>
              <a:highlight>
                <a:srgbClr val="F5F5F5"/>
              </a:highlight>
              <a:hlinkClick r:id="rId4"/>
            </a:endParaRPr>
          </a:p>
          <a:p>
            <a:pPr lvl="0" rtl="0">
              <a:lnSpc>
                <a:spcPct val="115000"/>
              </a:lnSpc>
              <a:spcBef>
                <a:spcPts val="0"/>
              </a:spcBef>
              <a:buClr>
                <a:schemeClr val="dk1"/>
              </a:buClr>
              <a:buSzPct val="110000"/>
              <a:buFont typeface="Arial"/>
              <a:buNone/>
            </a:pPr>
            <a:r>
              <a:rPr lang="en-US" sz="1000">
                <a:solidFill>
                  <a:srgbClr val="333333"/>
                </a:solidFill>
                <a:highlight>
                  <a:srgbClr val="F5F5F5"/>
                </a:highlight>
              </a:rPr>
              <a:t>아 여기에 설명이 잘 되어있네요</a:t>
            </a:r>
          </a:p>
          <a:p>
            <a:pPr lvl="0" rtl="0">
              <a:lnSpc>
                <a:spcPct val="115000"/>
              </a:lnSpc>
              <a:spcBef>
                <a:spcPts val="0"/>
              </a:spcBef>
              <a:buClr>
                <a:schemeClr val="dk1"/>
              </a:buClr>
              <a:buSzPct val="110000"/>
              <a:buFont typeface="Arial"/>
              <a:buNone/>
            </a:pPr>
            <a:r>
              <a:rPr lang="en-US" sz="1000">
                <a:solidFill>
                  <a:srgbClr val="333333"/>
                </a:solidFill>
                <a:highlight>
                  <a:srgbClr val="F5F5F5"/>
                </a:highlight>
              </a:rPr>
              <a:t>큰 정확도의 차이는 없지만</a:t>
            </a:r>
          </a:p>
          <a:p>
            <a:pPr lvl="0" rtl="0">
              <a:lnSpc>
                <a:spcPct val="115000"/>
              </a:lnSpc>
              <a:spcBef>
                <a:spcPts val="0"/>
              </a:spcBef>
              <a:buClr>
                <a:schemeClr val="dk1"/>
              </a:buClr>
              <a:buSzPct val="110000"/>
              <a:buFont typeface="Arial"/>
              <a:buNone/>
            </a:pPr>
            <a:r>
              <a:rPr lang="en-US" sz="1000">
                <a:solidFill>
                  <a:srgbClr val="333333"/>
                </a:solidFill>
                <a:highlight>
                  <a:srgbClr val="F5F5F5"/>
                </a:highlight>
              </a:rPr>
              <a:t>딥러닝을 할때, 많은 용량의 데이터를 사용하고 GPU메모리상 문제도 있어서 tf.float32를 주로 쓴다네요!1</a:t>
            </a:r>
          </a:p>
          <a:p>
            <a:pPr lvl="0" rtl="0">
              <a:lnSpc>
                <a:spcPct val="115000"/>
              </a:lnSpc>
              <a:spcBef>
                <a:spcPts val="0"/>
              </a:spcBef>
              <a:buClr>
                <a:schemeClr val="dk1"/>
              </a:buClr>
              <a:buSzPct val="110000"/>
              <a:buFont typeface="Arial"/>
              <a:buNone/>
            </a:pPr>
            <a:r>
              <a:rPr lang="en-US" sz="1000">
                <a:solidFill>
                  <a:srgbClr val="333333"/>
                </a:solidFill>
                <a:highlight>
                  <a:srgbClr val="F5F5F5"/>
                </a:highlight>
              </a:rPr>
              <a:t>속도면이나 메모리면에서 더 좋다고 ..</a:t>
            </a:r>
          </a:p>
          <a:p>
            <a:pPr lvl="0" rtl="0">
              <a:spcBef>
                <a:spcPts val="0"/>
              </a:spcBef>
              <a:buNone/>
            </a:pPr>
            <a:r>
              <a:rPr lang="en-US" sz="1000">
                <a:solidFill>
                  <a:srgbClr val="333333"/>
                </a:solidFill>
                <a:highlight>
                  <a:srgbClr val="F5F5F5"/>
                </a:highlight>
              </a:rPr>
              <a:t>물론 정확도는 tf.float64가 더 좋지만 큰 차이는 없다하네요</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9" name="Shape 609"/>
        <p:cNvGrpSpPr/>
        <p:nvPr/>
      </p:nvGrpSpPr>
      <p:grpSpPr>
        <a:xfrm>
          <a:off x="0" y="0"/>
          <a:ext cx="0" cy="0"/>
          <a:chOff x="0" y="0"/>
          <a:chExt cx="0" cy="0"/>
        </a:xfrm>
      </p:grpSpPr>
      <p:sp>
        <p:nvSpPr>
          <p:cNvPr id="610" name="Shape 61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611" name="Shape 611"/>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4" name="Shape 624"/>
        <p:cNvGrpSpPr/>
        <p:nvPr/>
      </p:nvGrpSpPr>
      <p:grpSpPr>
        <a:xfrm>
          <a:off x="0" y="0"/>
          <a:ext cx="0" cy="0"/>
          <a:chOff x="0" y="0"/>
          <a:chExt cx="0" cy="0"/>
        </a:xfrm>
      </p:grpSpPr>
      <p:sp>
        <p:nvSpPr>
          <p:cNvPr id="625" name="Shape 62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626" name="Shape 62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Shape 30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05" name="Shape 30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0" name="Shape 630"/>
        <p:cNvGrpSpPr/>
        <p:nvPr/>
      </p:nvGrpSpPr>
      <p:grpSpPr>
        <a:xfrm>
          <a:off x="0" y="0"/>
          <a:ext cx="0" cy="0"/>
          <a:chOff x="0" y="0"/>
          <a:chExt cx="0" cy="0"/>
        </a:xfrm>
      </p:grpSpPr>
      <p:sp>
        <p:nvSpPr>
          <p:cNvPr id="631" name="Shape 631"/>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632" name="Shape 63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7" name="Shape 637"/>
        <p:cNvGrpSpPr/>
        <p:nvPr/>
      </p:nvGrpSpPr>
      <p:grpSpPr>
        <a:xfrm>
          <a:off x="0" y="0"/>
          <a:ext cx="0" cy="0"/>
          <a:chOff x="0" y="0"/>
          <a:chExt cx="0" cy="0"/>
        </a:xfrm>
      </p:grpSpPr>
      <p:sp>
        <p:nvSpPr>
          <p:cNvPr id="638" name="Shape 638"/>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639" name="Shape 63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3" name="Shape 643"/>
        <p:cNvGrpSpPr/>
        <p:nvPr/>
      </p:nvGrpSpPr>
      <p:grpSpPr>
        <a:xfrm>
          <a:off x="0" y="0"/>
          <a:ext cx="0" cy="0"/>
          <a:chOff x="0" y="0"/>
          <a:chExt cx="0" cy="0"/>
        </a:xfrm>
      </p:grpSpPr>
      <p:sp>
        <p:nvSpPr>
          <p:cNvPr id="644" name="Shape 64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645" name="Shape 6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9" name="Shape 649"/>
        <p:cNvGrpSpPr/>
        <p:nvPr/>
      </p:nvGrpSpPr>
      <p:grpSpPr>
        <a:xfrm>
          <a:off x="0" y="0"/>
          <a:ext cx="0" cy="0"/>
          <a:chOff x="0" y="0"/>
          <a:chExt cx="0" cy="0"/>
        </a:xfrm>
      </p:grpSpPr>
      <p:sp>
        <p:nvSpPr>
          <p:cNvPr id="650" name="Shape 65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651" name="Shape 65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6" name="Shape 656"/>
        <p:cNvGrpSpPr/>
        <p:nvPr/>
      </p:nvGrpSpPr>
      <p:grpSpPr>
        <a:xfrm>
          <a:off x="0" y="0"/>
          <a:ext cx="0" cy="0"/>
          <a:chOff x="0" y="0"/>
          <a:chExt cx="0" cy="0"/>
        </a:xfrm>
      </p:grpSpPr>
      <p:sp>
        <p:nvSpPr>
          <p:cNvPr id="657" name="Shape 65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658" name="Shape 65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6" name="Shape 666"/>
        <p:cNvGrpSpPr/>
        <p:nvPr/>
      </p:nvGrpSpPr>
      <p:grpSpPr>
        <a:xfrm>
          <a:off x="0" y="0"/>
          <a:ext cx="0" cy="0"/>
          <a:chOff x="0" y="0"/>
          <a:chExt cx="0" cy="0"/>
        </a:xfrm>
      </p:grpSpPr>
      <p:sp>
        <p:nvSpPr>
          <p:cNvPr id="667" name="Shape 66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668" name="Shape 66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6" name="Shape 676"/>
        <p:cNvGrpSpPr/>
        <p:nvPr/>
      </p:nvGrpSpPr>
      <p:grpSpPr>
        <a:xfrm>
          <a:off x="0" y="0"/>
          <a:ext cx="0" cy="0"/>
          <a:chOff x="0" y="0"/>
          <a:chExt cx="0" cy="0"/>
        </a:xfrm>
      </p:grpSpPr>
      <p:sp>
        <p:nvSpPr>
          <p:cNvPr id="677" name="Shape 67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678" name="Shape 67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5" name="Shape 685"/>
        <p:cNvGrpSpPr/>
        <p:nvPr/>
      </p:nvGrpSpPr>
      <p:grpSpPr>
        <a:xfrm>
          <a:off x="0" y="0"/>
          <a:ext cx="0" cy="0"/>
          <a:chOff x="0" y="0"/>
          <a:chExt cx="0" cy="0"/>
        </a:xfrm>
      </p:grpSpPr>
      <p:sp>
        <p:nvSpPr>
          <p:cNvPr id="686" name="Shape 686"/>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687" name="Shape 68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5" name="Shape 695"/>
        <p:cNvGrpSpPr/>
        <p:nvPr/>
      </p:nvGrpSpPr>
      <p:grpSpPr>
        <a:xfrm>
          <a:off x="0" y="0"/>
          <a:ext cx="0" cy="0"/>
          <a:chOff x="0" y="0"/>
          <a:chExt cx="0" cy="0"/>
        </a:xfrm>
      </p:grpSpPr>
      <p:sp>
        <p:nvSpPr>
          <p:cNvPr id="696" name="Shape 696"/>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697" name="Shape 69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9" name="Shape 709"/>
        <p:cNvGrpSpPr/>
        <p:nvPr/>
      </p:nvGrpSpPr>
      <p:grpSpPr>
        <a:xfrm>
          <a:off x="0" y="0"/>
          <a:ext cx="0" cy="0"/>
          <a:chOff x="0" y="0"/>
          <a:chExt cx="0" cy="0"/>
        </a:xfrm>
      </p:grpSpPr>
      <p:sp>
        <p:nvSpPr>
          <p:cNvPr id="710" name="Shape 71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711" name="Shape 71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Shape 30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10" name="Shape 31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4" name="Shape 724"/>
        <p:cNvGrpSpPr/>
        <p:nvPr/>
      </p:nvGrpSpPr>
      <p:grpSpPr>
        <a:xfrm>
          <a:off x="0" y="0"/>
          <a:ext cx="0" cy="0"/>
          <a:chOff x="0" y="0"/>
          <a:chExt cx="0" cy="0"/>
        </a:xfrm>
      </p:grpSpPr>
      <p:sp>
        <p:nvSpPr>
          <p:cNvPr id="725" name="Shape 72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726" name="Shape 72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2" name="Shape 732"/>
        <p:cNvGrpSpPr/>
        <p:nvPr/>
      </p:nvGrpSpPr>
      <p:grpSpPr>
        <a:xfrm>
          <a:off x="0" y="0"/>
          <a:ext cx="0" cy="0"/>
          <a:chOff x="0" y="0"/>
          <a:chExt cx="0" cy="0"/>
        </a:xfrm>
      </p:grpSpPr>
      <p:sp>
        <p:nvSpPr>
          <p:cNvPr id="733" name="Shape 733"/>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734" name="Shape 73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3" name="Shape 743"/>
        <p:cNvGrpSpPr/>
        <p:nvPr/>
      </p:nvGrpSpPr>
      <p:grpSpPr>
        <a:xfrm>
          <a:off x="0" y="0"/>
          <a:ext cx="0" cy="0"/>
          <a:chOff x="0" y="0"/>
          <a:chExt cx="0" cy="0"/>
        </a:xfrm>
      </p:grpSpPr>
      <p:sp>
        <p:nvSpPr>
          <p:cNvPr id="744" name="Shape 74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745" name="Shape 7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9" name="Shape 749"/>
        <p:cNvGrpSpPr/>
        <p:nvPr/>
      </p:nvGrpSpPr>
      <p:grpSpPr>
        <a:xfrm>
          <a:off x="0" y="0"/>
          <a:ext cx="0" cy="0"/>
          <a:chOff x="0" y="0"/>
          <a:chExt cx="0" cy="0"/>
        </a:xfrm>
      </p:grpSpPr>
      <p:sp>
        <p:nvSpPr>
          <p:cNvPr id="750" name="Shape 75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751" name="Shape 75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7" name="Shape 757"/>
        <p:cNvGrpSpPr/>
        <p:nvPr/>
      </p:nvGrpSpPr>
      <p:grpSpPr>
        <a:xfrm>
          <a:off x="0" y="0"/>
          <a:ext cx="0" cy="0"/>
          <a:chOff x="0" y="0"/>
          <a:chExt cx="0" cy="0"/>
        </a:xfrm>
      </p:grpSpPr>
      <p:sp>
        <p:nvSpPr>
          <p:cNvPr id="758" name="Shape 758"/>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759" name="Shape 75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9" name="Shape 769"/>
        <p:cNvGrpSpPr/>
        <p:nvPr/>
      </p:nvGrpSpPr>
      <p:grpSpPr>
        <a:xfrm>
          <a:off x="0" y="0"/>
          <a:ext cx="0" cy="0"/>
          <a:chOff x="0" y="0"/>
          <a:chExt cx="0" cy="0"/>
        </a:xfrm>
      </p:grpSpPr>
      <p:sp>
        <p:nvSpPr>
          <p:cNvPr id="770" name="Shape 77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771" name="Shape 77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9" name="Shape 779"/>
        <p:cNvGrpSpPr/>
        <p:nvPr/>
      </p:nvGrpSpPr>
      <p:grpSpPr>
        <a:xfrm>
          <a:off x="0" y="0"/>
          <a:ext cx="0" cy="0"/>
          <a:chOff x="0" y="0"/>
          <a:chExt cx="0" cy="0"/>
        </a:xfrm>
      </p:grpSpPr>
      <p:sp>
        <p:nvSpPr>
          <p:cNvPr id="780" name="Shape 780"/>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781" name="Shape 78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6" name="Shape 786"/>
        <p:cNvGrpSpPr/>
        <p:nvPr/>
      </p:nvGrpSpPr>
      <p:grpSpPr>
        <a:xfrm>
          <a:off x="0" y="0"/>
          <a:ext cx="0" cy="0"/>
          <a:chOff x="0" y="0"/>
          <a:chExt cx="0" cy="0"/>
        </a:xfrm>
      </p:grpSpPr>
      <p:sp>
        <p:nvSpPr>
          <p:cNvPr id="787" name="Shape 78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788" name="Shape 78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4" name="Shape 794"/>
        <p:cNvGrpSpPr/>
        <p:nvPr/>
      </p:nvGrpSpPr>
      <p:grpSpPr>
        <a:xfrm>
          <a:off x="0" y="0"/>
          <a:ext cx="0" cy="0"/>
          <a:chOff x="0" y="0"/>
          <a:chExt cx="0" cy="0"/>
        </a:xfrm>
      </p:grpSpPr>
      <p:sp>
        <p:nvSpPr>
          <p:cNvPr id="795" name="Shape 79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796" name="Shape 79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2" name="Shape 802"/>
        <p:cNvGrpSpPr/>
        <p:nvPr/>
      </p:nvGrpSpPr>
      <p:grpSpPr>
        <a:xfrm>
          <a:off x="0" y="0"/>
          <a:ext cx="0" cy="0"/>
          <a:chOff x="0" y="0"/>
          <a:chExt cx="0" cy="0"/>
        </a:xfrm>
      </p:grpSpPr>
      <p:sp>
        <p:nvSpPr>
          <p:cNvPr id="803" name="Shape 80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804" name="Shape 80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Shape 31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15" name="Shape 31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7" name="Shape 817"/>
        <p:cNvGrpSpPr/>
        <p:nvPr/>
      </p:nvGrpSpPr>
      <p:grpSpPr>
        <a:xfrm>
          <a:off x="0" y="0"/>
          <a:ext cx="0" cy="0"/>
          <a:chOff x="0" y="0"/>
          <a:chExt cx="0" cy="0"/>
        </a:xfrm>
      </p:grpSpPr>
      <p:sp>
        <p:nvSpPr>
          <p:cNvPr id="818" name="Shape 81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819" name="Shape 81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7" name="Shape 827"/>
        <p:cNvGrpSpPr/>
        <p:nvPr/>
      </p:nvGrpSpPr>
      <p:grpSpPr>
        <a:xfrm>
          <a:off x="0" y="0"/>
          <a:ext cx="0" cy="0"/>
          <a:chOff x="0" y="0"/>
          <a:chExt cx="0" cy="0"/>
        </a:xfrm>
      </p:grpSpPr>
      <p:sp>
        <p:nvSpPr>
          <p:cNvPr id="828" name="Shape 82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829" name="Shape 82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9" name="Shape 839"/>
        <p:cNvGrpSpPr/>
        <p:nvPr/>
      </p:nvGrpSpPr>
      <p:grpSpPr>
        <a:xfrm>
          <a:off x="0" y="0"/>
          <a:ext cx="0" cy="0"/>
          <a:chOff x="0" y="0"/>
          <a:chExt cx="0" cy="0"/>
        </a:xfrm>
      </p:grpSpPr>
      <p:sp>
        <p:nvSpPr>
          <p:cNvPr id="840" name="Shape 84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841" name="Shape 841"/>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7" name="Shape 847"/>
        <p:cNvGrpSpPr/>
        <p:nvPr/>
      </p:nvGrpSpPr>
      <p:grpSpPr>
        <a:xfrm>
          <a:off x="0" y="0"/>
          <a:ext cx="0" cy="0"/>
          <a:chOff x="0" y="0"/>
          <a:chExt cx="0" cy="0"/>
        </a:xfrm>
      </p:grpSpPr>
      <p:sp>
        <p:nvSpPr>
          <p:cNvPr id="848" name="Shape 84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849" name="Shape 84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4" name="Shape 854"/>
        <p:cNvGrpSpPr/>
        <p:nvPr/>
      </p:nvGrpSpPr>
      <p:grpSpPr>
        <a:xfrm>
          <a:off x="0" y="0"/>
          <a:ext cx="0" cy="0"/>
          <a:chOff x="0" y="0"/>
          <a:chExt cx="0" cy="0"/>
        </a:xfrm>
      </p:grpSpPr>
      <p:sp>
        <p:nvSpPr>
          <p:cNvPr id="855" name="Shape 85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856" name="Shape 856"/>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1" name="Shape 861"/>
        <p:cNvGrpSpPr/>
        <p:nvPr/>
      </p:nvGrpSpPr>
      <p:grpSpPr>
        <a:xfrm>
          <a:off x="0" y="0"/>
          <a:ext cx="0" cy="0"/>
          <a:chOff x="0" y="0"/>
          <a:chExt cx="0" cy="0"/>
        </a:xfrm>
      </p:grpSpPr>
      <p:sp>
        <p:nvSpPr>
          <p:cNvPr id="862" name="Shape 86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863" name="Shape 863"/>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7" name="Shape 867"/>
        <p:cNvGrpSpPr/>
        <p:nvPr/>
      </p:nvGrpSpPr>
      <p:grpSpPr>
        <a:xfrm>
          <a:off x="0" y="0"/>
          <a:ext cx="0" cy="0"/>
          <a:chOff x="0" y="0"/>
          <a:chExt cx="0" cy="0"/>
        </a:xfrm>
      </p:grpSpPr>
      <p:sp>
        <p:nvSpPr>
          <p:cNvPr id="868" name="Shape 86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869" name="Shape 86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4" name="Shape 874"/>
        <p:cNvGrpSpPr/>
        <p:nvPr/>
      </p:nvGrpSpPr>
      <p:grpSpPr>
        <a:xfrm>
          <a:off x="0" y="0"/>
          <a:ext cx="0" cy="0"/>
          <a:chOff x="0" y="0"/>
          <a:chExt cx="0" cy="0"/>
        </a:xfrm>
      </p:grpSpPr>
      <p:sp>
        <p:nvSpPr>
          <p:cNvPr id="875" name="Shape 87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876" name="Shape 876"/>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1" name="Shape 881"/>
        <p:cNvGrpSpPr/>
        <p:nvPr/>
      </p:nvGrpSpPr>
      <p:grpSpPr>
        <a:xfrm>
          <a:off x="0" y="0"/>
          <a:ext cx="0" cy="0"/>
          <a:chOff x="0" y="0"/>
          <a:chExt cx="0" cy="0"/>
        </a:xfrm>
      </p:grpSpPr>
      <p:sp>
        <p:nvSpPr>
          <p:cNvPr id="882" name="Shape 88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883" name="Shape 883"/>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0" name="Shape 900"/>
        <p:cNvGrpSpPr/>
        <p:nvPr/>
      </p:nvGrpSpPr>
      <p:grpSpPr>
        <a:xfrm>
          <a:off x="0" y="0"/>
          <a:ext cx="0" cy="0"/>
          <a:chOff x="0" y="0"/>
          <a:chExt cx="0" cy="0"/>
        </a:xfrm>
      </p:grpSpPr>
      <p:sp>
        <p:nvSpPr>
          <p:cNvPr id="901" name="Shape 901"/>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902" name="Shape 90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Shape 31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20" name="Shape 32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6" name="Shape 906"/>
        <p:cNvGrpSpPr/>
        <p:nvPr/>
      </p:nvGrpSpPr>
      <p:grpSpPr>
        <a:xfrm>
          <a:off x="0" y="0"/>
          <a:ext cx="0" cy="0"/>
          <a:chOff x="0" y="0"/>
          <a:chExt cx="0" cy="0"/>
        </a:xfrm>
      </p:grpSpPr>
      <p:sp>
        <p:nvSpPr>
          <p:cNvPr id="907" name="Shape 90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908" name="Shape 90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4" name="Shape 914"/>
        <p:cNvGrpSpPr/>
        <p:nvPr/>
      </p:nvGrpSpPr>
      <p:grpSpPr>
        <a:xfrm>
          <a:off x="0" y="0"/>
          <a:ext cx="0" cy="0"/>
          <a:chOff x="0" y="0"/>
          <a:chExt cx="0" cy="0"/>
        </a:xfrm>
      </p:grpSpPr>
      <p:sp>
        <p:nvSpPr>
          <p:cNvPr id="915" name="Shape 91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916" name="Shape 91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1" name="Shape 921"/>
        <p:cNvGrpSpPr/>
        <p:nvPr/>
      </p:nvGrpSpPr>
      <p:grpSpPr>
        <a:xfrm>
          <a:off x="0" y="0"/>
          <a:ext cx="0" cy="0"/>
          <a:chOff x="0" y="0"/>
          <a:chExt cx="0" cy="0"/>
        </a:xfrm>
      </p:grpSpPr>
      <p:sp>
        <p:nvSpPr>
          <p:cNvPr id="922" name="Shape 922"/>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923" name="Shape 92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7" name="Shape 927"/>
        <p:cNvGrpSpPr/>
        <p:nvPr/>
      </p:nvGrpSpPr>
      <p:grpSpPr>
        <a:xfrm>
          <a:off x="0" y="0"/>
          <a:ext cx="0" cy="0"/>
          <a:chOff x="0" y="0"/>
          <a:chExt cx="0" cy="0"/>
        </a:xfrm>
      </p:grpSpPr>
      <p:sp>
        <p:nvSpPr>
          <p:cNvPr id="928" name="Shape 928"/>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Clr>
                <a:schemeClr val="dk1"/>
              </a:buClr>
              <a:buSzPct val="110000"/>
              <a:buFont typeface="Arial"/>
              <a:buNone/>
            </a:pPr>
            <a:r>
              <a:rPr lang="en-US" sz="1000">
                <a:solidFill>
                  <a:srgbClr val="333333"/>
                </a:solidFill>
                <a:highlight>
                  <a:srgbClr val="FFFFFF"/>
                </a:highlight>
              </a:rPr>
              <a:t>H(X) = \frac{1}{1 + e^{-W^{T}X}} \\</a:t>
            </a:r>
          </a:p>
          <a:p>
            <a:pPr lvl="0">
              <a:spcBef>
                <a:spcPts val="0"/>
              </a:spcBef>
              <a:buClr>
                <a:schemeClr val="dk1"/>
              </a:buClr>
              <a:buSzPct val="110000"/>
              <a:buFont typeface="Arial"/>
              <a:buNone/>
            </a:pPr>
            <a:r>
              <a:rPr lang="en-US" sz="1000">
                <a:solidFill>
                  <a:srgbClr val="333333"/>
                </a:solidFill>
                <a:highlight>
                  <a:srgbClr val="FFFFFF"/>
                </a:highlight>
              </a:rPr>
              <a:t>H(X) = sigmoid(XW) = \frac{1}{1 + e^{-XW}} \\</a:t>
            </a:r>
          </a:p>
          <a:p>
            <a:pPr lvl="0" rtl="0">
              <a:spcBef>
                <a:spcPts val="0"/>
              </a:spcBef>
              <a:buClr>
                <a:schemeClr val="dk1"/>
              </a:buClr>
              <a:buSzPct val="110000"/>
              <a:buFont typeface="Arial"/>
              <a:buNone/>
            </a:pPr>
            <a:r>
              <a:t/>
            </a:r>
            <a:endParaRPr sz="1000">
              <a:solidFill>
                <a:srgbClr val="333333"/>
              </a:solidFill>
              <a:highlight>
                <a:srgbClr val="FFFFFF"/>
              </a:highlight>
            </a:endParaRPr>
          </a:p>
          <a:p>
            <a:pPr lvl="0" rtl="0">
              <a:spcBef>
                <a:spcPts val="0"/>
              </a:spcBef>
              <a:buClr>
                <a:schemeClr val="dk1"/>
              </a:buClr>
              <a:buSzPct val="110000"/>
              <a:buFont typeface="Arial"/>
              <a:buNone/>
            </a:pPr>
            <a:r>
              <a:rPr lang="en-US" sz="1000">
                <a:solidFill>
                  <a:srgbClr val="333333"/>
                </a:solidFill>
                <a:highlight>
                  <a:srgbClr val="FFFFFF"/>
                </a:highlight>
              </a:rPr>
              <a:t>cost(W)=-\frac{1}{m}\sum {\color{blue}y} log(H(x)) + {\color{blue}(1-y)}(log(1-H(x)) \\</a:t>
            </a:r>
          </a:p>
          <a:p>
            <a:pPr lvl="0" rtl="0">
              <a:spcBef>
                <a:spcPts val="0"/>
              </a:spcBef>
              <a:buClr>
                <a:schemeClr val="dk1"/>
              </a:buClr>
              <a:buSzPct val="110000"/>
              <a:buFont typeface="Arial"/>
              <a:buNone/>
            </a:pPr>
            <a:r>
              <a:rPr lang="en-US" sz="1000">
                <a:solidFill>
                  <a:srgbClr val="333333"/>
                </a:solidFill>
                <a:highlight>
                  <a:srgbClr val="FFFFFF"/>
                </a:highlight>
              </a:rPr>
              <a:t>W = W - \alpha\frac{\partial}{\partial W}cost(W)</a:t>
            </a:r>
          </a:p>
          <a:p>
            <a:pPr lvl="0" rtl="0">
              <a:spcBef>
                <a:spcPts val="0"/>
              </a:spcBef>
              <a:buNone/>
            </a:pPr>
            <a:r>
              <a:t/>
            </a:r>
            <a:endParaRPr/>
          </a:p>
        </p:txBody>
      </p:sp>
      <p:sp>
        <p:nvSpPr>
          <p:cNvPr id="929" name="Shape 92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1" name="Shape 941"/>
        <p:cNvGrpSpPr/>
        <p:nvPr/>
      </p:nvGrpSpPr>
      <p:grpSpPr>
        <a:xfrm>
          <a:off x="0" y="0"/>
          <a:ext cx="0" cy="0"/>
          <a:chOff x="0" y="0"/>
          <a:chExt cx="0" cy="0"/>
        </a:xfrm>
      </p:grpSpPr>
      <p:sp>
        <p:nvSpPr>
          <p:cNvPr id="942" name="Shape 942"/>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943" name="Shape 94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0" name="Shape 950"/>
        <p:cNvGrpSpPr/>
        <p:nvPr/>
      </p:nvGrpSpPr>
      <p:grpSpPr>
        <a:xfrm>
          <a:off x="0" y="0"/>
          <a:ext cx="0" cy="0"/>
          <a:chOff x="0" y="0"/>
          <a:chExt cx="0" cy="0"/>
        </a:xfrm>
      </p:grpSpPr>
      <p:sp>
        <p:nvSpPr>
          <p:cNvPr id="951" name="Shape 951"/>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952" name="Shape 95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7" name="Shape 957"/>
        <p:cNvGrpSpPr/>
        <p:nvPr/>
      </p:nvGrpSpPr>
      <p:grpSpPr>
        <a:xfrm>
          <a:off x="0" y="0"/>
          <a:ext cx="0" cy="0"/>
          <a:chOff x="0" y="0"/>
          <a:chExt cx="0" cy="0"/>
        </a:xfrm>
      </p:grpSpPr>
      <p:sp>
        <p:nvSpPr>
          <p:cNvPr id="958" name="Shape 958"/>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959" name="Shape 95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6" name="Shape 966"/>
        <p:cNvGrpSpPr/>
        <p:nvPr/>
      </p:nvGrpSpPr>
      <p:grpSpPr>
        <a:xfrm>
          <a:off x="0" y="0"/>
          <a:ext cx="0" cy="0"/>
          <a:chOff x="0" y="0"/>
          <a:chExt cx="0" cy="0"/>
        </a:xfrm>
      </p:grpSpPr>
      <p:sp>
        <p:nvSpPr>
          <p:cNvPr id="967" name="Shape 96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968" name="Shape 96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3" name="Shape 973"/>
        <p:cNvGrpSpPr/>
        <p:nvPr/>
      </p:nvGrpSpPr>
      <p:grpSpPr>
        <a:xfrm>
          <a:off x="0" y="0"/>
          <a:ext cx="0" cy="0"/>
          <a:chOff x="0" y="0"/>
          <a:chExt cx="0" cy="0"/>
        </a:xfrm>
      </p:grpSpPr>
      <p:sp>
        <p:nvSpPr>
          <p:cNvPr id="974" name="Shape 9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5" name="Shape 975"/>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0" name="Shape 980"/>
        <p:cNvGrpSpPr/>
        <p:nvPr/>
      </p:nvGrpSpPr>
      <p:grpSpPr>
        <a:xfrm>
          <a:off x="0" y="0"/>
          <a:ext cx="0" cy="0"/>
          <a:chOff x="0" y="0"/>
          <a:chExt cx="0" cy="0"/>
        </a:xfrm>
      </p:grpSpPr>
      <p:sp>
        <p:nvSpPr>
          <p:cNvPr id="981" name="Shape 9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2" name="Shape 982"/>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Shape 324"/>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25" name="Shape 32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9" name="Shape 989"/>
        <p:cNvGrpSpPr/>
        <p:nvPr/>
      </p:nvGrpSpPr>
      <p:grpSpPr>
        <a:xfrm>
          <a:off x="0" y="0"/>
          <a:ext cx="0" cy="0"/>
          <a:chOff x="0" y="0"/>
          <a:chExt cx="0" cy="0"/>
        </a:xfrm>
      </p:grpSpPr>
      <p:sp>
        <p:nvSpPr>
          <p:cNvPr id="990" name="Shape 9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91" name="Shape 991"/>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rtl="0">
              <a:spcBef>
                <a:spcPts val="0"/>
              </a:spcBef>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6" name="Shape 996"/>
        <p:cNvGrpSpPr/>
        <p:nvPr/>
      </p:nvGrpSpPr>
      <p:grpSpPr>
        <a:xfrm>
          <a:off x="0" y="0"/>
          <a:ext cx="0" cy="0"/>
          <a:chOff x="0" y="0"/>
          <a:chExt cx="0" cy="0"/>
        </a:xfrm>
      </p:grpSpPr>
      <p:sp>
        <p:nvSpPr>
          <p:cNvPr id="997" name="Shape 997"/>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998" name="Shape 99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2" name="Shape 1002"/>
        <p:cNvGrpSpPr/>
        <p:nvPr/>
      </p:nvGrpSpPr>
      <p:grpSpPr>
        <a:xfrm>
          <a:off x="0" y="0"/>
          <a:ext cx="0" cy="0"/>
          <a:chOff x="0" y="0"/>
          <a:chExt cx="0" cy="0"/>
        </a:xfrm>
      </p:grpSpPr>
      <p:sp>
        <p:nvSpPr>
          <p:cNvPr id="1003" name="Shape 1003"/>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004" name="Shape 100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0" name="Shape 1010"/>
        <p:cNvGrpSpPr/>
        <p:nvPr/>
      </p:nvGrpSpPr>
      <p:grpSpPr>
        <a:xfrm>
          <a:off x="0" y="0"/>
          <a:ext cx="0" cy="0"/>
          <a:chOff x="0" y="0"/>
          <a:chExt cx="0" cy="0"/>
        </a:xfrm>
      </p:grpSpPr>
      <p:sp>
        <p:nvSpPr>
          <p:cNvPr id="1011" name="Shape 1011"/>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rPr lang="en-US" sz="1000">
                <a:solidFill>
                  <a:srgbClr val="333333"/>
                </a:solidFill>
                <a:highlight>
                  <a:srgbClr val="FFFFFF"/>
                </a:highlight>
              </a:rPr>
              <a:t>P(y=i|x) = S(y_{i}) = \frac{e^{y_{i}}}{\sum_{j}e^{y_{j}}} \in (0,1)</a:t>
            </a:r>
          </a:p>
        </p:txBody>
      </p:sp>
      <p:sp>
        <p:nvSpPr>
          <p:cNvPr id="1012" name="Shape 101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8" name="Shape 1018"/>
        <p:cNvGrpSpPr/>
        <p:nvPr/>
      </p:nvGrpSpPr>
      <p:grpSpPr>
        <a:xfrm>
          <a:off x="0" y="0"/>
          <a:ext cx="0" cy="0"/>
          <a:chOff x="0" y="0"/>
          <a:chExt cx="0" cy="0"/>
        </a:xfrm>
      </p:grpSpPr>
      <p:sp>
        <p:nvSpPr>
          <p:cNvPr id="1019" name="Shape 101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020" name="Shape 102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8" name="Shape 1028"/>
        <p:cNvGrpSpPr/>
        <p:nvPr/>
      </p:nvGrpSpPr>
      <p:grpSpPr>
        <a:xfrm>
          <a:off x="0" y="0"/>
          <a:ext cx="0" cy="0"/>
          <a:chOff x="0" y="0"/>
          <a:chExt cx="0" cy="0"/>
        </a:xfrm>
      </p:grpSpPr>
      <p:sp>
        <p:nvSpPr>
          <p:cNvPr id="1029" name="Shape 1029"/>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030" name="Shape 103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7" name="Shape 1037"/>
        <p:cNvGrpSpPr/>
        <p:nvPr/>
      </p:nvGrpSpPr>
      <p:grpSpPr>
        <a:xfrm>
          <a:off x="0" y="0"/>
          <a:ext cx="0" cy="0"/>
          <a:chOff x="0" y="0"/>
          <a:chExt cx="0" cy="0"/>
        </a:xfrm>
      </p:grpSpPr>
      <p:sp>
        <p:nvSpPr>
          <p:cNvPr id="1038" name="Shape 1038"/>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039" name="Shape 103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4" name="Shape 1044"/>
        <p:cNvGrpSpPr/>
        <p:nvPr/>
      </p:nvGrpSpPr>
      <p:grpSpPr>
        <a:xfrm>
          <a:off x="0" y="0"/>
          <a:ext cx="0" cy="0"/>
          <a:chOff x="0" y="0"/>
          <a:chExt cx="0" cy="0"/>
        </a:xfrm>
      </p:grpSpPr>
      <p:sp>
        <p:nvSpPr>
          <p:cNvPr id="1045" name="Shape 1045"/>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046" name="Shape 104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1" name="Shape 1051"/>
        <p:cNvGrpSpPr/>
        <p:nvPr/>
      </p:nvGrpSpPr>
      <p:grpSpPr>
        <a:xfrm>
          <a:off x="0" y="0"/>
          <a:ext cx="0" cy="0"/>
          <a:chOff x="0" y="0"/>
          <a:chExt cx="0" cy="0"/>
        </a:xfrm>
      </p:grpSpPr>
      <p:sp>
        <p:nvSpPr>
          <p:cNvPr id="1052" name="Shape 1052"/>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053" name="Shape 105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2" name="Shape 1062"/>
        <p:cNvGrpSpPr/>
        <p:nvPr/>
      </p:nvGrpSpPr>
      <p:grpSpPr>
        <a:xfrm>
          <a:off x="0" y="0"/>
          <a:ext cx="0" cy="0"/>
          <a:chOff x="0" y="0"/>
          <a:chExt cx="0" cy="0"/>
        </a:xfrm>
      </p:grpSpPr>
      <p:sp>
        <p:nvSpPr>
          <p:cNvPr id="1063" name="Shape 1063"/>
          <p:cNvSpPr txBox="1"/>
          <p:nvPr>
            <p:ph idx="1" type="body"/>
          </p:nvPr>
        </p:nvSpPr>
        <p:spPr>
          <a:xfrm>
            <a:off x="914400" y="4343400"/>
            <a:ext cx="50292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064" name="Shape 106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mp; Subtitle">
    <p:spTree>
      <p:nvGrpSpPr>
        <p:cNvPr id="9" name="Shape 9"/>
        <p:cNvGrpSpPr/>
        <p:nvPr/>
      </p:nvGrpSpPr>
      <p:grpSpPr>
        <a:xfrm>
          <a:off x="0" y="0"/>
          <a:ext cx="0" cy="0"/>
          <a:chOff x="0" y="0"/>
          <a:chExt cx="0" cy="0"/>
        </a:xfrm>
      </p:grpSpPr>
      <p:sp>
        <p:nvSpPr>
          <p:cNvPr id="10" name="Shape 10"/>
          <p:cNvSpPr txBox="1"/>
          <p:nvPr>
            <p:ph type="title"/>
          </p:nvPr>
        </p:nvSpPr>
        <p:spPr>
          <a:xfrm>
            <a:off x="4833937" y="2303859"/>
            <a:ext cx="14716126" cy="464343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000000"/>
              </a:buClr>
              <a:buFont typeface="Gill Sans"/>
              <a:buNone/>
              <a:defRPr b="0" i="0" sz="118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1" name="Shape 11"/>
          <p:cNvSpPr txBox="1"/>
          <p:nvPr>
            <p:ph idx="1" type="body"/>
          </p:nvPr>
        </p:nvSpPr>
        <p:spPr>
          <a:xfrm>
            <a:off x="4833937" y="7072312"/>
            <a:ext cx="14716126" cy="158948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000000"/>
              </a:buClr>
              <a:buFont typeface="Gill Sans"/>
              <a:buNone/>
              <a:defRPr b="0" i="0" sz="5000" u="none" cap="none" strike="noStrike">
                <a:solidFill>
                  <a:srgbClr val="000000"/>
                </a:solidFill>
                <a:latin typeface="Gill Sans"/>
                <a:ea typeface="Gill Sans"/>
                <a:cs typeface="Gill Sans"/>
                <a:sym typeface="Gill Sans"/>
              </a:defRPr>
            </a:lvl1pPr>
            <a:lvl2pPr indent="0" lvl="1" marL="0" marR="0" rtl="0" algn="ctr">
              <a:lnSpc>
                <a:spcPct val="100000"/>
              </a:lnSpc>
              <a:spcBef>
                <a:spcPts val="0"/>
              </a:spcBef>
              <a:spcAft>
                <a:spcPts val="0"/>
              </a:spcAft>
              <a:buClr>
                <a:srgbClr val="000000"/>
              </a:buClr>
              <a:buFont typeface="Gill Sans"/>
              <a:buNone/>
              <a:defRPr b="0" i="0" sz="5000" u="none" cap="none" strike="noStrike">
                <a:solidFill>
                  <a:srgbClr val="000000"/>
                </a:solidFill>
                <a:latin typeface="Gill Sans"/>
                <a:ea typeface="Gill Sans"/>
                <a:cs typeface="Gill Sans"/>
                <a:sym typeface="Gill Sans"/>
              </a:defRPr>
            </a:lvl2pPr>
            <a:lvl3pPr indent="0" lvl="2" marL="0" marR="0" rtl="0" algn="ctr">
              <a:lnSpc>
                <a:spcPct val="100000"/>
              </a:lnSpc>
              <a:spcBef>
                <a:spcPts val="0"/>
              </a:spcBef>
              <a:spcAft>
                <a:spcPts val="0"/>
              </a:spcAft>
              <a:buClr>
                <a:srgbClr val="000000"/>
              </a:buClr>
              <a:buFont typeface="Gill Sans"/>
              <a:buNone/>
              <a:defRPr b="0" i="0" sz="5000" u="none" cap="none" strike="noStrike">
                <a:solidFill>
                  <a:srgbClr val="000000"/>
                </a:solidFill>
                <a:latin typeface="Gill Sans"/>
                <a:ea typeface="Gill Sans"/>
                <a:cs typeface="Gill Sans"/>
                <a:sym typeface="Gill Sans"/>
              </a:defRPr>
            </a:lvl3pPr>
            <a:lvl4pPr indent="0" lvl="3" marL="0" marR="0" rtl="0" algn="ctr">
              <a:lnSpc>
                <a:spcPct val="100000"/>
              </a:lnSpc>
              <a:spcBef>
                <a:spcPts val="0"/>
              </a:spcBef>
              <a:spcAft>
                <a:spcPts val="0"/>
              </a:spcAft>
              <a:buClr>
                <a:srgbClr val="000000"/>
              </a:buClr>
              <a:buFont typeface="Gill Sans"/>
              <a:buNone/>
              <a:defRPr b="0" i="0" sz="5000" u="none" cap="none" strike="noStrike">
                <a:solidFill>
                  <a:srgbClr val="000000"/>
                </a:solidFill>
                <a:latin typeface="Gill Sans"/>
                <a:ea typeface="Gill Sans"/>
                <a:cs typeface="Gill Sans"/>
                <a:sym typeface="Gill Sans"/>
              </a:defRPr>
            </a:lvl4pPr>
            <a:lvl5pPr indent="0" lvl="4" marL="0" marR="0" rtl="0" algn="ctr">
              <a:lnSpc>
                <a:spcPct val="100000"/>
              </a:lnSpc>
              <a:spcBef>
                <a:spcPts val="0"/>
              </a:spcBef>
              <a:spcAft>
                <a:spcPts val="0"/>
              </a:spcAft>
              <a:buClr>
                <a:srgbClr val="000000"/>
              </a:buClr>
              <a:buFont typeface="Gill Sans"/>
              <a:buNone/>
              <a:defRPr b="0" i="0" sz="5000" u="none" cap="none" strike="noStrike">
                <a:solidFill>
                  <a:srgbClr val="000000"/>
                </a:solidFill>
                <a:latin typeface="Gill Sans"/>
                <a:ea typeface="Gill Sans"/>
                <a:cs typeface="Gill Sans"/>
                <a:sym typeface="Gill Sans"/>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2" name="Shape 12"/>
          <p:cNvSpPr txBox="1"/>
          <p:nvPr>
            <p:ph idx="12" type="sldNum"/>
          </p:nvPr>
        </p:nvSpPr>
        <p:spPr>
          <a:xfrm>
            <a:off x="11952882" y="13019484"/>
            <a:ext cx="460376" cy="4984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Bullets &amp; Photo">
    <p:spTree>
      <p:nvGrpSpPr>
        <p:cNvPr id="43" name="Shape 43"/>
        <p:cNvGrpSpPr/>
        <p:nvPr/>
      </p:nvGrpSpPr>
      <p:grpSpPr>
        <a:xfrm>
          <a:off x="0" y="0"/>
          <a:ext cx="0" cy="0"/>
          <a:chOff x="0" y="0"/>
          <a:chExt cx="0" cy="0"/>
        </a:xfrm>
      </p:grpSpPr>
      <p:sp>
        <p:nvSpPr>
          <p:cNvPr id="44" name="Shape 44"/>
          <p:cNvSpPr/>
          <p:nvPr>
            <p:ph idx="2" type="pic"/>
          </p:nvPr>
        </p:nvSpPr>
        <p:spPr>
          <a:xfrm>
            <a:off x="12495609" y="3661171"/>
            <a:ext cx="7500938" cy="8840392"/>
          </a:xfrm>
          <a:prstGeom prst="rect">
            <a:avLst/>
          </a:prstGeom>
          <a:noFill/>
          <a:ln>
            <a:noFill/>
          </a:ln>
        </p:spPr>
        <p:txBody>
          <a:bodyPr anchorCtr="0" anchor="t" bIns="91425" lIns="91425" rIns="91425" wrap="square" tIns="91425"/>
          <a:lstStyle>
            <a:lvl1pPr indent="-50800" lvl="0" marL="457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16114" lvl="1" marL="979714"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25120" lvl="3" marL="21031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25120" lvl="4" marL="25603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45" name="Shape 45"/>
          <p:cNvSpPr txBox="1"/>
          <p:nvPr>
            <p:ph type="title"/>
          </p:nvPr>
        </p:nvSpPr>
        <p:spPr>
          <a:xfrm>
            <a:off x="4387453" y="625078"/>
            <a:ext cx="15609095" cy="3036094"/>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Helvetica Neue Light"/>
              <a:buNone/>
              <a:defRPr b="0" i="0" sz="11200" u="none" cap="none" strike="noStrike">
                <a:solidFill>
                  <a:srgbClr val="000000"/>
                </a:solidFill>
                <a:latin typeface="Helvetica Neue Light"/>
                <a:ea typeface="Helvetica Neue Light"/>
                <a:cs typeface="Helvetica Neue Light"/>
                <a:sym typeface="Helvetica Neue Light"/>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46" name="Shape 46"/>
          <p:cNvSpPr txBox="1"/>
          <p:nvPr>
            <p:ph idx="1" type="body"/>
          </p:nvPr>
        </p:nvSpPr>
        <p:spPr>
          <a:xfrm>
            <a:off x="4387453" y="3661171"/>
            <a:ext cx="7500938" cy="8840392"/>
          </a:xfrm>
          <a:prstGeom prst="rect">
            <a:avLst/>
          </a:prstGeom>
          <a:noFill/>
          <a:ln>
            <a:noFill/>
          </a:ln>
        </p:spPr>
        <p:txBody>
          <a:bodyPr anchorCtr="0" anchor="ctr" bIns="91425" lIns="91425" rIns="91425" wrap="square" tIns="91425"/>
          <a:lstStyle>
            <a:lvl1pPr indent="-284389" lvl="0" marL="465364" marR="0" rtl="0" algn="l">
              <a:lnSpc>
                <a:spcPct val="100000"/>
              </a:lnSpc>
              <a:spcBef>
                <a:spcPts val="4500"/>
              </a:spcBef>
              <a:spcAft>
                <a:spcPts val="0"/>
              </a:spcAft>
              <a:buClr>
                <a:srgbClr val="000000"/>
              </a:buClr>
              <a:buSzPct val="75000"/>
              <a:buFont typeface="Helvetica Neue Light"/>
              <a:buChar char="•"/>
              <a:defRPr b="0" i="0" sz="3800" u="none" cap="none" strike="noStrike">
                <a:solidFill>
                  <a:srgbClr val="000000"/>
                </a:solidFill>
                <a:latin typeface="Helvetica Neue Light"/>
                <a:ea typeface="Helvetica Neue Light"/>
                <a:cs typeface="Helvetica Neue Light"/>
                <a:sym typeface="Helvetica Neue Light"/>
              </a:defRPr>
            </a:lvl1pPr>
            <a:lvl2pPr indent="-284389" lvl="1" marL="808264" marR="0" rtl="0" algn="l">
              <a:lnSpc>
                <a:spcPct val="100000"/>
              </a:lnSpc>
              <a:spcBef>
                <a:spcPts val="4500"/>
              </a:spcBef>
              <a:spcAft>
                <a:spcPts val="0"/>
              </a:spcAft>
              <a:buClr>
                <a:srgbClr val="000000"/>
              </a:buClr>
              <a:buSzPct val="75000"/>
              <a:buFont typeface="Helvetica Neue Light"/>
              <a:buChar char="•"/>
              <a:defRPr b="0" i="0" sz="3800" u="none" cap="none" strike="noStrike">
                <a:solidFill>
                  <a:srgbClr val="000000"/>
                </a:solidFill>
                <a:latin typeface="Helvetica Neue Light"/>
                <a:ea typeface="Helvetica Neue Light"/>
                <a:cs typeface="Helvetica Neue Light"/>
                <a:sym typeface="Helvetica Neue Light"/>
              </a:defRPr>
            </a:lvl2pPr>
            <a:lvl3pPr indent="-284389" lvl="2" marL="1151164" marR="0" rtl="0" algn="l">
              <a:lnSpc>
                <a:spcPct val="100000"/>
              </a:lnSpc>
              <a:spcBef>
                <a:spcPts val="4500"/>
              </a:spcBef>
              <a:spcAft>
                <a:spcPts val="0"/>
              </a:spcAft>
              <a:buClr>
                <a:srgbClr val="000000"/>
              </a:buClr>
              <a:buSzPct val="75000"/>
              <a:buFont typeface="Helvetica Neue Light"/>
              <a:buChar char="•"/>
              <a:defRPr b="0" i="0" sz="3800" u="none" cap="none" strike="noStrike">
                <a:solidFill>
                  <a:srgbClr val="000000"/>
                </a:solidFill>
                <a:latin typeface="Helvetica Neue Light"/>
                <a:ea typeface="Helvetica Neue Light"/>
                <a:cs typeface="Helvetica Neue Light"/>
                <a:sym typeface="Helvetica Neue Light"/>
              </a:defRPr>
            </a:lvl3pPr>
            <a:lvl4pPr indent="-284389" lvl="3" marL="1494064" marR="0" rtl="0" algn="l">
              <a:lnSpc>
                <a:spcPct val="100000"/>
              </a:lnSpc>
              <a:spcBef>
                <a:spcPts val="4500"/>
              </a:spcBef>
              <a:spcAft>
                <a:spcPts val="0"/>
              </a:spcAft>
              <a:buClr>
                <a:srgbClr val="000000"/>
              </a:buClr>
              <a:buSzPct val="75000"/>
              <a:buFont typeface="Helvetica Neue Light"/>
              <a:buChar char="•"/>
              <a:defRPr b="0" i="0" sz="3800" u="none" cap="none" strike="noStrike">
                <a:solidFill>
                  <a:srgbClr val="000000"/>
                </a:solidFill>
                <a:latin typeface="Helvetica Neue Light"/>
                <a:ea typeface="Helvetica Neue Light"/>
                <a:cs typeface="Helvetica Neue Light"/>
                <a:sym typeface="Helvetica Neue Light"/>
              </a:defRPr>
            </a:lvl4pPr>
            <a:lvl5pPr indent="-284389" lvl="4" marL="1836964" marR="0" rtl="0" algn="l">
              <a:lnSpc>
                <a:spcPct val="100000"/>
              </a:lnSpc>
              <a:spcBef>
                <a:spcPts val="4500"/>
              </a:spcBef>
              <a:spcAft>
                <a:spcPts val="0"/>
              </a:spcAft>
              <a:buClr>
                <a:srgbClr val="000000"/>
              </a:buClr>
              <a:buSzPct val="75000"/>
              <a:buFont typeface="Helvetica Neue Light"/>
              <a:buChar char="•"/>
              <a:defRPr b="0" i="0" sz="3800" u="none" cap="none" strike="noStrike">
                <a:solidFill>
                  <a:srgbClr val="000000"/>
                </a:solidFill>
                <a:latin typeface="Helvetica Neue Light"/>
                <a:ea typeface="Helvetica Neue Light"/>
                <a:cs typeface="Helvetica Neue Light"/>
                <a:sym typeface="Helvetica Neue Light"/>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47" name="Shape 47"/>
          <p:cNvSpPr txBox="1"/>
          <p:nvPr>
            <p:ph idx="12" type="sldNum"/>
          </p:nvPr>
        </p:nvSpPr>
        <p:spPr>
          <a:xfrm>
            <a:off x="11935814" y="13010554"/>
            <a:ext cx="494513" cy="5111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ullets">
    <p:spTree>
      <p:nvGrpSpPr>
        <p:cNvPr id="48" name="Shape 48"/>
        <p:cNvGrpSpPr/>
        <p:nvPr/>
      </p:nvGrpSpPr>
      <p:grpSpPr>
        <a:xfrm>
          <a:off x="0" y="0"/>
          <a:ext cx="0" cy="0"/>
          <a:chOff x="0" y="0"/>
          <a:chExt cx="0" cy="0"/>
        </a:xfrm>
      </p:grpSpPr>
      <p:sp>
        <p:nvSpPr>
          <p:cNvPr id="49" name="Shape 49"/>
          <p:cNvSpPr txBox="1"/>
          <p:nvPr>
            <p:ph idx="1" type="body"/>
          </p:nvPr>
        </p:nvSpPr>
        <p:spPr>
          <a:xfrm>
            <a:off x="4387453" y="1785937"/>
            <a:ext cx="15609095" cy="10144126"/>
          </a:xfrm>
          <a:prstGeom prst="rect">
            <a:avLst/>
          </a:prstGeom>
          <a:noFill/>
          <a:ln>
            <a:noFill/>
          </a:ln>
        </p:spPr>
        <p:txBody>
          <a:bodyPr anchorCtr="0" anchor="ctr" bIns="91425" lIns="91425" rIns="91425" wrap="square" tIns="91425"/>
          <a:lstStyle>
            <a:lvl1pPr indent="-379236" lvl="0" marL="617361" marR="0" rtl="0" algn="l">
              <a:lnSpc>
                <a:spcPct val="100000"/>
              </a:lnSpc>
              <a:spcBef>
                <a:spcPts val="5900"/>
              </a:spcBef>
              <a:spcAft>
                <a:spcPts val="0"/>
              </a:spcAft>
              <a:buClr>
                <a:srgbClr val="000000"/>
              </a:buClr>
              <a:buSzPct val="75000"/>
              <a:buFont typeface="Helvetica Neue Light"/>
              <a:buChar char="•"/>
              <a:defRPr b="0" i="0" sz="5000" u="none" cap="none" strike="noStrike">
                <a:solidFill>
                  <a:srgbClr val="000000"/>
                </a:solidFill>
                <a:latin typeface="Helvetica Neue Light"/>
                <a:ea typeface="Helvetica Neue Light"/>
                <a:cs typeface="Helvetica Neue Light"/>
                <a:sym typeface="Helvetica Neue Light"/>
              </a:defRPr>
            </a:lvl1pPr>
            <a:lvl2pPr indent="-379235" lvl="1" marL="1061861" marR="0" rtl="0" algn="l">
              <a:lnSpc>
                <a:spcPct val="100000"/>
              </a:lnSpc>
              <a:spcBef>
                <a:spcPts val="5900"/>
              </a:spcBef>
              <a:spcAft>
                <a:spcPts val="0"/>
              </a:spcAft>
              <a:buClr>
                <a:srgbClr val="000000"/>
              </a:buClr>
              <a:buSzPct val="75000"/>
              <a:buFont typeface="Helvetica Neue Light"/>
              <a:buChar char="•"/>
              <a:defRPr b="0" i="0" sz="5000" u="none" cap="none" strike="noStrike">
                <a:solidFill>
                  <a:srgbClr val="000000"/>
                </a:solidFill>
                <a:latin typeface="Helvetica Neue Light"/>
                <a:ea typeface="Helvetica Neue Light"/>
                <a:cs typeface="Helvetica Neue Light"/>
                <a:sym typeface="Helvetica Neue Light"/>
              </a:defRPr>
            </a:lvl2pPr>
            <a:lvl3pPr indent="-379235" lvl="2" marL="1506361" marR="0" rtl="0" algn="l">
              <a:lnSpc>
                <a:spcPct val="100000"/>
              </a:lnSpc>
              <a:spcBef>
                <a:spcPts val="5900"/>
              </a:spcBef>
              <a:spcAft>
                <a:spcPts val="0"/>
              </a:spcAft>
              <a:buClr>
                <a:srgbClr val="000000"/>
              </a:buClr>
              <a:buSzPct val="75000"/>
              <a:buFont typeface="Helvetica Neue Light"/>
              <a:buChar char="•"/>
              <a:defRPr b="0" i="0" sz="5000" u="none" cap="none" strike="noStrike">
                <a:solidFill>
                  <a:srgbClr val="000000"/>
                </a:solidFill>
                <a:latin typeface="Helvetica Neue Light"/>
                <a:ea typeface="Helvetica Neue Light"/>
                <a:cs typeface="Helvetica Neue Light"/>
                <a:sym typeface="Helvetica Neue Light"/>
              </a:defRPr>
            </a:lvl3pPr>
            <a:lvl4pPr indent="-379235" lvl="3" marL="1950861" marR="0" rtl="0" algn="l">
              <a:lnSpc>
                <a:spcPct val="100000"/>
              </a:lnSpc>
              <a:spcBef>
                <a:spcPts val="5900"/>
              </a:spcBef>
              <a:spcAft>
                <a:spcPts val="0"/>
              </a:spcAft>
              <a:buClr>
                <a:srgbClr val="000000"/>
              </a:buClr>
              <a:buSzPct val="75000"/>
              <a:buFont typeface="Helvetica Neue Light"/>
              <a:buChar char="•"/>
              <a:defRPr b="0" i="0" sz="5000" u="none" cap="none" strike="noStrike">
                <a:solidFill>
                  <a:srgbClr val="000000"/>
                </a:solidFill>
                <a:latin typeface="Helvetica Neue Light"/>
                <a:ea typeface="Helvetica Neue Light"/>
                <a:cs typeface="Helvetica Neue Light"/>
                <a:sym typeface="Helvetica Neue Light"/>
              </a:defRPr>
            </a:lvl4pPr>
            <a:lvl5pPr indent="-379235" lvl="4" marL="2395361" marR="0" rtl="0" algn="l">
              <a:lnSpc>
                <a:spcPct val="100000"/>
              </a:lnSpc>
              <a:spcBef>
                <a:spcPts val="5900"/>
              </a:spcBef>
              <a:spcAft>
                <a:spcPts val="0"/>
              </a:spcAft>
              <a:buClr>
                <a:srgbClr val="000000"/>
              </a:buClr>
              <a:buSzPct val="75000"/>
              <a:buFont typeface="Helvetica Neue Light"/>
              <a:buChar char="•"/>
              <a:defRPr b="0" i="0" sz="5000" u="none" cap="none" strike="noStrike">
                <a:solidFill>
                  <a:srgbClr val="000000"/>
                </a:solidFill>
                <a:latin typeface="Helvetica Neue Light"/>
                <a:ea typeface="Helvetica Neue Light"/>
                <a:cs typeface="Helvetica Neue Light"/>
                <a:sym typeface="Helvetica Neue Light"/>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50" name="Shape 50"/>
          <p:cNvSpPr txBox="1"/>
          <p:nvPr>
            <p:ph idx="12" type="sldNum"/>
          </p:nvPr>
        </p:nvSpPr>
        <p:spPr>
          <a:xfrm>
            <a:off x="11935814" y="13010554"/>
            <a:ext cx="494513" cy="5111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3 Up">
    <p:spTree>
      <p:nvGrpSpPr>
        <p:cNvPr id="51" name="Shape 51"/>
        <p:cNvGrpSpPr/>
        <p:nvPr/>
      </p:nvGrpSpPr>
      <p:grpSpPr>
        <a:xfrm>
          <a:off x="0" y="0"/>
          <a:ext cx="0" cy="0"/>
          <a:chOff x="0" y="0"/>
          <a:chExt cx="0" cy="0"/>
        </a:xfrm>
      </p:grpSpPr>
      <p:sp>
        <p:nvSpPr>
          <p:cNvPr id="52" name="Shape 52"/>
          <p:cNvSpPr/>
          <p:nvPr>
            <p:ph idx="2" type="pic"/>
          </p:nvPr>
        </p:nvSpPr>
        <p:spPr>
          <a:xfrm>
            <a:off x="12495609" y="7161609"/>
            <a:ext cx="7500938" cy="5304235"/>
          </a:xfrm>
          <a:prstGeom prst="rect">
            <a:avLst/>
          </a:prstGeom>
          <a:noFill/>
          <a:ln>
            <a:noFill/>
          </a:ln>
        </p:spPr>
        <p:txBody>
          <a:bodyPr anchorCtr="0" anchor="t" bIns="91425" lIns="91425" rIns="91425" wrap="square" tIns="91425"/>
          <a:lstStyle>
            <a:lvl1pPr indent="-50800" lvl="0" marL="457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16114" lvl="1" marL="979714"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25120" lvl="3" marL="21031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25120" lvl="4" marL="25603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53" name="Shape 53"/>
          <p:cNvSpPr/>
          <p:nvPr>
            <p:ph idx="3" type="pic"/>
          </p:nvPr>
        </p:nvSpPr>
        <p:spPr>
          <a:xfrm>
            <a:off x="12504353" y="1250156"/>
            <a:ext cx="7500939" cy="5304235"/>
          </a:xfrm>
          <a:prstGeom prst="rect">
            <a:avLst/>
          </a:prstGeom>
          <a:noFill/>
          <a:ln>
            <a:noFill/>
          </a:ln>
        </p:spPr>
        <p:txBody>
          <a:bodyPr anchorCtr="0" anchor="t" bIns="91425" lIns="91425" rIns="91425" wrap="square" tIns="91425"/>
          <a:lstStyle>
            <a:lvl1pPr indent="-50800" lvl="0" marL="457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16114" lvl="1" marL="979714"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25120" lvl="3" marL="21031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25120" lvl="4" marL="25603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54" name="Shape 54"/>
          <p:cNvSpPr/>
          <p:nvPr>
            <p:ph idx="4" type="pic"/>
          </p:nvPr>
        </p:nvSpPr>
        <p:spPr>
          <a:xfrm>
            <a:off x="4387453" y="1250156"/>
            <a:ext cx="7500938" cy="11215688"/>
          </a:xfrm>
          <a:prstGeom prst="rect">
            <a:avLst/>
          </a:prstGeom>
          <a:noFill/>
          <a:ln>
            <a:noFill/>
          </a:ln>
        </p:spPr>
        <p:txBody>
          <a:bodyPr anchorCtr="0" anchor="t" bIns="91425" lIns="91425" rIns="91425" wrap="square" tIns="91425"/>
          <a:lstStyle>
            <a:lvl1pPr indent="-50800" lvl="0" marL="457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16114" lvl="1" marL="979714"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25120" lvl="3" marL="21031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25120" lvl="4" marL="25603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55" name="Shape 55"/>
          <p:cNvSpPr txBox="1"/>
          <p:nvPr>
            <p:ph idx="12" type="sldNum"/>
          </p:nvPr>
        </p:nvSpPr>
        <p:spPr>
          <a:xfrm>
            <a:off x="11935814" y="13010554"/>
            <a:ext cx="494513" cy="5111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ote">
    <p:spTree>
      <p:nvGrpSpPr>
        <p:cNvPr id="56" name="Shape 56"/>
        <p:cNvGrpSpPr/>
        <p:nvPr/>
      </p:nvGrpSpPr>
      <p:grpSpPr>
        <a:xfrm>
          <a:off x="0" y="0"/>
          <a:ext cx="0" cy="0"/>
          <a:chOff x="0" y="0"/>
          <a:chExt cx="0" cy="0"/>
        </a:xfrm>
      </p:grpSpPr>
      <p:sp>
        <p:nvSpPr>
          <p:cNvPr id="57" name="Shape 57"/>
          <p:cNvSpPr txBox="1"/>
          <p:nvPr>
            <p:ph idx="1" type="body"/>
          </p:nvPr>
        </p:nvSpPr>
        <p:spPr>
          <a:xfrm>
            <a:off x="4833937" y="8947546"/>
            <a:ext cx="14716126" cy="66079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3200" u="none" cap="none" strike="noStrike">
                <a:solidFill>
                  <a:srgbClr val="000000"/>
                </a:solidFill>
                <a:latin typeface="Helvetica Neue"/>
                <a:ea typeface="Helvetica Neue"/>
                <a:cs typeface="Helvetica Neue"/>
                <a:sym typeface="Helvetica Neue"/>
              </a:defRPr>
            </a:lvl1pPr>
            <a:lvl2pPr indent="-116114" lvl="1" marL="979714"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25120" lvl="3" marL="21031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25120" lvl="4" marL="25603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58" name="Shape 58"/>
          <p:cNvSpPr txBox="1"/>
          <p:nvPr>
            <p:ph idx="2" type="body"/>
          </p:nvPr>
        </p:nvSpPr>
        <p:spPr>
          <a:xfrm>
            <a:off x="4833937" y="6000353"/>
            <a:ext cx="14716126" cy="965201"/>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16114" lvl="1" marL="979714"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25120" lvl="3" marL="21031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25120" lvl="4" marL="25603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59" name="Shape 59"/>
          <p:cNvSpPr txBox="1"/>
          <p:nvPr>
            <p:ph idx="12" type="sldNum"/>
          </p:nvPr>
        </p:nvSpPr>
        <p:spPr>
          <a:xfrm>
            <a:off x="11935814" y="13010554"/>
            <a:ext cx="494513" cy="5111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p:spTree>
      <p:nvGrpSpPr>
        <p:cNvPr id="60" name="Shape 60"/>
        <p:cNvGrpSpPr/>
        <p:nvPr/>
      </p:nvGrpSpPr>
      <p:grpSpPr>
        <a:xfrm>
          <a:off x="0" y="0"/>
          <a:ext cx="0" cy="0"/>
          <a:chOff x="0" y="0"/>
          <a:chExt cx="0" cy="0"/>
        </a:xfrm>
      </p:grpSpPr>
      <p:sp>
        <p:nvSpPr>
          <p:cNvPr id="61" name="Shape 61"/>
          <p:cNvSpPr/>
          <p:nvPr>
            <p:ph idx="2" type="pic"/>
          </p:nvPr>
        </p:nvSpPr>
        <p:spPr>
          <a:xfrm>
            <a:off x="3048000" y="0"/>
            <a:ext cx="18288001" cy="13716000"/>
          </a:xfrm>
          <a:prstGeom prst="rect">
            <a:avLst/>
          </a:prstGeom>
          <a:noFill/>
          <a:ln>
            <a:noFill/>
          </a:ln>
        </p:spPr>
        <p:txBody>
          <a:bodyPr anchorCtr="0" anchor="t" bIns="91425" lIns="91425" rIns="91425" wrap="square" tIns="91425"/>
          <a:lstStyle>
            <a:lvl1pPr indent="-50800" lvl="0" marL="457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16114" lvl="1" marL="979714"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25120" lvl="3" marL="21031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25120" lvl="4" marL="25603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62" name="Shape 62"/>
          <p:cNvSpPr txBox="1"/>
          <p:nvPr>
            <p:ph idx="12" type="sldNum"/>
          </p:nvPr>
        </p:nvSpPr>
        <p:spPr>
          <a:xfrm>
            <a:off x="11935814" y="13010554"/>
            <a:ext cx="494513" cy="5111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63" name="Shape 63"/>
        <p:cNvGrpSpPr/>
        <p:nvPr/>
      </p:nvGrpSpPr>
      <p:grpSpPr>
        <a:xfrm>
          <a:off x="0" y="0"/>
          <a:ext cx="0" cy="0"/>
          <a:chOff x="0" y="0"/>
          <a:chExt cx="0" cy="0"/>
        </a:xfrm>
      </p:grpSpPr>
      <p:sp>
        <p:nvSpPr>
          <p:cNvPr id="64" name="Shape 64"/>
          <p:cNvSpPr txBox="1"/>
          <p:nvPr>
            <p:ph type="title"/>
          </p:nvPr>
        </p:nvSpPr>
        <p:spPr>
          <a:xfrm>
            <a:off x="4833937" y="357187"/>
            <a:ext cx="14716126" cy="3429001"/>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Gill Sans"/>
              <a:buNone/>
              <a:defRPr b="0" i="0" sz="90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65" name="Shape 65"/>
          <p:cNvSpPr txBox="1"/>
          <p:nvPr>
            <p:ph idx="1" type="body"/>
          </p:nvPr>
        </p:nvSpPr>
        <p:spPr>
          <a:xfrm>
            <a:off x="4833937" y="3893343"/>
            <a:ext cx="14716126" cy="8036720"/>
          </a:xfrm>
          <a:prstGeom prst="rect">
            <a:avLst/>
          </a:prstGeom>
          <a:noFill/>
          <a:ln>
            <a:noFill/>
          </a:ln>
        </p:spPr>
        <p:txBody>
          <a:bodyPr anchorCtr="0" anchor="ctr" bIns="91425" lIns="91425" rIns="91425" wrap="square" tIns="91425"/>
          <a:lstStyle>
            <a:lvl1pPr indent="-103123" lvl="0" marL="1092200" marR="0" rtl="0" algn="l">
              <a:lnSpc>
                <a:spcPct val="100000"/>
              </a:lnSpc>
              <a:spcBef>
                <a:spcPts val="3300"/>
              </a:spcBef>
              <a:spcAft>
                <a:spcPts val="0"/>
              </a:spcAft>
              <a:buClr>
                <a:srgbClr val="000000"/>
              </a:buClr>
              <a:buSzPct val="171000"/>
              <a:buFont typeface="Gill Sans"/>
              <a:buChar char="•"/>
              <a:defRPr b="0" i="0" sz="5600" u="none" cap="none" strike="noStrike">
                <a:solidFill>
                  <a:srgbClr val="000000"/>
                </a:solidFill>
                <a:latin typeface="Gill Sans"/>
                <a:ea typeface="Gill Sans"/>
                <a:cs typeface="Gill Sans"/>
                <a:sym typeface="Gill Sans"/>
              </a:defRPr>
            </a:lvl1pPr>
            <a:lvl2pPr indent="-39157" lvl="1" marL="14710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2pPr>
            <a:lvl3pPr indent="-39158" lvl="2" marL="20044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3pPr>
            <a:lvl4pPr indent="-39158" lvl="3" marL="25378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4pPr>
            <a:lvl5pPr indent="-39158" lvl="4" marL="31347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66" name="Shape 66"/>
          <p:cNvSpPr txBox="1"/>
          <p:nvPr>
            <p:ph idx="12" type="sldNum"/>
          </p:nvPr>
        </p:nvSpPr>
        <p:spPr>
          <a:xfrm>
            <a:off x="11952882" y="13019484"/>
            <a:ext cx="460376" cy="4984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67" name="Shape 67"/>
        <p:cNvGrpSpPr/>
        <p:nvPr/>
      </p:nvGrpSpPr>
      <p:grpSpPr>
        <a:xfrm>
          <a:off x="0" y="0"/>
          <a:ext cx="0" cy="0"/>
          <a:chOff x="0" y="0"/>
          <a:chExt cx="0" cy="0"/>
        </a:xfrm>
      </p:grpSpPr>
      <p:sp>
        <p:nvSpPr>
          <p:cNvPr id="68" name="Shape 68"/>
          <p:cNvSpPr txBox="1"/>
          <p:nvPr>
            <p:ph type="title"/>
          </p:nvPr>
        </p:nvSpPr>
        <p:spPr>
          <a:xfrm>
            <a:off x="4833937" y="357187"/>
            <a:ext cx="14716126" cy="3429001"/>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Gill Sans"/>
              <a:buNone/>
              <a:defRPr b="0" i="0" sz="98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69" name="Shape 69"/>
          <p:cNvSpPr txBox="1"/>
          <p:nvPr>
            <p:ph idx="1" type="body"/>
          </p:nvPr>
        </p:nvSpPr>
        <p:spPr>
          <a:xfrm>
            <a:off x="4833937" y="3893343"/>
            <a:ext cx="14716126" cy="8036720"/>
          </a:xfrm>
          <a:prstGeom prst="rect">
            <a:avLst/>
          </a:prstGeom>
          <a:noFill/>
          <a:ln>
            <a:noFill/>
          </a:ln>
        </p:spPr>
        <p:txBody>
          <a:bodyPr anchorCtr="0" anchor="ctr" bIns="91425" lIns="91425" rIns="91425" wrap="square" tIns="91425"/>
          <a:lstStyle>
            <a:lvl1pPr indent="-103123" lvl="0" marL="1092200" marR="0" rtl="0" algn="l">
              <a:lnSpc>
                <a:spcPct val="100000"/>
              </a:lnSpc>
              <a:spcBef>
                <a:spcPts val="3300"/>
              </a:spcBef>
              <a:spcAft>
                <a:spcPts val="0"/>
              </a:spcAft>
              <a:buClr>
                <a:srgbClr val="000000"/>
              </a:buClr>
              <a:buSzPct val="171000"/>
              <a:buFont typeface="Gill Sans"/>
              <a:buChar char="•"/>
              <a:defRPr b="0" i="0" sz="5600" u="none" cap="none" strike="noStrike">
                <a:solidFill>
                  <a:srgbClr val="000000"/>
                </a:solidFill>
                <a:latin typeface="Gill Sans"/>
                <a:ea typeface="Gill Sans"/>
                <a:cs typeface="Gill Sans"/>
                <a:sym typeface="Gill Sans"/>
              </a:defRPr>
            </a:lvl1pPr>
            <a:lvl2pPr indent="-39157" lvl="1" marL="14710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2pPr>
            <a:lvl3pPr indent="-39158" lvl="2" marL="20044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3pPr>
            <a:lvl4pPr indent="-39158" lvl="3" marL="25378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4pPr>
            <a:lvl5pPr indent="-39158" lvl="4" marL="31347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70" name="Shape 70"/>
          <p:cNvSpPr txBox="1"/>
          <p:nvPr>
            <p:ph idx="12" type="sldNum"/>
          </p:nvPr>
        </p:nvSpPr>
        <p:spPr>
          <a:xfrm>
            <a:off x="11952882" y="13019484"/>
            <a:ext cx="460376" cy="4984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Only">
    <p:spTree>
      <p:nvGrpSpPr>
        <p:cNvPr id="71" name="Shape 71"/>
        <p:cNvGrpSpPr/>
        <p:nvPr/>
      </p:nvGrpSpPr>
      <p:grpSpPr>
        <a:xfrm>
          <a:off x="0" y="0"/>
          <a:ext cx="0" cy="0"/>
          <a:chOff x="0" y="0"/>
          <a:chExt cx="0" cy="0"/>
        </a:xfrm>
      </p:grpSpPr>
      <p:sp>
        <p:nvSpPr>
          <p:cNvPr id="72" name="Shape 72"/>
          <p:cNvSpPr txBox="1"/>
          <p:nvPr>
            <p:ph type="title"/>
          </p:nvPr>
        </p:nvSpPr>
        <p:spPr>
          <a:xfrm>
            <a:off x="1199322" y="610981"/>
            <a:ext cx="21978730" cy="1853923"/>
          </a:xfrm>
          <a:prstGeom prst="rect">
            <a:avLst/>
          </a:prstGeom>
          <a:noFill/>
          <a:ln>
            <a:noFill/>
          </a:ln>
        </p:spPr>
        <p:txBody>
          <a:bodyPr anchorCtr="0" anchor="ctr" bIns="91425" lIns="91425" rIns="91425" wrap="square" tIns="91425"/>
          <a:lstStyle>
            <a:lvl1pPr indent="0" lvl="0"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73" name="Shape 73"/>
          <p:cNvSpPr txBox="1"/>
          <p:nvPr>
            <p:ph idx="12" type="sldNum"/>
          </p:nvPr>
        </p:nvSpPr>
        <p:spPr>
          <a:xfrm>
            <a:off x="11785600" y="12344400"/>
            <a:ext cx="5689600" cy="736601"/>
          </a:xfrm>
          <a:prstGeom prst="rect">
            <a:avLst/>
          </a:prstGeom>
          <a:noFill/>
          <a:ln>
            <a:noFill/>
          </a:ln>
        </p:spPr>
        <p:txBody>
          <a:bodyPr anchorCtr="0" anchor="ctr" bIns="91425" lIns="91425" rIns="91425" wrap="square" tIns="91425">
            <a:noAutofit/>
          </a:bodyPr>
          <a:lstStyle/>
          <a:p>
            <a:pPr indent="0" lvl="0" marL="0" marR="0" rtl="0" algn="r">
              <a:lnSpc>
                <a:spcPct val="100000"/>
              </a:lnSpc>
              <a:spcBef>
                <a:spcPts val="0"/>
              </a:spcBef>
              <a:spcAft>
                <a:spcPts val="0"/>
              </a:spcAft>
              <a:buClr>
                <a:srgbClr val="000000"/>
              </a:buClr>
              <a:buSzPct val="25000"/>
              <a:buFont typeface="Calibri"/>
              <a:buNone/>
            </a:pPr>
            <a:fld id="{00000000-1234-1234-1234-123412341234}" type="slidenum">
              <a:rPr b="0" i="0" lang="en-US" sz="2400" u="none" cap="none" strike="noStrike">
                <a:solidFill>
                  <a:srgbClr val="000000"/>
                </a:solidFill>
                <a:latin typeface="Calibri"/>
                <a:ea typeface="Calibri"/>
                <a:cs typeface="Calibri"/>
                <a:sym typeface="Calibri"/>
              </a:rPr>
              <a:t>‹#›</a:t>
            </a:fl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mp; Subtitle">
    <p:spTree>
      <p:nvGrpSpPr>
        <p:cNvPr id="78" name="Shape 78"/>
        <p:cNvGrpSpPr/>
        <p:nvPr/>
      </p:nvGrpSpPr>
      <p:grpSpPr>
        <a:xfrm>
          <a:off x="0" y="0"/>
          <a:ext cx="0" cy="0"/>
          <a:chOff x="0" y="0"/>
          <a:chExt cx="0" cy="0"/>
        </a:xfrm>
      </p:grpSpPr>
      <p:sp>
        <p:nvSpPr>
          <p:cNvPr id="79" name="Shape 79"/>
          <p:cNvSpPr txBox="1"/>
          <p:nvPr>
            <p:ph type="title"/>
          </p:nvPr>
        </p:nvSpPr>
        <p:spPr>
          <a:xfrm>
            <a:off x="4833937" y="2303859"/>
            <a:ext cx="14715900" cy="4643100"/>
          </a:xfrm>
          <a:prstGeom prst="rect">
            <a:avLst/>
          </a:prstGeom>
          <a:noFill/>
          <a:ln>
            <a:noFill/>
          </a:ln>
        </p:spPr>
        <p:txBody>
          <a:bodyPr anchorCtr="0" anchor="b" bIns="91400" lIns="91400" rIns="91400" wrap="square" tIns="91400"/>
          <a:lstStyle>
            <a:lvl1pPr indent="0" lvl="0" marL="0" marR="0" rtl="0" algn="ctr">
              <a:lnSpc>
                <a:spcPct val="100000"/>
              </a:lnSpc>
              <a:spcBef>
                <a:spcPts val="0"/>
              </a:spcBef>
              <a:spcAft>
                <a:spcPts val="0"/>
              </a:spcAft>
              <a:buClr>
                <a:srgbClr val="000000"/>
              </a:buClr>
              <a:buFont typeface="Gill Sans"/>
              <a:buNone/>
              <a:defRPr b="0" i="0" sz="117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80" name="Shape 80"/>
          <p:cNvSpPr txBox="1"/>
          <p:nvPr>
            <p:ph idx="1" type="body"/>
          </p:nvPr>
        </p:nvSpPr>
        <p:spPr>
          <a:xfrm>
            <a:off x="4833937" y="7072312"/>
            <a:ext cx="14715900" cy="1589700"/>
          </a:xfrm>
          <a:prstGeom prst="rect">
            <a:avLst/>
          </a:prstGeom>
          <a:noFill/>
          <a:ln>
            <a:noFill/>
          </a:ln>
        </p:spPr>
        <p:txBody>
          <a:bodyPr anchorCtr="0" anchor="t" bIns="91400" lIns="91400" rIns="91400" wrap="square" tIns="91400"/>
          <a:lstStyle>
            <a:lvl1pPr indent="0" lvl="0" marL="0" marR="0" rtl="0" algn="ctr">
              <a:lnSpc>
                <a:spcPct val="100000"/>
              </a:lnSpc>
              <a:spcBef>
                <a:spcPts val="0"/>
              </a:spcBef>
              <a:spcAft>
                <a:spcPts val="0"/>
              </a:spcAft>
              <a:buClr>
                <a:srgbClr val="000000"/>
              </a:buClr>
              <a:buFont typeface="Gill Sans"/>
              <a:buNone/>
              <a:defRPr b="0" i="0" sz="5100" u="none" cap="none" strike="noStrike">
                <a:solidFill>
                  <a:srgbClr val="000000"/>
                </a:solidFill>
                <a:latin typeface="Gill Sans"/>
                <a:ea typeface="Gill Sans"/>
                <a:cs typeface="Gill Sans"/>
                <a:sym typeface="Gill Sans"/>
              </a:defRPr>
            </a:lvl1pPr>
            <a:lvl2pPr indent="0" lvl="1" marL="0" marR="0" rtl="0" algn="ctr">
              <a:lnSpc>
                <a:spcPct val="100000"/>
              </a:lnSpc>
              <a:spcBef>
                <a:spcPts val="0"/>
              </a:spcBef>
              <a:spcAft>
                <a:spcPts val="0"/>
              </a:spcAft>
              <a:buClr>
                <a:srgbClr val="000000"/>
              </a:buClr>
              <a:buFont typeface="Gill Sans"/>
              <a:buNone/>
              <a:defRPr b="0" i="0" sz="5100" u="none" cap="none" strike="noStrike">
                <a:solidFill>
                  <a:srgbClr val="000000"/>
                </a:solidFill>
                <a:latin typeface="Gill Sans"/>
                <a:ea typeface="Gill Sans"/>
                <a:cs typeface="Gill Sans"/>
                <a:sym typeface="Gill Sans"/>
              </a:defRPr>
            </a:lvl2pPr>
            <a:lvl3pPr indent="0" lvl="2" marL="0" marR="0" rtl="0" algn="ctr">
              <a:lnSpc>
                <a:spcPct val="100000"/>
              </a:lnSpc>
              <a:spcBef>
                <a:spcPts val="0"/>
              </a:spcBef>
              <a:spcAft>
                <a:spcPts val="0"/>
              </a:spcAft>
              <a:buClr>
                <a:srgbClr val="000000"/>
              </a:buClr>
              <a:buFont typeface="Gill Sans"/>
              <a:buNone/>
              <a:defRPr b="0" i="0" sz="5100" u="none" cap="none" strike="noStrike">
                <a:solidFill>
                  <a:srgbClr val="000000"/>
                </a:solidFill>
                <a:latin typeface="Gill Sans"/>
                <a:ea typeface="Gill Sans"/>
                <a:cs typeface="Gill Sans"/>
                <a:sym typeface="Gill Sans"/>
              </a:defRPr>
            </a:lvl3pPr>
            <a:lvl4pPr indent="0" lvl="3" marL="0" marR="0" rtl="0" algn="ctr">
              <a:lnSpc>
                <a:spcPct val="100000"/>
              </a:lnSpc>
              <a:spcBef>
                <a:spcPts val="0"/>
              </a:spcBef>
              <a:spcAft>
                <a:spcPts val="0"/>
              </a:spcAft>
              <a:buClr>
                <a:srgbClr val="000000"/>
              </a:buClr>
              <a:buFont typeface="Gill Sans"/>
              <a:buNone/>
              <a:defRPr b="0" i="0" sz="5100" u="none" cap="none" strike="noStrike">
                <a:solidFill>
                  <a:srgbClr val="000000"/>
                </a:solidFill>
                <a:latin typeface="Gill Sans"/>
                <a:ea typeface="Gill Sans"/>
                <a:cs typeface="Gill Sans"/>
                <a:sym typeface="Gill Sans"/>
              </a:defRPr>
            </a:lvl4pPr>
            <a:lvl5pPr indent="0" lvl="4" marL="0" marR="0" rtl="0" algn="ctr">
              <a:lnSpc>
                <a:spcPct val="100000"/>
              </a:lnSpc>
              <a:spcBef>
                <a:spcPts val="0"/>
              </a:spcBef>
              <a:spcAft>
                <a:spcPts val="0"/>
              </a:spcAft>
              <a:buClr>
                <a:srgbClr val="000000"/>
              </a:buClr>
              <a:buFont typeface="Gill Sans"/>
              <a:buNone/>
              <a:defRPr b="0" i="0" sz="5100" u="none" cap="none" strike="noStrike">
                <a:solidFill>
                  <a:srgbClr val="000000"/>
                </a:solidFill>
                <a:latin typeface="Gill Sans"/>
                <a:ea typeface="Gill Sans"/>
                <a:cs typeface="Gill Sans"/>
                <a:sym typeface="Gill Sans"/>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81" name="Shape 81"/>
          <p:cNvSpPr txBox="1"/>
          <p:nvPr>
            <p:ph idx="12" type="sldNum"/>
          </p:nvPr>
        </p:nvSpPr>
        <p:spPr>
          <a:xfrm>
            <a:off x="11952882" y="13019484"/>
            <a:ext cx="460800" cy="4983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82" name="Shape 82"/>
        <p:cNvGrpSpPr/>
        <p:nvPr/>
      </p:nvGrpSpPr>
      <p:grpSpPr>
        <a:xfrm>
          <a:off x="0" y="0"/>
          <a:ext cx="0" cy="0"/>
          <a:chOff x="0" y="0"/>
          <a:chExt cx="0" cy="0"/>
        </a:xfrm>
      </p:grpSpPr>
      <p:sp>
        <p:nvSpPr>
          <p:cNvPr id="83" name="Shape 83"/>
          <p:cNvSpPr txBox="1"/>
          <p:nvPr>
            <p:ph type="title"/>
          </p:nvPr>
        </p:nvSpPr>
        <p:spPr>
          <a:xfrm>
            <a:off x="-21835" y="357187"/>
            <a:ext cx="24428100" cy="34287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Gill Sans"/>
              <a:buNone/>
              <a:defRPr b="0" i="0" sz="91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84" name="Shape 84"/>
          <p:cNvSpPr txBox="1"/>
          <p:nvPr>
            <p:ph idx="1" type="body"/>
          </p:nvPr>
        </p:nvSpPr>
        <p:spPr>
          <a:xfrm>
            <a:off x="480561" y="3893343"/>
            <a:ext cx="23422500" cy="8036700"/>
          </a:xfrm>
          <a:prstGeom prst="rect">
            <a:avLst/>
          </a:prstGeom>
          <a:noFill/>
          <a:ln>
            <a:noFill/>
          </a:ln>
        </p:spPr>
        <p:txBody>
          <a:bodyPr anchorCtr="0" anchor="ctr" bIns="91400" lIns="91400" rIns="91400" wrap="square" tIns="91400"/>
          <a:lstStyle>
            <a:lvl1pPr indent="-101600" lvl="0" marL="1079500" marR="0" rtl="0" algn="l">
              <a:lnSpc>
                <a:spcPct val="100000"/>
              </a:lnSpc>
              <a:spcBef>
                <a:spcPts val="3200"/>
              </a:spcBef>
              <a:spcAft>
                <a:spcPts val="0"/>
              </a:spcAft>
              <a:buClr>
                <a:srgbClr val="000000"/>
              </a:buClr>
              <a:buSzPct val="171428"/>
              <a:buFont typeface="Gill Sans"/>
              <a:buChar char="•"/>
              <a:defRPr b="0" i="0" sz="5600" u="none" cap="none" strike="noStrike">
                <a:solidFill>
                  <a:srgbClr val="000000"/>
                </a:solidFill>
                <a:latin typeface="Gill Sans"/>
                <a:ea typeface="Gill Sans"/>
                <a:cs typeface="Gill Sans"/>
                <a:sym typeface="Gill Sans"/>
              </a:defRPr>
            </a:lvl1pPr>
            <a:lvl2pPr indent="-38100" lvl="1" marL="14605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2pPr>
            <a:lvl3pPr indent="-25400" lvl="2" marL="19939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3pPr>
            <a:lvl4pPr indent="-38100" lvl="3" marL="25400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4pPr>
            <a:lvl5pPr indent="-63500" lvl="4" marL="31496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85" name="Shape 85"/>
          <p:cNvSpPr txBox="1"/>
          <p:nvPr>
            <p:ph idx="12" type="sldNum"/>
          </p:nvPr>
        </p:nvSpPr>
        <p:spPr>
          <a:xfrm>
            <a:off x="11952882" y="13019484"/>
            <a:ext cx="460800" cy="4983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13" name="Shape 13"/>
        <p:cNvGrpSpPr/>
        <p:nvPr/>
      </p:nvGrpSpPr>
      <p:grpSpPr>
        <a:xfrm>
          <a:off x="0" y="0"/>
          <a:ext cx="0" cy="0"/>
          <a:chOff x="0" y="0"/>
          <a:chExt cx="0" cy="0"/>
        </a:xfrm>
      </p:grpSpPr>
      <p:sp>
        <p:nvSpPr>
          <p:cNvPr id="14" name="Shape 14"/>
          <p:cNvSpPr txBox="1"/>
          <p:nvPr>
            <p:ph type="title"/>
          </p:nvPr>
        </p:nvSpPr>
        <p:spPr>
          <a:xfrm>
            <a:off x="-21835" y="357187"/>
            <a:ext cx="24427671" cy="3429001"/>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Gill Sans"/>
              <a:buNone/>
              <a:defRPr b="0" i="0" sz="90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5" name="Shape 15"/>
          <p:cNvSpPr txBox="1"/>
          <p:nvPr>
            <p:ph idx="1" type="body"/>
          </p:nvPr>
        </p:nvSpPr>
        <p:spPr>
          <a:xfrm>
            <a:off x="480561" y="3893343"/>
            <a:ext cx="23422877" cy="8036720"/>
          </a:xfrm>
          <a:prstGeom prst="rect">
            <a:avLst/>
          </a:prstGeom>
          <a:noFill/>
          <a:ln>
            <a:noFill/>
          </a:ln>
        </p:spPr>
        <p:txBody>
          <a:bodyPr anchorCtr="0" anchor="ctr" bIns="91425" lIns="91425" rIns="91425" wrap="square" tIns="91425"/>
          <a:lstStyle>
            <a:lvl1pPr indent="-103123" lvl="0" marL="1092200" marR="0" rtl="0" algn="l">
              <a:lnSpc>
                <a:spcPct val="100000"/>
              </a:lnSpc>
              <a:spcBef>
                <a:spcPts val="3300"/>
              </a:spcBef>
              <a:spcAft>
                <a:spcPts val="0"/>
              </a:spcAft>
              <a:buClr>
                <a:srgbClr val="000000"/>
              </a:buClr>
              <a:buSzPct val="171000"/>
              <a:buFont typeface="Gill Sans"/>
              <a:buChar char="•"/>
              <a:defRPr b="0" i="0" sz="5600" u="none" cap="none" strike="noStrike">
                <a:solidFill>
                  <a:srgbClr val="000000"/>
                </a:solidFill>
                <a:latin typeface="Gill Sans"/>
                <a:ea typeface="Gill Sans"/>
                <a:cs typeface="Gill Sans"/>
                <a:sym typeface="Gill Sans"/>
              </a:defRPr>
            </a:lvl1pPr>
            <a:lvl2pPr indent="-39157" lvl="1" marL="14710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2pPr>
            <a:lvl3pPr indent="-39158" lvl="2" marL="20044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3pPr>
            <a:lvl4pPr indent="-39158" lvl="3" marL="25378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4pPr>
            <a:lvl5pPr indent="-39158" lvl="4" marL="31347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6" name="Shape 16"/>
          <p:cNvSpPr txBox="1"/>
          <p:nvPr>
            <p:ph idx="12" type="sldNum"/>
          </p:nvPr>
        </p:nvSpPr>
        <p:spPr>
          <a:xfrm>
            <a:off x="11952882" y="13019484"/>
            <a:ext cx="460376" cy="4984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p:spTree>
      <p:nvGrpSpPr>
        <p:cNvPr id="86" name="Shape 86"/>
        <p:cNvGrpSpPr/>
        <p:nvPr/>
      </p:nvGrpSpPr>
      <p:grpSpPr>
        <a:xfrm>
          <a:off x="0" y="0"/>
          <a:ext cx="0" cy="0"/>
          <a:chOff x="0" y="0"/>
          <a:chExt cx="0" cy="0"/>
        </a:xfrm>
      </p:grpSpPr>
      <p:sp>
        <p:nvSpPr>
          <p:cNvPr id="87" name="Shape 87"/>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amp; Subtitle">
    <p:spTree>
      <p:nvGrpSpPr>
        <p:cNvPr id="88" name="Shape 88"/>
        <p:cNvGrpSpPr/>
        <p:nvPr/>
      </p:nvGrpSpPr>
      <p:grpSpPr>
        <a:xfrm>
          <a:off x="0" y="0"/>
          <a:ext cx="0" cy="0"/>
          <a:chOff x="0" y="0"/>
          <a:chExt cx="0" cy="0"/>
        </a:xfrm>
      </p:grpSpPr>
      <p:sp>
        <p:nvSpPr>
          <p:cNvPr id="89" name="Shape 89"/>
          <p:cNvSpPr txBox="1"/>
          <p:nvPr>
            <p:ph type="title"/>
          </p:nvPr>
        </p:nvSpPr>
        <p:spPr>
          <a:xfrm>
            <a:off x="4833937" y="2303859"/>
            <a:ext cx="14715900" cy="4643100"/>
          </a:xfrm>
          <a:prstGeom prst="rect">
            <a:avLst/>
          </a:prstGeom>
          <a:noFill/>
          <a:ln>
            <a:noFill/>
          </a:ln>
        </p:spPr>
        <p:txBody>
          <a:bodyPr anchorCtr="0" anchor="b"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90" name="Shape 90"/>
          <p:cNvSpPr txBox="1"/>
          <p:nvPr>
            <p:ph idx="1" type="body"/>
          </p:nvPr>
        </p:nvSpPr>
        <p:spPr>
          <a:xfrm>
            <a:off x="4833937" y="7072312"/>
            <a:ext cx="14715900" cy="1589700"/>
          </a:xfrm>
          <a:prstGeom prst="rect">
            <a:avLst/>
          </a:prstGeom>
          <a:noFill/>
          <a:ln>
            <a:noFill/>
          </a:ln>
        </p:spPr>
        <p:txBody>
          <a:bodyPr anchorCtr="0" anchor="t"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1pPr>
            <a:lvl2pPr indent="241300" lvl="1"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2pPr>
            <a:lvl3pPr indent="469900" lvl="2"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3pPr>
            <a:lvl4pPr indent="673100" lvl="3"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91" name="Shape 91"/>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Horizontal">
    <p:spTree>
      <p:nvGrpSpPr>
        <p:cNvPr id="92" name="Shape 92"/>
        <p:cNvGrpSpPr/>
        <p:nvPr/>
      </p:nvGrpSpPr>
      <p:grpSpPr>
        <a:xfrm>
          <a:off x="0" y="0"/>
          <a:ext cx="0" cy="0"/>
          <a:chOff x="0" y="0"/>
          <a:chExt cx="0" cy="0"/>
        </a:xfrm>
      </p:grpSpPr>
      <p:sp>
        <p:nvSpPr>
          <p:cNvPr id="93" name="Shape 93"/>
          <p:cNvSpPr/>
          <p:nvPr>
            <p:ph idx="2" type="pic"/>
          </p:nvPr>
        </p:nvSpPr>
        <p:spPr>
          <a:xfrm>
            <a:off x="5307210" y="892968"/>
            <a:ext cx="13752000" cy="83223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94" name="Shape 94"/>
          <p:cNvSpPr txBox="1"/>
          <p:nvPr>
            <p:ph type="title"/>
          </p:nvPr>
        </p:nvSpPr>
        <p:spPr>
          <a:xfrm>
            <a:off x="4833937" y="9447609"/>
            <a:ext cx="14715900" cy="2000100"/>
          </a:xfrm>
          <a:prstGeom prst="rect">
            <a:avLst/>
          </a:prstGeom>
          <a:noFill/>
          <a:ln>
            <a:noFill/>
          </a:ln>
        </p:spPr>
        <p:txBody>
          <a:bodyPr anchorCtr="0" anchor="b"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95" name="Shape 95"/>
          <p:cNvSpPr txBox="1"/>
          <p:nvPr>
            <p:ph idx="1" type="body"/>
          </p:nvPr>
        </p:nvSpPr>
        <p:spPr>
          <a:xfrm>
            <a:off x="4833937" y="11519296"/>
            <a:ext cx="14715900" cy="1589700"/>
          </a:xfrm>
          <a:prstGeom prst="rect">
            <a:avLst/>
          </a:prstGeom>
          <a:noFill/>
          <a:ln>
            <a:noFill/>
          </a:ln>
        </p:spPr>
        <p:txBody>
          <a:bodyPr anchorCtr="0" anchor="t"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1pPr>
            <a:lvl2pPr indent="241300" lvl="1"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2pPr>
            <a:lvl3pPr indent="469900" lvl="2"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3pPr>
            <a:lvl4pPr indent="673100" lvl="3"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96" name="Shape 96"/>
          <p:cNvSpPr txBox="1"/>
          <p:nvPr>
            <p:ph idx="12" type="sldNum"/>
          </p:nvPr>
        </p:nvSpPr>
        <p:spPr>
          <a:xfrm>
            <a:off x="11935814" y="13001625"/>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Center">
    <p:spTree>
      <p:nvGrpSpPr>
        <p:cNvPr id="97" name="Shape 97"/>
        <p:cNvGrpSpPr/>
        <p:nvPr/>
      </p:nvGrpSpPr>
      <p:grpSpPr>
        <a:xfrm>
          <a:off x="0" y="0"/>
          <a:ext cx="0" cy="0"/>
          <a:chOff x="0" y="0"/>
          <a:chExt cx="0" cy="0"/>
        </a:xfrm>
      </p:grpSpPr>
      <p:sp>
        <p:nvSpPr>
          <p:cNvPr id="98" name="Shape 98"/>
          <p:cNvSpPr txBox="1"/>
          <p:nvPr>
            <p:ph type="title"/>
          </p:nvPr>
        </p:nvSpPr>
        <p:spPr>
          <a:xfrm>
            <a:off x="4833937" y="4536281"/>
            <a:ext cx="14715900" cy="46431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99" name="Shape 99"/>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Vertical">
    <p:spTree>
      <p:nvGrpSpPr>
        <p:cNvPr id="100" name="Shape 100"/>
        <p:cNvGrpSpPr/>
        <p:nvPr/>
      </p:nvGrpSpPr>
      <p:grpSpPr>
        <a:xfrm>
          <a:off x="0" y="0"/>
          <a:ext cx="0" cy="0"/>
          <a:chOff x="0" y="0"/>
          <a:chExt cx="0" cy="0"/>
        </a:xfrm>
      </p:grpSpPr>
      <p:sp>
        <p:nvSpPr>
          <p:cNvPr id="101" name="Shape 101"/>
          <p:cNvSpPr/>
          <p:nvPr>
            <p:ph idx="2" type="pic"/>
          </p:nvPr>
        </p:nvSpPr>
        <p:spPr>
          <a:xfrm>
            <a:off x="12495609" y="892968"/>
            <a:ext cx="7500900" cy="115728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02" name="Shape 102"/>
          <p:cNvSpPr txBox="1"/>
          <p:nvPr>
            <p:ph type="title"/>
          </p:nvPr>
        </p:nvSpPr>
        <p:spPr>
          <a:xfrm>
            <a:off x="4387453" y="892968"/>
            <a:ext cx="7500900" cy="5607900"/>
          </a:xfrm>
          <a:prstGeom prst="rect">
            <a:avLst/>
          </a:prstGeom>
          <a:noFill/>
          <a:ln>
            <a:noFill/>
          </a:ln>
        </p:spPr>
        <p:txBody>
          <a:bodyPr anchorCtr="0" anchor="b"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85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03" name="Shape 103"/>
          <p:cNvSpPr txBox="1"/>
          <p:nvPr>
            <p:ph idx="1" type="body"/>
          </p:nvPr>
        </p:nvSpPr>
        <p:spPr>
          <a:xfrm>
            <a:off x="4387453" y="6697265"/>
            <a:ext cx="7500900" cy="5768700"/>
          </a:xfrm>
          <a:prstGeom prst="rect">
            <a:avLst/>
          </a:prstGeom>
          <a:noFill/>
          <a:ln>
            <a:noFill/>
          </a:ln>
        </p:spPr>
        <p:txBody>
          <a:bodyPr anchorCtr="0" anchor="t"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1pPr>
            <a:lvl2pPr indent="241300" lvl="1"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2pPr>
            <a:lvl3pPr indent="469900" lvl="2"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3pPr>
            <a:lvl4pPr indent="673100" lvl="3"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45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04" name="Shape 104"/>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Top">
    <p:spTree>
      <p:nvGrpSpPr>
        <p:cNvPr id="105" name="Shape 105"/>
        <p:cNvGrpSpPr/>
        <p:nvPr/>
      </p:nvGrpSpPr>
      <p:grpSpPr>
        <a:xfrm>
          <a:off x="0" y="0"/>
          <a:ext cx="0" cy="0"/>
          <a:chOff x="0" y="0"/>
          <a:chExt cx="0" cy="0"/>
        </a:xfrm>
      </p:grpSpPr>
      <p:sp>
        <p:nvSpPr>
          <p:cNvPr id="106" name="Shape 106"/>
          <p:cNvSpPr txBox="1"/>
          <p:nvPr>
            <p:ph type="title"/>
          </p:nvPr>
        </p:nvSpPr>
        <p:spPr>
          <a:xfrm>
            <a:off x="4387453" y="625078"/>
            <a:ext cx="15608700" cy="30360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07" name="Shape 107"/>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108" name="Shape 108"/>
        <p:cNvGrpSpPr/>
        <p:nvPr/>
      </p:nvGrpSpPr>
      <p:grpSpPr>
        <a:xfrm>
          <a:off x="0" y="0"/>
          <a:ext cx="0" cy="0"/>
          <a:chOff x="0" y="0"/>
          <a:chExt cx="0" cy="0"/>
        </a:xfrm>
      </p:grpSpPr>
      <p:sp>
        <p:nvSpPr>
          <p:cNvPr id="109" name="Shape 109"/>
          <p:cNvSpPr txBox="1"/>
          <p:nvPr>
            <p:ph type="title"/>
          </p:nvPr>
        </p:nvSpPr>
        <p:spPr>
          <a:xfrm>
            <a:off x="4387453" y="625078"/>
            <a:ext cx="15608700" cy="30360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10" name="Shape 110"/>
          <p:cNvSpPr txBox="1"/>
          <p:nvPr>
            <p:ph idx="1" type="body"/>
          </p:nvPr>
        </p:nvSpPr>
        <p:spPr>
          <a:xfrm>
            <a:off x="4387453" y="3661171"/>
            <a:ext cx="15608700" cy="8840700"/>
          </a:xfrm>
          <a:prstGeom prst="rect">
            <a:avLst/>
          </a:prstGeom>
          <a:noFill/>
          <a:ln>
            <a:noFill/>
          </a:ln>
        </p:spPr>
        <p:txBody>
          <a:bodyPr anchorCtr="0" anchor="ctr" bIns="91400" lIns="91400" rIns="91400" wrap="square" tIns="91400"/>
          <a:lstStyle>
            <a:lvl1pPr indent="-368300" lvl="0" marL="609600" marR="0" rtl="0" algn="l">
              <a:lnSpc>
                <a:spcPct val="100000"/>
              </a:lnSpc>
              <a:spcBef>
                <a:spcPts val="5900"/>
              </a:spcBef>
              <a:spcAft>
                <a:spcPts val="0"/>
              </a:spcAft>
              <a:buClr>
                <a:srgbClr val="000000"/>
              </a:buClr>
              <a:buSzPct val="72549"/>
              <a:buFont typeface="Helvetica Neue"/>
              <a:buChar char="•"/>
              <a:defRPr b="0" i="0" sz="5100" u="none" cap="none" strike="noStrike">
                <a:solidFill>
                  <a:srgbClr val="000000"/>
                </a:solidFill>
                <a:latin typeface="Helvetica Neue"/>
                <a:ea typeface="Helvetica Neue"/>
                <a:cs typeface="Helvetica Neue"/>
                <a:sym typeface="Helvetica Neue"/>
              </a:defRPr>
            </a:lvl1pPr>
            <a:lvl2pPr indent="-381000" lvl="1" marL="1054100" marR="0" rtl="0" algn="l">
              <a:lnSpc>
                <a:spcPct val="100000"/>
              </a:lnSpc>
              <a:spcBef>
                <a:spcPts val="5900"/>
              </a:spcBef>
              <a:spcAft>
                <a:spcPts val="0"/>
              </a:spcAft>
              <a:buClr>
                <a:srgbClr val="000000"/>
              </a:buClr>
              <a:buSzPct val="72549"/>
              <a:buFont typeface="Helvetica Neue"/>
              <a:buChar char="•"/>
              <a:defRPr b="0" i="0" sz="5100" u="none" cap="none" strike="noStrike">
                <a:solidFill>
                  <a:srgbClr val="000000"/>
                </a:solidFill>
                <a:latin typeface="Helvetica Neue"/>
                <a:ea typeface="Helvetica Neue"/>
                <a:cs typeface="Helvetica Neue"/>
                <a:sym typeface="Helvetica Neue"/>
              </a:defRPr>
            </a:lvl2pPr>
            <a:lvl3pPr indent="-368300" lvl="2" marL="1485900" marR="0" rtl="0" algn="l">
              <a:lnSpc>
                <a:spcPct val="100000"/>
              </a:lnSpc>
              <a:spcBef>
                <a:spcPts val="5900"/>
              </a:spcBef>
              <a:spcAft>
                <a:spcPts val="0"/>
              </a:spcAft>
              <a:buClr>
                <a:srgbClr val="000000"/>
              </a:buClr>
              <a:buSzPct val="72549"/>
              <a:buFont typeface="Helvetica Neue"/>
              <a:buChar char="•"/>
              <a:defRPr b="0" i="0" sz="5100" u="none" cap="none" strike="noStrike">
                <a:solidFill>
                  <a:srgbClr val="000000"/>
                </a:solidFill>
                <a:latin typeface="Helvetica Neue"/>
                <a:ea typeface="Helvetica Neue"/>
                <a:cs typeface="Helvetica Neue"/>
                <a:sym typeface="Helvetica Neue"/>
              </a:defRPr>
            </a:lvl3pPr>
            <a:lvl4pPr indent="-406400" lvl="3" marL="1968500" marR="0" rtl="0" algn="l">
              <a:lnSpc>
                <a:spcPct val="100000"/>
              </a:lnSpc>
              <a:spcBef>
                <a:spcPts val="5900"/>
              </a:spcBef>
              <a:spcAft>
                <a:spcPts val="0"/>
              </a:spcAft>
              <a:buClr>
                <a:srgbClr val="000000"/>
              </a:buClr>
              <a:buSzPct val="72549"/>
              <a:buFont typeface="Helvetica Neue"/>
              <a:buChar char="•"/>
              <a:defRPr b="0" i="0" sz="5100" u="none" cap="none" strike="noStrike">
                <a:solidFill>
                  <a:srgbClr val="000000"/>
                </a:solidFill>
                <a:latin typeface="Helvetica Neue"/>
                <a:ea typeface="Helvetica Neue"/>
                <a:cs typeface="Helvetica Neue"/>
                <a:sym typeface="Helvetica Neue"/>
              </a:defRPr>
            </a:lvl4pPr>
            <a:lvl5pPr indent="-368300" lvl="4" marL="2400300" marR="0" rtl="0" algn="l">
              <a:lnSpc>
                <a:spcPct val="100000"/>
              </a:lnSpc>
              <a:spcBef>
                <a:spcPts val="5900"/>
              </a:spcBef>
              <a:spcAft>
                <a:spcPts val="0"/>
              </a:spcAft>
              <a:buClr>
                <a:srgbClr val="000000"/>
              </a:buClr>
              <a:buSzPct val="72549"/>
              <a:buFont typeface="Helvetica Neue"/>
              <a:buChar char="•"/>
              <a:defRPr b="0" i="0" sz="51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11" name="Shape 111"/>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Bullets &amp; Photo">
    <p:spTree>
      <p:nvGrpSpPr>
        <p:cNvPr id="112" name="Shape 112"/>
        <p:cNvGrpSpPr/>
        <p:nvPr/>
      </p:nvGrpSpPr>
      <p:grpSpPr>
        <a:xfrm>
          <a:off x="0" y="0"/>
          <a:ext cx="0" cy="0"/>
          <a:chOff x="0" y="0"/>
          <a:chExt cx="0" cy="0"/>
        </a:xfrm>
      </p:grpSpPr>
      <p:sp>
        <p:nvSpPr>
          <p:cNvPr id="113" name="Shape 113"/>
          <p:cNvSpPr/>
          <p:nvPr>
            <p:ph idx="2" type="pic"/>
          </p:nvPr>
        </p:nvSpPr>
        <p:spPr>
          <a:xfrm>
            <a:off x="12495609" y="3661171"/>
            <a:ext cx="7500900" cy="88407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14" name="Shape 114"/>
          <p:cNvSpPr txBox="1"/>
          <p:nvPr>
            <p:ph type="title"/>
          </p:nvPr>
        </p:nvSpPr>
        <p:spPr>
          <a:xfrm>
            <a:off x="4387453" y="625078"/>
            <a:ext cx="15608700" cy="30360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15" name="Shape 115"/>
          <p:cNvSpPr txBox="1"/>
          <p:nvPr>
            <p:ph idx="1" type="body"/>
          </p:nvPr>
        </p:nvSpPr>
        <p:spPr>
          <a:xfrm>
            <a:off x="4387453" y="3661171"/>
            <a:ext cx="7500900" cy="8840700"/>
          </a:xfrm>
          <a:prstGeom prst="rect">
            <a:avLst/>
          </a:prstGeom>
          <a:noFill/>
          <a:ln>
            <a:noFill/>
          </a:ln>
        </p:spPr>
        <p:txBody>
          <a:bodyPr anchorCtr="0" anchor="ctr" bIns="91400" lIns="91400" rIns="91400" wrap="square" tIns="91400"/>
          <a:lstStyle>
            <a:lvl1pPr indent="-304800" lvl="0" marL="469900" marR="0" rtl="0" algn="l">
              <a:lnSpc>
                <a:spcPct val="100000"/>
              </a:lnSpc>
              <a:spcBef>
                <a:spcPts val="4500"/>
              </a:spcBef>
              <a:spcAft>
                <a:spcPts val="0"/>
              </a:spcAft>
              <a:buClr>
                <a:srgbClr val="000000"/>
              </a:buClr>
              <a:buSzPct val="78378"/>
              <a:buFont typeface="Helvetica Neue"/>
              <a:buChar char="•"/>
              <a:defRPr b="0" i="0" sz="3700" u="none" cap="none" strike="noStrike">
                <a:solidFill>
                  <a:srgbClr val="000000"/>
                </a:solidFill>
                <a:latin typeface="Helvetica Neue"/>
                <a:ea typeface="Helvetica Neue"/>
                <a:cs typeface="Helvetica Neue"/>
                <a:sym typeface="Helvetica Neue"/>
              </a:defRPr>
            </a:lvl1pPr>
            <a:lvl2pPr indent="-304800" lvl="1" marL="812800" marR="0" rtl="0" algn="l">
              <a:lnSpc>
                <a:spcPct val="100000"/>
              </a:lnSpc>
              <a:spcBef>
                <a:spcPts val="4500"/>
              </a:spcBef>
              <a:spcAft>
                <a:spcPts val="0"/>
              </a:spcAft>
              <a:buClr>
                <a:srgbClr val="000000"/>
              </a:buClr>
              <a:buSzPct val="78378"/>
              <a:buFont typeface="Helvetica Neue"/>
              <a:buChar char="•"/>
              <a:defRPr b="0" i="0" sz="3700" u="none" cap="none" strike="noStrike">
                <a:solidFill>
                  <a:srgbClr val="000000"/>
                </a:solidFill>
                <a:latin typeface="Helvetica Neue"/>
                <a:ea typeface="Helvetica Neue"/>
                <a:cs typeface="Helvetica Neue"/>
                <a:sym typeface="Helvetica Neue"/>
              </a:defRPr>
            </a:lvl2pPr>
            <a:lvl3pPr indent="-279400" lvl="2" marL="1155700" marR="0" rtl="0" algn="l">
              <a:lnSpc>
                <a:spcPct val="100000"/>
              </a:lnSpc>
              <a:spcBef>
                <a:spcPts val="4500"/>
              </a:spcBef>
              <a:spcAft>
                <a:spcPts val="0"/>
              </a:spcAft>
              <a:buClr>
                <a:srgbClr val="000000"/>
              </a:buClr>
              <a:buSzPct val="78378"/>
              <a:buFont typeface="Helvetica Neue"/>
              <a:buChar char="•"/>
              <a:defRPr b="0" i="0" sz="3700" u="none" cap="none" strike="noStrike">
                <a:solidFill>
                  <a:srgbClr val="000000"/>
                </a:solidFill>
                <a:latin typeface="Helvetica Neue"/>
                <a:ea typeface="Helvetica Neue"/>
                <a:cs typeface="Helvetica Neue"/>
                <a:sym typeface="Helvetica Neue"/>
              </a:defRPr>
            </a:lvl3pPr>
            <a:lvl4pPr indent="-266700" lvl="3" marL="1485900" marR="0" rtl="0" algn="l">
              <a:lnSpc>
                <a:spcPct val="100000"/>
              </a:lnSpc>
              <a:spcBef>
                <a:spcPts val="4500"/>
              </a:spcBef>
              <a:spcAft>
                <a:spcPts val="0"/>
              </a:spcAft>
              <a:buClr>
                <a:srgbClr val="000000"/>
              </a:buClr>
              <a:buSzPct val="78378"/>
              <a:buFont typeface="Helvetica Neue"/>
              <a:buChar char="•"/>
              <a:defRPr b="0" i="0" sz="3700" u="none" cap="none" strike="noStrike">
                <a:solidFill>
                  <a:srgbClr val="000000"/>
                </a:solidFill>
                <a:latin typeface="Helvetica Neue"/>
                <a:ea typeface="Helvetica Neue"/>
                <a:cs typeface="Helvetica Neue"/>
                <a:sym typeface="Helvetica Neue"/>
              </a:defRPr>
            </a:lvl4pPr>
            <a:lvl5pPr indent="-266700" lvl="4" marL="1828800" marR="0" rtl="0" algn="l">
              <a:lnSpc>
                <a:spcPct val="100000"/>
              </a:lnSpc>
              <a:spcBef>
                <a:spcPts val="4500"/>
              </a:spcBef>
              <a:spcAft>
                <a:spcPts val="0"/>
              </a:spcAft>
              <a:buClr>
                <a:srgbClr val="000000"/>
              </a:buClr>
              <a:buSzPct val="78378"/>
              <a:buFont typeface="Helvetica Neue"/>
              <a:buChar char="•"/>
              <a:defRPr b="0" i="0" sz="37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16" name="Shape 116"/>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ullets">
    <p:spTree>
      <p:nvGrpSpPr>
        <p:cNvPr id="117" name="Shape 117"/>
        <p:cNvGrpSpPr/>
        <p:nvPr/>
      </p:nvGrpSpPr>
      <p:grpSpPr>
        <a:xfrm>
          <a:off x="0" y="0"/>
          <a:ext cx="0" cy="0"/>
          <a:chOff x="0" y="0"/>
          <a:chExt cx="0" cy="0"/>
        </a:xfrm>
      </p:grpSpPr>
      <p:sp>
        <p:nvSpPr>
          <p:cNvPr id="118" name="Shape 118"/>
          <p:cNvSpPr txBox="1"/>
          <p:nvPr>
            <p:ph idx="1" type="body"/>
          </p:nvPr>
        </p:nvSpPr>
        <p:spPr>
          <a:xfrm>
            <a:off x="4387453" y="1785937"/>
            <a:ext cx="15608700" cy="10143900"/>
          </a:xfrm>
          <a:prstGeom prst="rect">
            <a:avLst/>
          </a:prstGeom>
          <a:noFill/>
          <a:ln>
            <a:noFill/>
          </a:ln>
        </p:spPr>
        <p:txBody>
          <a:bodyPr anchorCtr="0" anchor="ctr" bIns="91400" lIns="91400" rIns="91400" wrap="square" tIns="91400"/>
          <a:lstStyle>
            <a:lvl1pPr indent="-368300" lvl="0" marL="609600" marR="0" rtl="0" algn="l">
              <a:lnSpc>
                <a:spcPct val="100000"/>
              </a:lnSpc>
              <a:spcBef>
                <a:spcPts val="5900"/>
              </a:spcBef>
              <a:spcAft>
                <a:spcPts val="0"/>
              </a:spcAft>
              <a:buClr>
                <a:srgbClr val="000000"/>
              </a:buClr>
              <a:buSzPct val="72549"/>
              <a:buFont typeface="Helvetica Neue"/>
              <a:buChar char="•"/>
              <a:defRPr b="0" i="0" sz="5100" u="none" cap="none" strike="noStrike">
                <a:solidFill>
                  <a:srgbClr val="000000"/>
                </a:solidFill>
                <a:latin typeface="Helvetica Neue"/>
                <a:ea typeface="Helvetica Neue"/>
                <a:cs typeface="Helvetica Neue"/>
                <a:sym typeface="Helvetica Neue"/>
              </a:defRPr>
            </a:lvl1pPr>
            <a:lvl2pPr indent="-381000" lvl="1" marL="1054100" marR="0" rtl="0" algn="l">
              <a:lnSpc>
                <a:spcPct val="100000"/>
              </a:lnSpc>
              <a:spcBef>
                <a:spcPts val="5900"/>
              </a:spcBef>
              <a:spcAft>
                <a:spcPts val="0"/>
              </a:spcAft>
              <a:buClr>
                <a:srgbClr val="000000"/>
              </a:buClr>
              <a:buSzPct val="72549"/>
              <a:buFont typeface="Helvetica Neue"/>
              <a:buChar char="•"/>
              <a:defRPr b="0" i="0" sz="5100" u="none" cap="none" strike="noStrike">
                <a:solidFill>
                  <a:srgbClr val="000000"/>
                </a:solidFill>
                <a:latin typeface="Helvetica Neue"/>
                <a:ea typeface="Helvetica Neue"/>
                <a:cs typeface="Helvetica Neue"/>
                <a:sym typeface="Helvetica Neue"/>
              </a:defRPr>
            </a:lvl2pPr>
            <a:lvl3pPr indent="-368300" lvl="2" marL="1485900" marR="0" rtl="0" algn="l">
              <a:lnSpc>
                <a:spcPct val="100000"/>
              </a:lnSpc>
              <a:spcBef>
                <a:spcPts val="5900"/>
              </a:spcBef>
              <a:spcAft>
                <a:spcPts val="0"/>
              </a:spcAft>
              <a:buClr>
                <a:srgbClr val="000000"/>
              </a:buClr>
              <a:buSzPct val="72549"/>
              <a:buFont typeface="Helvetica Neue"/>
              <a:buChar char="•"/>
              <a:defRPr b="0" i="0" sz="5100" u="none" cap="none" strike="noStrike">
                <a:solidFill>
                  <a:srgbClr val="000000"/>
                </a:solidFill>
                <a:latin typeface="Helvetica Neue"/>
                <a:ea typeface="Helvetica Neue"/>
                <a:cs typeface="Helvetica Neue"/>
                <a:sym typeface="Helvetica Neue"/>
              </a:defRPr>
            </a:lvl3pPr>
            <a:lvl4pPr indent="-406400" lvl="3" marL="1968500" marR="0" rtl="0" algn="l">
              <a:lnSpc>
                <a:spcPct val="100000"/>
              </a:lnSpc>
              <a:spcBef>
                <a:spcPts val="5900"/>
              </a:spcBef>
              <a:spcAft>
                <a:spcPts val="0"/>
              </a:spcAft>
              <a:buClr>
                <a:srgbClr val="000000"/>
              </a:buClr>
              <a:buSzPct val="72549"/>
              <a:buFont typeface="Helvetica Neue"/>
              <a:buChar char="•"/>
              <a:defRPr b="0" i="0" sz="5100" u="none" cap="none" strike="noStrike">
                <a:solidFill>
                  <a:srgbClr val="000000"/>
                </a:solidFill>
                <a:latin typeface="Helvetica Neue"/>
                <a:ea typeface="Helvetica Neue"/>
                <a:cs typeface="Helvetica Neue"/>
                <a:sym typeface="Helvetica Neue"/>
              </a:defRPr>
            </a:lvl4pPr>
            <a:lvl5pPr indent="-368300" lvl="4" marL="2400300" marR="0" rtl="0" algn="l">
              <a:lnSpc>
                <a:spcPct val="100000"/>
              </a:lnSpc>
              <a:spcBef>
                <a:spcPts val="5900"/>
              </a:spcBef>
              <a:spcAft>
                <a:spcPts val="0"/>
              </a:spcAft>
              <a:buClr>
                <a:srgbClr val="000000"/>
              </a:buClr>
              <a:buSzPct val="72549"/>
              <a:buFont typeface="Helvetica Neue"/>
              <a:buChar char="•"/>
              <a:defRPr b="0" i="0" sz="51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19" name="Shape 119"/>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3 Up">
    <p:spTree>
      <p:nvGrpSpPr>
        <p:cNvPr id="120" name="Shape 120"/>
        <p:cNvGrpSpPr/>
        <p:nvPr/>
      </p:nvGrpSpPr>
      <p:grpSpPr>
        <a:xfrm>
          <a:off x="0" y="0"/>
          <a:ext cx="0" cy="0"/>
          <a:chOff x="0" y="0"/>
          <a:chExt cx="0" cy="0"/>
        </a:xfrm>
      </p:grpSpPr>
      <p:sp>
        <p:nvSpPr>
          <p:cNvPr id="121" name="Shape 121"/>
          <p:cNvSpPr/>
          <p:nvPr>
            <p:ph idx="2" type="pic"/>
          </p:nvPr>
        </p:nvSpPr>
        <p:spPr>
          <a:xfrm>
            <a:off x="12495609" y="7161609"/>
            <a:ext cx="7500900" cy="53040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22" name="Shape 122"/>
          <p:cNvSpPr/>
          <p:nvPr>
            <p:ph idx="3" type="pic"/>
          </p:nvPr>
        </p:nvSpPr>
        <p:spPr>
          <a:xfrm>
            <a:off x="12504353" y="1250156"/>
            <a:ext cx="7500900" cy="53040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23" name="Shape 123"/>
          <p:cNvSpPr/>
          <p:nvPr>
            <p:ph idx="4" type="pic"/>
          </p:nvPr>
        </p:nvSpPr>
        <p:spPr>
          <a:xfrm>
            <a:off x="4387453" y="1250156"/>
            <a:ext cx="7500900" cy="112161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24" name="Shape 124"/>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p:spTree>
      <p:nvGrpSpPr>
        <p:cNvPr id="17" name="Shape 17"/>
        <p:cNvGrpSpPr/>
        <p:nvPr/>
      </p:nvGrpSpPr>
      <p:grpSpPr>
        <a:xfrm>
          <a:off x="0" y="0"/>
          <a:ext cx="0" cy="0"/>
          <a:chOff x="0" y="0"/>
          <a:chExt cx="0" cy="0"/>
        </a:xfrm>
      </p:grpSpPr>
      <p:sp>
        <p:nvSpPr>
          <p:cNvPr id="18" name="Shape 18"/>
          <p:cNvSpPr txBox="1"/>
          <p:nvPr>
            <p:ph idx="12" type="sldNum"/>
          </p:nvPr>
        </p:nvSpPr>
        <p:spPr>
          <a:xfrm>
            <a:off x="11935814" y="13010554"/>
            <a:ext cx="494513" cy="5111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ote">
    <p:spTree>
      <p:nvGrpSpPr>
        <p:cNvPr id="125" name="Shape 125"/>
        <p:cNvGrpSpPr/>
        <p:nvPr/>
      </p:nvGrpSpPr>
      <p:grpSpPr>
        <a:xfrm>
          <a:off x="0" y="0"/>
          <a:ext cx="0" cy="0"/>
          <a:chOff x="0" y="0"/>
          <a:chExt cx="0" cy="0"/>
        </a:xfrm>
      </p:grpSpPr>
      <p:sp>
        <p:nvSpPr>
          <p:cNvPr id="126" name="Shape 126"/>
          <p:cNvSpPr txBox="1"/>
          <p:nvPr>
            <p:ph idx="1" type="body"/>
          </p:nvPr>
        </p:nvSpPr>
        <p:spPr>
          <a:xfrm>
            <a:off x="4833937" y="8947546"/>
            <a:ext cx="14715900" cy="660900"/>
          </a:xfrm>
          <a:prstGeom prst="rect">
            <a:avLst/>
          </a:prstGeom>
          <a:noFill/>
          <a:ln>
            <a:noFill/>
          </a:ln>
        </p:spPr>
        <p:txBody>
          <a:bodyPr anchorCtr="0" anchor="t"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3200" u="none" cap="none" strike="noStrike">
                <a:solidFill>
                  <a:srgbClr val="000000"/>
                </a:solidFill>
                <a:latin typeface="Helvetica Neue"/>
                <a:ea typeface="Helvetica Neue"/>
                <a:cs typeface="Helvetica Neue"/>
                <a:sym typeface="Helvetica Neue"/>
              </a:defRPr>
            </a:lvl1pPr>
            <a:lvl2pPr indent="-101600" lvl="1" marL="977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27" name="Shape 127"/>
          <p:cNvSpPr txBox="1"/>
          <p:nvPr>
            <p:ph idx="2" type="body"/>
          </p:nvPr>
        </p:nvSpPr>
        <p:spPr>
          <a:xfrm>
            <a:off x="4833937" y="6000353"/>
            <a:ext cx="14715900" cy="9648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5300" u="none" cap="none" strike="noStrike">
                <a:solidFill>
                  <a:srgbClr val="000000"/>
                </a:solidFill>
                <a:latin typeface="Helvetica Neue"/>
                <a:ea typeface="Helvetica Neue"/>
                <a:cs typeface="Helvetica Neue"/>
                <a:sym typeface="Helvetica Neue"/>
              </a:defRPr>
            </a:lvl1pPr>
            <a:lvl2pPr indent="-101600" lvl="1" marL="977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28" name="Shape 128"/>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p:spTree>
      <p:nvGrpSpPr>
        <p:cNvPr id="129" name="Shape 129"/>
        <p:cNvGrpSpPr/>
        <p:nvPr/>
      </p:nvGrpSpPr>
      <p:grpSpPr>
        <a:xfrm>
          <a:off x="0" y="0"/>
          <a:ext cx="0" cy="0"/>
          <a:chOff x="0" y="0"/>
          <a:chExt cx="0" cy="0"/>
        </a:xfrm>
      </p:grpSpPr>
      <p:sp>
        <p:nvSpPr>
          <p:cNvPr id="130" name="Shape 130"/>
          <p:cNvSpPr/>
          <p:nvPr>
            <p:ph idx="2" type="pic"/>
          </p:nvPr>
        </p:nvSpPr>
        <p:spPr>
          <a:xfrm>
            <a:off x="3048000" y="0"/>
            <a:ext cx="18288000" cy="137160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31" name="Shape 131"/>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132" name="Shape 132"/>
        <p:cNvGrpSpPr/>
        <p:nvPr/>
      </p:nvGrpSpPr>
      <p:grpSpPr>
        <a:xfrm>
          <a:off x="0" y="0"/>
          <a:ext cx="0" cy="0"/>
          <a:chOff x="0" y="0"/>
          <a:chExt cx="0" cy="0"/>
        </a:xfrm>
      </p:grpSpPr>
      <p:sp>
        <p:nvSpPr>
          <p:cNvPr id="133" name="Shape 133"/>
          <p:cNvSpPr txBox="1"/>
          <p:nvPr>
            <p:ph type="title"/>
          </p:nvPr>
        </p:nvSpPr>
        <p:spPr>
          <a:xfrm>
            <a:off x="4833937" y="357187"/>
            <a:ext cx="14715900" cy="34287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Gill Sans"/>
              <a:buNone/>
              <a:defRPr b="0" i="0" sz="91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34" name="Shape 134"/>
          <p:cNvSpPr txBox="1"/>
          <p:nvPr>
            <p:ph idx="1" type="body"/>
          </p:nvPr>
        </p:nvSpPr>
        <p:spPr>
          <a:xfrm>
            <a:off x="4833937" y="3893343"/>
            <a:ext cx="14715900" cy="8036700"/>
          </a:xfrm>
          <a:prstGeom prst="rect">
            <a:avLst/>
          </a:prstGeom>
          <a:noFill/>
          <a:ln>
            <a:noFill/>
          </a:ln>
        </p:spPr>
        <p:txBody>
          <a:bodyPr anchorCtr="0" anchor="ctr" bIns="91400" lIns="91400" rIns="91400" wrap="square" tIns="91400"/>
          <a:lstStyle>
            <a:lvl1pPr indent="-101600" lvl="0" marL="1079500" marR="0" rtl="0" algn="l">
              <a:lnSpc>
                <a:spcPct val="100000"/>
              </a:lnSpc>
              <a:spcBef>
                <a:spcPts val="3200"/>
              </a:spcBef>
              <a:spcAft>
                <a:spcPts val="0"/>
              </a:spcAft>
              <a:buClr>
                <a:srgbClr val="000000"/>
              </a:buClr>
              <a:buSzPct val="171428"/>
              <a:buFont typeface="Gill Sans"/>
              <a:buChar char="•"/>
              <a:defRPr b="0" i="0" sz="5600" u="none" cap="none" strike="noStrike">
                <a:solidFill>
                  <a:srgbClr val="000000"/>
                </a:solidFill>
                <a:latin typeface="Gill Sans"/>
                <a:ea typeface="Gill Sans"/>
                <a:cs typeface="Gill Sans"/>
                <a:sym typeface="Gill Sans"/>
              </a:defRPr>
            </a:lvl1pPr>
            <a:lvl2pPr indent="-38100" lvl="1" marL="14605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2pPr>
            <a:lvl3pPr indent="-25400" lvl="2" marL="19939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3pPr>
            <a:lvl4pPr indent="-38100" lvl="3" marL="25400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4pPr>
            <a:lvl5pPr indent="-63500" lvl="4" marL="31496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35" name="Shape 135"/>
          <p:cNvSpPr txBox="1"/>
          <p:nvPr>
            <p:ph idx="12" type="sldNum"/>
          </p:nvPr>
        </p:nvSpPr>
        <p:spPr>
          <a:xfrm>
            <a:off x="11952882" y="13019484"/>
            <a:ext cx="460800" cy="4983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136" name="Shape 136"/>
        <p:cNvGrpSpPr/>
        <p:nvPr/>
      </p:nvGrpSpPr>
      <p:grpSpPr>
        <a:xfrm>
          <a:off x="0" y="0"/>
          <a:ext cx="0" cy="0"/>
          <a:chOff x="0" y="0"/>
          <a:chExt cx="0" cy="0"/>
        </a:xfrm>
      </p:grpSpPr>
      <p:sp>
        <p:nvSpPr>
          <p:cNvPr id="137" name="Shape 137"/>
          <p:cNvSpPr txBox="1"/>
          <p:nvPr>
            <p:ph type="title"/>
          </p:nvPr>
        </p:nvSpPr>
        <p:spPr>
          <a:xfrm>
            <a:off x="4833937" y="357187"/>
            <a:ext cx="14715900" cy="34287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Gill Sans"/>
              <a:buNone/>
              <a:defRPr b="0" i="0" sz="99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38" name="Shape 138"/>
          <p:cNvSpPr txBox="1"/>
          <p:nvPr>
            <p:ph idx="1" type="body"/>
          </p:nvPr>
        </p:nvSpPr>
        <p:spPr>
          <a:xfrm>
            <a:off x="4833937" y="3893343"/>
            <a:ext cx="14715900" cy="8036700"/>
          </a:xfrm>
          <a:prstGeom prst="rect">
            <a:avLst/>
          </a:prstGeom>
          <a:noFill/>
          <a:ln>
            <a:noFill/>
          </a:ln>
        </p:spPr>
        <p:txBody>
          <a:bodyPr anchorCtr="0" anchor="ctr" bIns="91400" lIns="91400" rIns="91400" wrap="square" tIns="91400"/>
          <a:lstStyle>
            <a:lvl1pPr indent="-101600" lvl="0" marL="1079500" marR="0" rtl="0" algn="l">
              <a:lnSpc>
                <a:spcPct val="100000"/>
              </a:lnSpc>
              <a:spcBef>
                <a:spcPts val="3200"/>
              </a:spcBef>
              <a:spcAft>
                <a:spcPts val="0"/>
              </a:spcAft>
              <a:buClr>
                <a:srgbClr val="000000"/>
              </a:buClr>
              <a:buSzPct val="171428"/>
              <a:buFont typeface="Gill Sans"/>
              <a:buChar char="•"/>
              <a:defRPr b="0" i="0" sz="5600" u="none" cap="none" strike="noStrike">
                <a:solidFill>
                  <a:srgbClr val="000000"/>
                </a:solidFill>
                <a:latin typeface="Gill Sans"/>
                <a:ea typeface="Gill Sans"/>
                <a:cs typeface="Gill Sans"/>
                <a:sym typeface="Gill Sans"/>
              </a:defRPr>
            </a:lvl1pPr>
            <a:lvl2pPr indent="-38100" lvl="1" marL="14605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2pPr>
            <a:lvl3pPr indent="-25400" lvl="2" marL="19939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3pPr>
            <a:lvl4pPr indent="-38100" lvl="3" marL="25400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4pPr>
            <a:lvl5pPr indent="-63500" lvl="4" marL="3149600" marR="0" rtl="0" algn="l">
              <a:lnSpc>
                <a:spcPct val="100000"/>
              </a:lnSpc>
              <a:spcBef>
                <a:spcPts val="800"/>
              </a:spcBef>
              <a:spcAft>
                <a:spcPts val="0"/>
              </a:spcAft>
              <a:buClr>
                <a:srgbClr val="000000"/>
              </a:buClr>
              <a:buSzPct val="166666"/>
              <a:buFont typeface="Gill Sans"/>
              <a:buChar char="•"/>
              <a:defRPr b="0" i="0" sz="5100" u="none" cap="none" strike="noStrike">
                <a:solidFill>
                  <a:srgbClr val="000000"/>
                </a:solidFill>
                <a:latin typeface="Gill Sans"/>
                <a:ea typeface="Gill Sans"/>
                <a:cs typeface="Gill Sans"/>
                <a:sym typeface="Gill Sans"/>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139" name="Shape 139"/>
          <p:cNvSpPr txBox="1"/>
          <p:nvPr>
            <p:ph idx="12" type="sldNum"/>
          </p:nvPr>
        </p:nvSpPr>
        <p:spPr>
          <a:xfrm>
            <a:off x="11952882" y="13019484"/>
            <a:ext cx="460800" cy="4983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Only">
    <p:spTree>
      <p:nvGrpSpPr>
        <p:cNvPr id="140" name="Shape 140"/>
        <p:cNvGrpSpPr/>
        <p:nvPr/>
      </p:nvGrpSpPr>
      <p:grpSpPr>
        <a:xfrm>
          <a:off x="0" y="0"/>
          <a:ext cx="0" cy="0"/>
          <a:chOff x="0" y="0"/>
          <a:chExt cx="0" cy="0"/>
        </a:xfrm>
      </p:grpSpPr>
      <p:sp>
        <p:nvSpPr>
          <p:cNvPr id="141" name="Shape 141"/>
          <p:cNvSpPr txBox="1"/>
          <p:nvPr>
            <p:ph type="title"/>
          </p:nvPr>
        </p:nvSpPr>
        <p:spPr>
          <a:xfrm>
            <a:off x="1199322" y="610981"/>
            <a:ext cx="21978300" cy="1854300"/>
          </a:xfrm>
          <a:prstGeom prst="rect">
            <a:avLst/>
          </a:prstGeom>
          <a:noFill/>
          <a:ln>
            <a:noFill/>
          </a:ln>
        </p:spPr>
        <p:txBody>
          <a:bodyPr anchorCtr="0" anchor="ctr" bIns="91400" lIns="91400" rIns="91400" wrap="square" tIns="91400"/>
          <a:lstStyle>
            <a:lvl1pPr indent="0" lvl="0"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42" name="Shape 142"/>
          <p:cNvSpPr txBox="1"/>
          <p:nvPr>
            <p:ph idx="12" type="sldNum"/>
          </p:nvPr>
        </p:nvSpPr>
        <p:spPr>
          <a:xfrm>
            <a:off x="11785600" y="12344400"/>
            <a:ext cx="5689500" cy="736800"/>
          </a:xfrm>
          <a:prstGeom prst="rect">
            <a:avLst/>
          </a:prstGeom>
          <a:noFill/>
          <a:ln>
            <a:noFill/>
          </a:ln>
        </p:spPr>
        <p:txBody>
          <a:bodyPr anchorCtr="0" anchor="ctr" bIns="91400" lIns="91400" rIns="91400" wrap="square" tIns="91400">
            <a:noAutofit/>
          </a:bodyPr>
          <a:lstStyle/>
          <a:p>
            <a:pPr indent="0" lvl="0" marL="0" marR="0" rtl="0" algn="r">
              <a:lnSpc>
                <a:spcPct val="100000"/>
              </a:lnSpc>
              <a:spcBef>
                <a:spcPts val="0"/>
              </a:spcBef>
              <a:spcAft>
                <a:spcPts val="0"/>
              </a:spcAft>
              <a:buClr>
                <a:srgbClr val="000000"/>
              </a:buClr>
              <a:buSzPct val="25000"/>
              <a:buFont typeface="Calibri"/>
              <a:buNone/>
            </a:pPr>
            <a:fld id="{00000000-1234-1234-1234-123412341234}" type="slidenum">
              <a:rPr b="0" i="0" lang="en-US" sz="2400" u="none" cap="none" strike="noStrike">
                <a:solidFill>
                  <a:srgbClr val="000000"/>
                </a:solidFill>
                <a:latin typeface="Calibri"/>
                <a:ea typeface="Calibri"/>
                <a:cs typeface="Calibri"/>
                <a:sym typeface="Calibri"/>
              </a:rPr>
              <a:t>‹#›</a:t>
            </a:fld>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mp; Subtitle">
    <p:spTree>
      <p:nvGrpSpPr>
        <p:cNvPr id="147" name="Shape 147"/>
        <p:cNvGrpSpPr/>
        <p:nvPr/>
      </p:nvGrpSpPr>
      <p:grpSpPr>
        <a:xfrm>
          <a:off x="0" y="0"/>
          <a:ext cx="0" cy="0"/>
          <a:chOff x="0" y="0"/>
          <a:chExt cx="0" cy="0"/>
        </a:xfrm>
      </p:grpSpPr>
      <p:sp>
        <p:nvSpPr>
          <p:cNvPr id="148" name="Shape 148"/>
          <p:cNvSpPr txBox="1"/>
          <p:nvPr>
            <p:ph type="title"/>
          </p:nvPr>
        </p:nvSpPr>
        <p:spPr>
          <a:xfrm>
            <a:off x="4833937" y="2303859"/>
            <a:ext cx="14715900" cy="4643100"/>
          </a:xfrm>
          <a:prstGeom prst="rect">
            <a:avLst/>
          </a:prstGeom>
          <a:noFill/>
          <a:ln>
            <a:noFill/>
          </a:ln>
        </p:spPr>
        <p:txBody>
          <a:bodyPr anchorCtr="0" anchor="b" bIns="91400" lIns="91400" rIns="91400" wrap="square" tIns="91400"/>
          <a:lstStyle>
            <a:lvl1pPr indent="0" lvl="0" marL="0" marR="0" rtl="0" algn="ctr">
              <a:lnSpc>
                <a:spcPct val="100000"/>
              </a:lnSpc>
              <a:spcBef>
                <a:spcPts val="0"/>
              </a:spcBef>
              <a:spcAft>
                <a:spcPts val="0"/>
              </a:spcAft>
              <a:buClr>
                <a:srgbClr val="000000"/>
              </a:buClr>
              <a:buFont typeface="Gill Sans"/>
              <a:buNone/>
              <a:defRPr b="0" i="0" sz="117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49" name="Shape 149"/>
          <p:cNvSpPr txBox="1"/>
          <p:nvPr>
            <p:ph idx="1" type="body"/>
          </p:nvPr>
        </p:nvSpPr>
        <p:spPr>
          <a:xfrm>
            <a:off x="4833937" y="7072312"/>
            <a:ext cx="14715900" cy="1589700"/>
          </a:xfrm>
          <a:prstGeom prst="rect">
            <a:avLst/>
          </a:prstGeom>
          <a:noFill/>
          <a:ln>
            <a:noFill/>
          </a:ln>
        </p:spPr>
        <p:txBody>
          <a:bodyPr anchorCtr="0" anchor="t" bIns="91400" lIns="91400" rIns="91400" wrap="square" tIns="91400"/>
          <a:lstStyle>
            <a:lvl1pPr indent="0" lvl="0" marL="0" marR="0" rtl="0" algn="ctr">
              <a:lnSpc>
                <a:spcPct val="100000"/>
              </a:lnSpc>
              <a:spcBef>
                <a:spcPts val="0"/>
              </a:spcBef>
              <a:spcAft>
                <a:spcPts val="0"/>
              </a:spcAft>
              <a:buClr>
                <a:srgbClr val="000000"/>
              </a:buClr>
              <a:buFont typeface="Noto Sans Symbols"/>
              <a:buNone/>
              <a:defRPr b="0" i="0" sz="5100" u="none" cap="none" strike="noStrike">
                <a:solidFill>
                  <a:srgbClr val="000000"/>
                </a:solidFill>
                <a:latin typeface="Gill Sans"/>
                <a:ea typeface="Gill Sans"/>
                <a:cs typeface="Gill Sans"/>
                <a:sym typeface="Gill Sans"/>
              </a:defRPr>
            </a:lvl1pPr>
            <a:lvl2pPr indent="0" lvl="1" marL="0" marR="0" rtl="0" algn="ctr">
              <a:lnSpc>
                <a:spcPct val="100000"/>
              </a:lnSpc>
              <a:spcBef>
                <a:spcPts val="0"/>
              </a:spcBef>
              <a:spcAft>
                <a:spcPts val="0"/>
              </a:spcAft>
              <a:buClr>
                <a:srgbClr val="000000"/>
              </a:buClr>
              <a:buFont typeface="Noto Sans Symbols"/>
              <a:buNone/>
              <a:defRPr b="0" i="0" sz="5100" u="none" cap="none" strike="noStrike">
                <a:solidFill>
                  <a:srgbClr val="000000"/>
                </a:solidFill>
                <a:latin typeface="Gill Sans"/>
                <a:ea typeface="Gill Sans"/>
                <a:cs typeface="Gill Sans"/>
                <a:sym typeface="Gill Sans"/>
              </a:defRPr>
            </a:lvl2pPr>
            <a:lvl3pPr indent="0" lvl="2" marL="0" marR="0" rtl="0" algn="ctr">
              <a:lnSpc>
                <a:spcPct val="100000"/>
              </a:lnSpc>
              <a:spcBef>
                <a:spcPts val="0"/>
              </a:spcBef>
              <a:spcAft>
                <a:spcPts val="0"/>
              </a:spcAft>
              <a:buClr>
                <a:srgbClr val="000000"/>
              </a:buClr>
              <a:buFont typeface="Noto Sans Symbols"/>
              <a:buNone/>
              <a:defRPr b="0" i="0" sz="5100" u="none" cap="none" strike="noStrike">
                <a:solidFill>
                  <a:srgbClr val="000000"/>
                </a:solidFill>
                <a:latin typeface="Gill Sans"/>
                <a:ea typeface="Gill Sans"/>
                <a:cs typeface="Gill Sans"/>
                <a:sym typeface="Gill Sans"/>
              </a:defRPr>
            </a:lvl3pPr>
            <a:lvl4pPr indent="0" lvl="3" marL="0" marR="0" rtl="0" algn="ctr">
              <a:lnSpc>
                <a:spcPct val="100000"/>
              </a:lnSpc>
              <a:spcBef>
                <a:spcPts val="0"/>
              </a:spcBef>
              <a:spcAft>
                <a:spcPts val="0"/>
              </a:spcAft>
              <a:buClr>
                <a:srgbClr val="000000"/>
              </a:buClr>
              <a:buFont typeface="Noto Sans Symbols"/>
              <a:buNone/>
              <a:defRPr b="0" i="0" sz="5100" u="none" cap="none" strike="noStrike">
                <a:solidFill>
                  <a:srgbClr val="000000"/>
                </a:solidFill>
                <a:latin typeface="Gill Sans"/>
                <a:ea typeface="Gill Sans"/>
                <a:cs typeface="Gill Sans"/>
                <a:sym typeface="Gill Sans"/>
              </a:defRPr>
            </a:lvl4pPr>
            <a:lvl5pPr indent="0" lvl="4" marL="0" marR="0" rtl="0" algn="ctr">
              <a:lnSpc>
                <a:spcPct val="100000"/>
              </a:lnSpc>
              <a:spcBef>
                <a:spcPts val="0"/>
              </a:spcBef>
              <a:spcAft>
                <a:spcPts val="0"/>
              </a:spcAft>
              <a:buClr>
                <a:srgbClr val="000000"/>
              </a:buClr>
              <a:buFont typeface="Noto Sans Symbols"/>
              <a:buNone/>
              <a:defRPr b="0" i="0" sz="5100" u="none" cap="none" strike="noStrike">
                <a:solidFill>
                  <a:srgbClr val="000000"/>
                </a:solidFill>
                <a:latin typeface="Gill Sans"/>
                <a:ea typeface="Gill Sans"/>
                <a:cs typeface="Gill Sans"/>
                <a:sym typeface="Gill Sans"/>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50" name="Shape 150"/>
          <p:cNvSpPr txBox="1"/>
          <p:nvPr>
            <p:ph idx="12" type="sldNum"/>
          </p:nvPr>
        </p:nvSpPr>
        <p:spPr>
          <a:xfrm>
            <a:off x="11952882" y="13019484"/>
            <a:ext cx="460800" cy="4983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151" name="Shape 151"/>
        <p:cNvGrpSpPr/>
        <p:nvPr/>
      </p:nvGrpSpPr>
      <p:grpSpPr>
        <a:xfrm>
          <a:off x="0" y="0"/>
          <a:ext cx="0" cy="0"/>
          <a:chOff x="0" y="0"/>
          <a:chExt cx="0" cy="0"/>
        </a:xfrm>
      </p:grpSpPr>
      <p:sp>
        <p:nvSpPr>
          <p:cNvPr id="152" name="Shape 152"/>
          <p:cNvSpPr txBox="1"/>
          <p:nvPr>
            <p:ph type="title"/>
          </p:nvPr>
        </p:nvSpPr>
        <p:spPr>
          <a:xfrm>
            <a:off x="4833937" y="357187"/>
            <a:ext cx="14715900" cy="34287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Gill Sans"/>
              <a:buNone/>
              <a:defRPr b="0" i="0" sz="91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53" name="Shape 153"/>
          <p:cNvSpPr txBox="1"/>
          <p:nvPr>
            <p:ph idx="1" type="body"/>
          </p:nvPr>
        </p:nvSpPr>
        <p:spPr>
          <a:xfrm>
            <a:off x="4833937" y="3893343"/>
            <a:ext cx="14715900" cy="8036700"/>
          </a:xfrm>
          <a:prstGeom prst="rect">
            <a:avLst/>
          </a:prstGeom>
          <a:noFill/>
          <a:ln>
            <a:noFill/>
          </a:ln>
        </p:spPr>
        <p:txBody>
          <a:bodyPr anchorCtr="0" anchor="ctr" bIns="91400" lIns="91400" rIns="91400" wrap="square" tIns="91400"/>
          <a:lstStyle>
            <a:lvl1pPr indent="-101600" lvl="0" marL="1079500" marR="0" rtl="0" algn="l">
              <a:lnSpc>
                <a:spcPct val="100000"/>
              </a:lnSpc>
              <a:spcBef>
                <a:spcPts val="3200"/>
              </a:spcBef>
              <a:spcAft>
                <a:spcPts val="0"/>
              </a:spcAft>
              <a:buClr>
                <a:srgbClr val="000000"/>
              </a:buClr>
              <a:buSzPct val="171428"/>
              <a:buFont typeface="Noto Sans Symbols"/>
              <a:buChar char="●"/>
              <a:defRPr b="0" i="0" sz="5600" u="none" cap="none" strike="noStrike">
                <a:solidFill>
                  <a:srgbClr val="000000"/>
                </a:solidFill>
                <a:latin typeface="Gill Sans"/>
                <a:ea typeface="Gill Sans"/>
                <a:cs typeface="Gill Sans"/>
                <a:sym typeface="Gill Sans"/>
              </a:defRPr>
            </a:lvl1pPr>
            <a:lvl2pPr indent="-38100" lvl="1" marL="14605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2pPr>
            <a:lvl3pPr indent="-25400" lvl="2" marL="19939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3pPr>
            <a:lvl4pPr indent="-38100" lvl="3" marL="25400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4pPr>
            <a:lvl5pPr indent="-63500" lvl="4" marL="31496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54" name="Shape 154"/>
          <p:cNvSpPr txBox="1"/>
          <p:nvPr>
            <p:ph idx="12" type="sldNum"/>
          </p:nvPr>
        </p:nvSpPr>
        <p:spPr>
          <a:xfrm>
            <a:off x="11952882" y="13019484"/>
            <a:ext cx="460800" cy="4983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155" name="Shape 155"/>
        <p:cNvGrpSpPr/>
        <p:nvPr/>
      </p:nvGrpSpPr>
      <p:grpSpPr>
        <a:xfrm>
          <a:off x="0" y="0"/>
          <a:ext cx="0" cy="0"/>
          <a:chOff x="0" y="0"/>
          <a:chExt cx="0" cy="0"/>
        </a:xfrm>
      </p:grpSpPr>
      <p:sp>
        <p:nvSpPr>
          <p:cNvPr id="156" name="Shape 156"/>
          <p:cNvSpPr txBox="1"/>
          <p:nvPr>
            <p:ph type="title"/>
          </p:nvPr>
        </p:nvSpPr>
        <p:spPr>
          <a:xfrm>
            <a:off x="-21835" y="357187"/>
            <a:ext cx="24428100" cy="34287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Gill Sans"/>
              <a:buNone/>
              <a:defRPr b="0" i="0" sz="91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57" name="Shape 157"/>
          <p:cNvSpPr txBox="1"/>
          <p:nvPr>
            <p:ph idx="1" type="body"/>
          </p:nvPr>
        </p:nvSpPr>
        <p:spPr>
          <a:xfrm>
            <a:off x="480561" y="3893343"/>
            <a:ext cx="23422500" cy="8036700"/>
          </a:xfrm>
          <a:prstGeom prst="rect">
            <a:avLst/>
          </a:prstGeom>
          <a:noFill/>
          <a:ln>
            <a:noFill/>
          </a:ln>
        </p:spPr>
        <p:txBody>
          <a:bodyPr anchorCtr="0" anchor="ctr" bIns="91400" lIns="91400" rIns="91400" wrap="square" tIns="91400"/>
          <a:lstStyle>
            <a:lvl1pPr indent="-101600" lvl="0" marL="1079500" marR="0" rtl="0" algn="l">
              <a:lnSpc>
                <a:spcPct val="100000"/>
              </a:lnSpc>
              <a:spcBef>
                <a:spcPts val="3200"/>
              </a:spcBef>
              <a:spcAft>
                <a:spcPts val="0"/>
              </a:spcAft>
              <a:buClr>
                <a:srgbClr val="000000"/>
              </a:buClr>
              <a:buSzPct val="171428"/>
              <a:buFont typeface="Noto Sans Symbols"/>
              <a:buChar char="●"/>
              <a:defRPr b="0" i="0" sz="5600" u="none" cap="none" strike="noStrike">
                <a:solidFill>
                  <a:srgbClr val="000000"/>
                </a:solidFill>
                <a:latin typeface="Gill Sans"/>
                <a:ea typeface="Gill Sans"/>
                <a:cs typeface="Gill Sans"/>
                <a:sym typeface="Gill Sans"/>
              </a:defRPr>
            </a:lvl1pPr>
            <a:lvl2pPr indent="-38100" lvl="1" marL="14605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2pPr>
            <a:lvl3pPr indent="-25400" lvl="2" marL="19939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3pPr>
            <a:lvl4pPr indent="-38100" lvl="3" marL="25400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4pPr>
            <a:lvl5pPr indent="-63500" lvl="4" marL="31496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58" name="Shape 158"/>
          <p:cNvSpPr txBox="1"/>
          <p:nvPr>
            <p:ph idx="12" type="sldNum"/>
          </p:nvPr>
        </p:nvSpPr>
        <p:spPr>
          <a:xfrm>
            <a:off x="11952882" y="13019484"/>
            <a:ext cx="460800" cy="4983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159" name="Shape 159"/>
        <p:cNvGrpSpPr/>
        <p:nvPr/>
      </p:nvGrpSpPr>
      <p:grpSpPr>
        <a:xfrm>
          <a:off x="0" y="0"/>
          <a:ext cx="0" cy="0"/>
          <a:chOff x="0" y="0"/>
          <a:chExt cx="0" cy="0"/>
        </a:xfrm>
      </p:grpSpPr>
      <p:sp>
        <p:nvSpPr>
          <p:cNvPr id="160" name="Shape 160"/>
          <p:cNvSpPr txBox="1"/>
          <p:nvPr>
            <p:ph type="title"/>
          </p:nvPr>
        </p:nvSpPr>
        <p:spPr>
          <a:xfrm>
            <a:off x="4387453" y="625078"/>
            <a:ext cx="15608700" cy="30360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61" name="Shape 161"/>
          <p:cNvSpPr txBox="1"/>
          <p:nvPr>
            <p:ph idx="1" type="body"/>
          </p:nvPr>
        </p:nvSpPr>
        <p:spPr>
          <a:xfrm>
            <a:off x="4387453" y="3661171"/>
            <a:ext cx="15608700" cy="8840700"/>
          </a:xfrm>
          <a:prstGeom prst="rect">
            <a:avLst/>
          </a:prstGeom>
          <a:noFill/>
          <a:ln>
            <a:noFill/>
          </a:ln>
        </p:spPr>
        <p:txBody>
          <a:bodyPr anchorCtr="0" anchor="ctr" bIns="91400" lIns="91400" rIns="91400" wrap="square" tIns="91400"/>
          <a:lstStyle>
            <a:lvl1pPr indent="-368300" lvl="0" marL="609600" marR="0" rtl="0" algn="l">
              <a:lnSpc>
                <a:spcPct val="100000"/>
              </a:lnSpc>
              <a:spcBef>
                <a:spcPts val="5900"/>
              </a:spcBef>
              <a:spcAft>
                <a:spcPts val="0"/>
              </a:spcAft>
              <a:buClr>
                <a:srgbClr val="000000"/>
              </a:buClr>
              <a:buSzPct val="72549"/>
              <a:buFont typeface="Noto Sans Symbols"/>
              <a:buChar char="●"/>
              <a:defRPr b="0" i="0" sz="5100" u="none" cap="none" strike="noStrike">
                <a:solidFill>
                  <a:srgbClr val="000000"/>
                </a:solidFill>
                <a:latin typeface="Helvetica Neue"/>
                <a:ea typeface="Helvetica Neue"/>
                <a:cs typeface="Helvetica Neue"/>
                <a:sym typeface="Helvetica Neue"/>
              </a:defRPr>
            </a:lvl1pPr>
            <a:lvl2pPr indent="-381000" lvl="1" marL="1054100" marR="0" rtl="0" algn="l">
              <a:lnSpc>
                <a:spcPct val="100000"/>
              </a:lnSpc>
              <a:spcBef>
                <a:spcPts val="5900"/>
              </a:spcBef>
              <a:spcAft>
                <a:spcPts val="0"/>
              </a:spcAft>
              <a:buClr>
                <a:srgbClr val="000000"/>
              </a:buClr>
              <a:buSzPct val="72549"/>
              <a:buFont typeface="Noto Sans Symbols"/>
              <a:buChar char="●"/>
              <a:defRPr b="0" i="0" sz="5100" u="none" cap="none" strike="noStrike">
                <a:solidFill>
                  <a:srgbClr val="000000"/>
                </a:solidFill>
                <a:latin typeface="Helvetica Neue"/>
                <a:ea typeface="Helvetica Neue"/>
                <a:cs typeface="Helvetica Neue"/>
                <a:sym typeface="Helvetica Neue"/>
              </a:defRPr>
            </a:lvl2pPr>
            <a:lvl3pPr indent="-368300" lvl="2" marL="1485900" marR="0" rtl="0" algn="l">
              <a:lnSpc>
                <a:spcPct val="100000"/>
              </a:lnSpc>
              <a:spcBef>
                <a:spcPts val="5900"/>
              </a:spcBef>
              <a:spcAft>
                <a:spcPts val="0"/>
              </a:spcAft>
              <a:buClr>
                <a:srgbClr val="000000"/>
              </a:buClr>
              <a:buSzPct val="72549"/>
              <a:buFont typeface="Noto Sans Symbols"/>
              <a:buChar char="●"/>
              <a:defRPr b="0" i="0" sz="5100" u="none" cap="none" strike="noStrike">
                <a:solidFill>
                  <a:srgbClr val="000000"/>
                </a:solidFill>
                <a:latin typeface="Helvetica Neue"/>
                <a:ea typeface="Helvetica Neue"/>
                <a:cs typeface="Helvetica Neue"/>
                <a:sym typeface="Helvetica Neue"/>
              </a:defRPr>
            </a:lvl3pPr>
            <a:lvl4pPr indent="-406400" lvl="3" marL="1968500" marR="0" rtl="0" algn="l">
              <a:lnSpc>
                <a:spcPct val="100000"/>
              </a:lnSpc>
              <a:spcBef>
                <a:spcPts val="5900"/>
              </a:spcBef>
              <a:spcAft>
                <a:spcPts val="0"/>
              </a:spcAft>
              <a:buClr>
                <a:srgbClr val="000000"/>
              </a:buClr>
              <a:buSzPct val="72549"/>
              <a:buFont typeface="Noto Sans Symbols"/>
              <a:buChar char="●"/>
              <a:defRPr b="0" i="0" sz="5100" u="none" cap="none" strike="noStrike">
                <a:solidFill>
                  <a:srgbClr val="000000"/>
                </a:solidFill>
                <a:latin typeface="Helvetica Neue"/>
                <a:ea typeface="Helvetica Neue"/>
                <a:cs typeface="Helvetica Neue"/>
                <a:sym typeface="Helvetica Neue"/>
              </a:defRPr>
            </a:lvl4pPr>
            <a:lvl5pPr indent="-368300" lvl="4" marL="2400300" marR="0" rtl="0" algn="l">
              <a:lnSpc>
                <a:spcPct val="100000"/>
              </a:lnSpc>
              <a:spcBef>
                <a:spcPts val="5900"/>
              </a:spcBef>
              <a:spcAft>
                <a:spcPts val="0"/>
              </a:spcAft>
              <a:buClr>
                <a:srgbClr val="000000"/>
              </a:buClr>
              <a:buSzPct val="72549"/>
              <a:buFont typeface="Noto Sans Symbols"/>
              <a:buChar char="●"/>
              <a:defRPr b="0" i="0" sz="51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62" name="Shape 162"/>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p:spTree>
      <p:nvGrpSpPr>
        <p:cNvPr id="163" name="Shape 163"/>
        <p:cNvGrpSpPr/>
        <p:nvPr/>
      </p:nvGrpSpPr>
      <p:grpSpPr>
        <a:xfrm>
          <a:off x="0" y="0"/>
          <a:ext cx="0" cy="0"/>
          <a:chOff x="0" y="0"/>
          <a:chExt cx="0" cy="0"/>
        </a:xfrm>
      </p:grpSpPr>
      <p:sp>
        <p:nvSpPr>
          <p:cNvPr id="164" name="Shape 164"/>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amp; Subtitle">
    <p:spTree>
      <p:nvGrpSpPr>
        <p:cNvPr id="19" name="Shape 19"/>
        <p:cNvGrpSpPr/>
        <p:nvPr/>
      </p:nvGrpSpPr>
      <p:grpSpPr>
        <a:xfrm>
          <a:off x="0" y="0"/>
          <a:ext cx="0" cy="0"/>
          <a:chOff x="0" y="0"/>
          <a:chExt cx="0" cy="0"/>
        </a:xfrm>
      </p:grpSpPr>
      <p:sp>
        <p:nvSpPr>
          <p:cNvPr id="20" name="Shape 20"/>
          <p:cNvSpPr txBox="1"/>
          <p:nvPr>
            <p:ph type="title"/>
          </p:nvPr>
        </p:nvSpPr>
        <p:spPr>
          <a:xfrm>
            <a:off x="4833937" y="2303859"/>
            <a:ext cx="14716126" cy="464343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000000"/>
              </a:buClr>
              <a:buFont typeface="Helvetica Neue Light"/>
              <a:buNone/>
              <a:defRPr b="0" i="0" sz="11200" u="none" cap="none" strike="noStrike">
                <a:solidFill>
                  <a:srgbClr val="000000"/>
                </a:solidFill>
                <a:latin typeface="Helvetica Neue Light"/>
                <a:ea typeface="Helvetica Neue Light"/>
                <a:cs typeface="Helvetica Neue Light"/>
                <a:sym typeface="Helvetica Neue Light"/>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21" name="Shape 21"/>
          <p:cNvSpPr txBox="1"/>
          <p:nvPr>
            <p:ph idx="1" type="body"/>
          </p:nvPr>
        </p:nvSpPr>
        <p:spPr>
          <a:xfrm>
            <a:off x="4833937" y="7072312"/>
            <a:ext cx="14716126" cy="158948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1pPr>
            <a:lvl2pPr indent="228600" lvl="1"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2pPr>
            <a:lvl3pPr indent="457200" lvl="2"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3pPr>
            <a:lvl4pPr indent="685800" lvl="3"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4pPr>
            <a:lvl5pPr indent="914400" lvl="4"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22" name="Shape 22"/>
          <p:cNvSpPr txBox="1"/>
          <p:nvPr>
            <p:ph idx="12" type="sldNum"/>
          </p:nvPr>
        </p:nvSpPr>
        <p:spPr>
          <a:xfrm>
            <a:off x="11935814" y="13010554"/>
            <a:ext cx="494513" cy="5111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Only">
    <p:spTree>
      <p:nvGrpSpPr>
        <p:cNvPr id="165" name="Shape 165"/>
        <p:cNvGrpSpPr/>
        <p:nvPr/>
      </p:nvGrpSpPr>
      <p:grpSpPr>
        <a:xfrm>
          <a:off x="0" y="0"/>
          <a:ext cx="0" cy="0"/>
          <a:chOff x="0" y="0"/>
          <a:chExt cx="0" cy="0"/>
        </a:xfrm>
      </p:grpSpPr>
      <p:sp>
        <p:nvSpPr>
          <p:cNvPr id="166" name="Shape 166"/>
          <p:cNvSpPr txBox="1"/>
          <p:nvPr>
            <p:ph type="title"/>
          </p:nvPr>
        </p:nvSpPr>
        <p:spPr>
          <a:xfrm>
            <a:off x="1199322" y="610981"/>
            <a:ext cx="21978300" cy="1854300"/>
          </a:xfrm>
          <a:prstGeom prst="rect">
            <a:avLst/>
          </a:prstGeom>
          <a:noFill/>
          <a:ln>
            <a:noFill/>
          </a:ln>
        </p:spPr>
        <p:txBody>
          <a:bodyPr anchorCtr="0" anchor="ctr" bIns="91400" lIns="91400" rIns="91400" wrap="square" tIns="91400"/>
          <a:lstStyle>
            <a:lvl1pPr indent="0" lvl="0"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67" name="Shape 167"/>
          <p:cNvSpPr txBox="1"/>
          <p:nvPr>
            <p:ph idx="12" type="sldNum"/>
          </p:nvPr>
        </p:nvSpPr>
        <p:spPr>
          <a:xfrm>
            <a:off x="11785600" y="12344400"/>
            <a:ext cx="5689500" cy="736800"/>
          </a:xfrm>
          <a:prstGeom prst="rect">
            <a:avLst/>
          </a:prstGeom>
          <a:noFill/>
          <a:ln>
            <a:noFill/>
          </a:ln>
        </p:spPr>
        <p:txBody>
          <a:bodyPr anchorCtr="0" anchor="ctr" bIns="91400" lIns="91400" rIns="91400" wrap="square" tIns="91400">
            <a:noAutofit/>
          </a:bodyPr>
          <a:lstStyle/>
          <a:p>
            <a:pPr indent="0" lvl="0" marL="0" marR="0" rtl="0" algn="r">
              <a:lnSpc>
                <a:spcPct val="100000"/>
              </a:lnSpc>
              <a:spcBef>
                <a:spcPts val="0"/>
              </a:spcBef>
              <a:spcAft>
                <a:spcPts val="0"/>
              </a:spcAft>
              <a:buClr>
                <a:srgbClr val="000000"/>
              </a:buClr>
              <a:buSzPct val="25000"/>
              <a:buFont typeface="Calibri"/>
              <a:buNone/>
            </a:pPr>
            <a:fld id="{00000000-1234-1234-1234-123412341234}" type="slidenum">
              <a:rPr b="0" i="0" lang="en-US" sz="2400" u="none" cap="none" strike="noStrike">
                <a:solidFill>
                  <a:srgbClr val="000000"/>
                </a:solidFill>
                <a:latin typeface="Calibri"/>
                <a:ea typeface="Calibri"/>
                <a:cs typeface="Calibri"/>
                <a:sym typeface="Calibri"/>
              </a:rPr>
              <a:t>‹#›</a:t>
            </a:fld>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168" name="Shape 168"/>
        <p:cNvGrpSpPr/>
        <p:nvPr/>
      </p:nvGrpSpPr>
      <p:grpSpPr>
        <a:xfrm>
          <a:off x="0" y="0"/>
          <a:ext cx="0" cy="0"/>
          <a:chOff x="0" y="0"/>
          <a:chExt cx="0" cy="0"/>
        </a:xfrm>
      </p:grpSpPr>
      <p:sp>
        <p:nvSpPr>
          <p:cNvPr id="169" name="Shape 169"/>
          <p:cNvSpPr txBox="1"/>
          <p:nvPr>
            <p:ph type="title"/>
          </p:nvPr>
        </p:nvSpPr>
        <p:spPr>
          <a:xfrm>
            <a:off x="4833937" y="357187"/>
            <a:ext cx="14715900" cy="34287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Gill Sans"/>
              <a:buNone/>
              <a:defRPr b="0" i="0" sz="9900" u="none" cap="none" strike="noStrike">
                <a:solidFill>
                  <a:srgbClr val="000000"/>
                </a:solidFill>
                <a:latin typeface="Gill Sans"/>
                <a:ea typeface="Gill Sans"/>
                <a:cs typeface="Gill Sans"/>
                <a:sym typeface="Gill Sans"/>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70" name="Shape 170"/>
          <p:cNvSpPr txBox="1"/>
          <p:nvPr>
            <p:ph idx="1" type="body"/>
          </p:nvPr>
        </p:nvSpPr>
        <p:spPr>
          <a:xfrm>
            <a:off x="4833937" y="3893343"/>
            <a:ext cx="14715900" cy="8036700"/>
          </a:xfrm>
          <a:prstGeom prst="rect">
            <a:avLst/>
          </a:prstGeom>
          <a:noFill/>
          <a:ln>
            <a:noFill/>
          </a:ln>
        </p:spPr>
        <p:txBody>
          <a:bodyPr anchorCtr="0" anchor="ctr" bIns="91400" lIns="91400" rIns="91400" wrap="square" tIns="91400"/>
          <a:lstStyle>
            <a:lvl1pPr indent="-101600" lvl="0" marL="1079500" marR="0" rtl="0" algn="l">
              <a:lnSpc>
                <a:spcPct val="100000"/>
              </a:lnSpc>
              <a:spcBef>
                <a:spcPts val="3200"/>
              </a:spcBef>
              <a:spcAft>
                <a:spcPts val="0"/>
              </a:spcAft>
              <a:buClr>
                <a:srgbClr val="000000"/>
              </a:buClr>
              <a:buSzPct val="171428"/>
              <a:buFont typeface="Noto Sans Symbols"/>
              <a:buChar char="●"/>
              <a:defRPr b="0" i="0" sz="5600" u="none" cap="none" strike="noStrike">
                <a:solidFill>
                  <a:srgbClr val="000000"/>
                </a:solidFill>
                <a:latin typeface="Gill Sans"/>
                <a:ea typeface="Gill Sans"/>
                <a:cs typeface="Gill Sans"/>
                <a:sym typeface="Gill Sans"/>
              </a:defRPr>
            </a:lvl1pPr>
            <a:lvl2pPr indent="-38100" lvl="1" marL="14605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2pPr>
            <a:lvl3pPr indent="-25400" lvl="2" marL="19939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3pPr>
            <a:lvl4pPr indent="-38100" lvl="3" marL="25400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4pPr>
            <a:lvl5pPr indent="-63500" lvl="4" marL="3149600" marR="0" rtl="0" algn="l">
              <a:lnSpc>
                <a:spcPct val="100000"/>
              </a:lnSpc>
              <a:spcBef>
                <a:spcPts val="800"/>
              </a:spcBef>
              <a:spcAft>
                <a:spcPts val="0"/>
              </a:spcAft>
              <a:buClr>
                <a:srgbClr val="000000"/>
              </a:buClr>
              <a:buSzPct val="166666"/>
              <a:buFont typeface="Noto Sans Symbols"/>
              <a:buChar char="●"/>
              <a:defRPr b="0" i="0" sz="5100" u="none" cap="none" strike="noStrike">
                <a:solidFill>
                  <a:srgbClr val="000000"/>
                </a:solidFill>
                <a:latin typeface="Gill Sans"/>
                <a:ea typeface="Gill Sans"/>
                <a:cs typeface="Gill Sans"/>
                <a:sym typeface="Gill Sans"/>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71" name="Shape 171"/>
          <p:cNvSpPr txBox="1"/>
          <p:nvPr>
            <p:ph idx="12" type="sldNum"/>
          </p:nvPr>
        </p:nvSpPr>
        <p:spPr>
          <a:xfrm>
            <a:off x="11952882" y="13019484"/>
            <a:ext cx="460800" cy="4983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amp; Subtitle">
    <p:spTree>
      <p:nvGrpSpPr>
        <p:cNvPr id="172" name="Shape 172"/>
        <p:cNvGrpSpPr/>
        <p:nvPr/>
      </p:nvGrpSpPr>
      <p:grpSpPr>
        <a:xfrm>
          <a:off x="0" y="0"/>
          <a:ext cx="0" cy="0"/>
          <a:chOff x="0" y="0"/>
          <a:chExt cx="0" cy="0"/>
        </a:xfrm>
      </p:grpSpPr>
      <p:sp>
        <p:nvSpPr>
          <p:cNvPr id="173" name="Shape 173"/>
          <p:cNvSpPr txBox="1"/>
          <p:nvPr>
            <p:ph type="title"/>
          </p:nvPr>
        </p:nvSpPr>
        <p:spPr>
          <a:xfrm>
            <a:off x="4833937" y="2303859"/>
            <a:ext cx="14715900" cy="4643100"/>
          </a:xfrm>
          <a:prstGeom prst="rect">
            <a:avLst/>
          </a:prstGeom>
          <a:noFill/>
          <a:ln>
            <a:noFill/>
          </a:ln>
        </p:spPr>
        <p:txBody>
          <a:bodyPr anchorCtr="0" anchor="b"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74" name="Shape 174"/>
          <p:cNvSpPr txBox="1"/>
          <p:nvPr>
            <p:ph idx="1" type="body"/>
          </p:nvPr>
        </p:nvSpPr>
        <p:spPr>
          <a:xfrm>
            <a:off x="4833937" y="7072312"/>
            <a:ext cx="14715900" cy="1589700"/>
          </a:xfrm>
          <a:prstGeom prst="rect">
            <a:avLst/>
          </a:prstGeom>
          <a:noFill/>
          <a:ln>
            <a:noFill/>
          </a:ln>
        </p:spPr>
        <p:txBody>
          <a:bodyPr anchorCtr="0" anchor="t" bIns="91400" lIns="91400" rIns="91400" wrap="square" tIns="91400"/>
          <a:lstStyle>
            <a:lvl1pPr indent="0" lvl="0"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1pPr>
            <a:lvl2pPr indent="241300" lvl="1"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2pPr>
            <a:lvl3pPr indent="469900" lvl="2"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3pPr>
            <a:lvl4pPr indent="673100" lvl="3"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75" name="Shape 175"/>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Horizontal">
    <p:spTree>
      <p:nvGrpSpPr>
        <p:cNvPr id="176" name="Shape 176"/>
        <p:cNvGrpSpPr/>
        <p:nvPr/>
      </p:nvGrpSpPr>
      <p:grpSpPr>
        <a:xfrm>
          <a:off x="0" y="0"/>
          <a:ext cx="0" cy="0"/>
          <a:chOff x="0" y="0"/>
          <a:chExt cx="0" cy="0"/>
        </a:xfrm>
      </p:grpSpPr>
      <p:sp>
        <p:nvSpPr>
          <p:cNvPr id="177" name="Shape 177"/>
          <p:cNvSpPr/>
          <p:nvPr>
            <p:ph idx="2" type="pic"/>
          </p:nvPr>
        </p:nvSpPr>
        <p:spPr>
          <a:xfrm>
            <a:off x="5307210" y="892968"/>
            <a:ext cx="13752000" cy="83223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78" name="Shape 178"/>
          <p:cNvSpPr txBox="1"/>
          <p:nvPr>
            <p:ph type="title"/>
          </p:nvPr>
        </p:nvSpPr>
        <p:spPr>
          <a:xfrm>
            <a:off x="4833937" y="9447609"/>
            <a:ext cx="14715900" cy="2000100"/>
          </a:xfrm>
          <a:prstGeom prst="rect">
            <a:avLst/>
          </a:prstGeom>
          <a:noFill/>
          <a:ln>
            <a:noFill/>
          </a:ln>
        </p:spPr>
        <p:txBody>
          <a:bodyPr anchorCtr="0" anchor="b"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79" name="Shape 179"/>
          <p:cNvSpPr txBox="1"/>
          <p:nvPr>
            <p:ph idx="1" type="body"/>
          </p:nvPr>
        </p:nvSpPr>
        <p:spPr>
          <a:xfrm>
            <a:off x="4833937" y="11519296"/>
            <a:ext cx="14715900" cy="1589700"/>
          </a:xfrm>
          <a:prstGeom prst="rect">
            <a:avLst/>
          </a:prstGeom>
          <a:noFill/>
          <a:ln>
            <a:noFill/>
          </a:ln>
        </p:spPr>
        <p:txBody>
          <a:bodyPr anchorCtr="0" anchor="t" bIns="91400" lIns="91400" rIns="91400" wrap="square" tIns="91400"/>
          <a:lstStyle>
            <a:lvl1pPr indent="0" lvl="0"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1pPr>
            <a:lvl2pPr indent="241300" lvl="1"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2pPr>
            <a:lvl3pPr indent="469900" lvl="2"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3pPr>
            <a:lvl4pPr indent="673100" lvl="3"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80" name="Shape 180"/>
          <p:cNvSpPr txBox="1"/>
          <p:nvPr>
            <p:ph idx="12" type="sldNum"/>
          </p:nvPr>
        </p:nvSpPr>
        <p:spPr>
          <a:xfrm>
            <a:off x="11935814" y="13001625"/>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Center">
    <p:spTree>
      <p:nvGrpSpPr>
        <p:cNvPr id="181" name="Shape 181"/>
        <p:cNvGrpSpPr/>
        <p:nvPr/>
      </p:nvGrpSpPr>
      <p:grpSpPr>
        <a:xfrm>
          <a:off x="0" y="0"/>
          <a:ext cx="0" cy="0"/>
          <a:chOff x="0" y="0"/>
          <a:chExt cx="0" cy="0"/>
        </a:xfrm>
      </p:grpSpPr>
      <p:sp>
        <p:nvSpPr>
          <p:cNvPr id="182" name="Shape 182"/>
          <p:cNvSpPr txBox="1"/>
          <p:nvPr>
            <p:ph type="title"/>
          </p:nvPr>
        </p:nvSpPr>
        <p:spPr>
          <a:xfrm>
            <a:off x="4833937" y="4536281"/>
            <a:ext cx="14715900" cy="46431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83" name="Shape 183"/>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Vertical">
    <p:spTree>
      <p:nvGrpSpPr>
        <p:cNvPr id="184" name="Shape 184"/>
        <p:cNvGrpSpPr/>
        <p:nvPr/>
      </p:nvGrpSpPr>
      <p:grpSpPr>
        <a:xfrm>
          <a:off x="0" y="0"/>
          <a:ext cx="0" cy="0"/>
          <a:chOff x="0" y="0"/>
          <a:chExt cx="0" cy="0"/>
        </a:xfrm>
      </p:grpSpPr>
      <p:sp>
        <p:nvSpPr>
          <p:cNvPr id="185" name="Shape 185"/>
          <p:cNvSpPr/>
          <p:nvPr>
            <p:ph idx="2" type="pic"/>
          </p:nvPr>
        </p:nvSpPr>
        <p:spPr>
          <a:xfrm>
            <a:off x="12495609" y="892968"/>
            <a:ext cx="7500900" cy="115728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86" name="Shape 186"/>
          <p:cNvSpPr txBox="1"/>
          <p:nvPr>
            <p:ph type="title"/>
          </p:nvPr>
        </p:nvSpPr>
        <p:spPr>
          <a:xfrm>
            <a:off x="4387453" y="892968"/>
            <a:ext cx="7500900" cy="5607900"/>
          </a:xfrm>
          <a:prstGeom prst="rect">
            <a:avLst/>
          </a:prstGeom>
          <a:noFill/>
          <a:ln>
            <a:noFill/>
          </a:ln>
        </p:spPr>
        <p:txBody>
          <a:bodyPr anchorCtr="0" anchor="b"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85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87" name="Shape 187"/>
          <p:cNvSpPr txBox="1"/>
          <p:nvPr>
            <p:ph idx="1" type="body"/>
          </p:nvPr>
        </p:nvSpPr>
        <p:spPr>
          <a:xfrm>
            <a:off x="4387453" y="6697265"/>
            <a:ext cx="7500900" cy="5768700"/>
          </a:xfrm>
          <a:prstGeom prst="rect">
            <a:avLst/>
          </a:prstGeom>
          <a:noFill/>
          <a:ln>
            <a:noFill/>
          </a:ln>
        </p:spPr>
        <p:txBody>
          <a:bodyPr anchorCtr="0" anchor="t" bIns="91400" lIns="91400" rIns="91400" wrap="square" tIns="91400"/>
          <a:lstStyle>
            <a:lvl1pPr indent="0" lvl="0"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1pPr>
            <a:lvl2pPr indent="241300" lvl="1"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2pPr>
            <a:lvl3pPr indent="469900" lvl="2"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3pPr>
            <a:lvl4pPr indent="673100" lvl="3"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Noto Sans Symbols"/>
              <a:buNone/>
              <a:defRPr b="0" i="0" sz="45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88" name="Shape 188"/>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Top">
    <p:spTree>
      <p:nvGrpSpPr>
        <p:cNvPr id="189" name="Shape 189"/>
        <p:cNvGrpSpPr/>
        <p:nvPr/>
      </p:nvGrpSpPr>
      <p:grpSpPr>
        <a:xfrm>
          <a:off x="0" y="0"/>
          <a:ext cx="0" cy="0"/>
          <a:chOff x="0" y="0"/>
          <a:chExt cx="0" cy="0"/>
        </a:xfrm>
      </p:grpSpPr>
      <p:sp>
        <p:nvSpPr>
          <p:cNvPr id="190" name="Shape 190"/>
          <p:cNvSpPr txBox="1"/>
          <p:nvPr>
            <p:ph type="title"/>
          </p:nvPr>
        </p:nvSpPr>
        <p:spPr>
          <a:xfrm>
            <a:off x="4387453" y="625078"/>
            <a:ext cx="15608700" cy="30360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91" name="Shape 191"/>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Bullets &amp; Photo">
    <p:spTree>
      <p:nvGrpSpPr>
        <p:cNvPr id="192" name="Shape 192"/>
        <p:cNvGrpSpPr/>
        <p:nvPr/>
      </p:nvGrpSpPr>
      <p:grpSpPr>
        <a:xfrm>
          <a:off x="0" y="0"/>
          <a:ext cx="0" cy="0"/>
          <a:chOff x="0" y="0"/>
          <a:chExt cx="0" cy="0"/>
        </a:xfrm>
      </p:grpSpPr>
      <p:sp>
        <p:nvSpPr>
          <p:cNvPr id="193" name="Shape 193"/>
          <p:cNvSpPr/>
          <p:nvPr>
            <p:ph idx="2" type="pic"/>
          </p:nvPr>
        </p:nvSpPr>
        <p:spPr>
          <a:xfrm>
            <a:off x="12495609" y="3661171"/>
            <a:ext cx="7500900" cy="88407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94" name="Shape 194"/>
          <p:cNvSpPr txBox="1"/>
          <p:nvPr>
            <p:ph type="title"/>
          </p:nvPr>
        </p:nvSpPr>
        <p:spPr>
          <a:xfrm>
            <a:off x="4387453" y="625078"/>
            <a:ext cx="15608700" cy="30360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195" name="Shape 195"/>
          <p:cNvSpPr txBox="1"/>
          <p:nvPr>
            <p:ph idx="1" type="body"/>
          </p:nvPr>
        </p:nvSpPr>
        <p:spPr>
          <a:xfrm>
            <a:off x="4387453" y="3661171"/>
            <a:ext cx="7500900" cy="8840700"/>
          </a:xfrm>
          <a:prstGeom prst="rect">
            <a:avLst/>
          </a:prstGeom>
          <a:noFill/>
          <a:ln>
            <a:noFill/>
          </a:ln>
        </p:spPr>
        <p:txBody>
          <a:bodyPr anchorCtr="0" anchor="ctr" bIns="91400" lIns="91400" rIns="91400" wrap="square" tIns="91400"/>
          <a:lstStyle>
            <a:lvl1pPr indent="-304800" lvl="0" marL="469900" marR="0" rtl="0" algn="l">
              <a:lnSpc>
                <a:spcPct val="100000"/>
              </a:lnSpc>
              <a:spcBef>
                <a:spcPts val="4500"/>
              </a:spcBef>
              <a:spcAft>
                <a:spcPts val="0"/>
              </a:spcAft>
              <a:buClr>
                <a:srgbClr val="000000"/>
              </a:buClr>
              <a:buSzPct val="78378"/>
              <a:buFont typeface="Noto Sans Symbols"/>
              <a:buChar char="●"/>
              <a:defRPr b="0" i="0" sz="3700" u="none" cap="none" strike="noStrike">
                <a:solidFill>
                  <a:srgbClr val="000000"/>
                </a:solidFill>
                <a:latin typeface="Helvetica Neue"/>
                <a:ea typeface="Helvetica Neue"/>
                <a:cs typeface="Helvetica Neue"/>
                <a:sym typeface="Helvetica Neue"/>
              </a:defRPr>
            </a:lvl1pPr>
            <a:lvl2pPr indent="-304800" lvl="1" marL="812800" marR="0" rtl="0" algn="l">
              <a:lnSpc>
                <a:spcPct val="100000"/>
              </a:lnSpc>
              <a:spcBef>
                <a:spcPts val="4500"/>
              </a:spcBef>
              <a:spcAft>
                <a:spcPts val="0"/>
              </a:spcAft>
              <a:buClr>
                <a:srgbClr val="000000"/>
              </a:buClr>
              <a:buSzPct val="78378"/>
              <a:buFont typeface="Noto Sans Symbols"/>
              <a:buChar char="●"/>
              <a:defRPr b="0" i="0" sz="3700" u="none" cap="none" strike="noStrike">
                <a:solidFill>
                  <a:srgbClr val="000000"/>
                </a:solidFill>
                <a:latin typeface="Helvetica Neue"/>
                <a:ea typeface="Helvetica Neue"/>
                <a:cs typeface="Helvetica Neue"/>
                <a:sym typeface="Helvetica Neue"/>
              </a:defRPr>
            </a:lvl2pPr>
            <a:lvl3pPr indent="-279400" lvl="2" marL="1155700" marR="0" rtl="0" algn="l">
              <a:lnSpc>
                <a:spcPct val="100000"/>
              </a:lnSpc>
              <a:spcBef>
                <a:spcPts val="4500"/>
              </a:spcBef>
              <a:spcAft>
                <a:spcPts val="0"/>
              </a:spcAft>
              <a:buClr>
                <a:srgbClr val="000000"/>
              </a:buClr>
              <a:buSzPct val="78378"/>
              <a:buFont typeface="Noto Sans Symbols"/>
              <a:buChar char="●"/>
              <a:defRPr b="0" i="0" sz="3700" u="none" cap="none" strike="noStrike">
                <a:solidFill>
                  <a:srgbClr val="000000"/>
                </a:solidFill>
                <a:latin typeface="Helvetica Neue"/>
                <a:ea typeface="Helvetica Neue"/>
                <a:cs typeface="Helvetica Neue"/>
                <a:sym typeface="Helvetica Neue"/>
              </a:defRPr>
            </a:lvl3pPr>
            <a:lvl4pPr indent="-266700" lvl="3" marL="1485900" marR="0" rtl="0" algn="l">
              <a:lnSpc>
                <a:spcPct val="100000"/>
              </a:lnSpc>
              <a:spcBef>
                <a:spcPts val="4500"/>
              </a:spcBef>
              <a:spcAft>
                <a:spcPts val="0"/>
              </a:spcAft>
              <a:buClr>
                <a:srgbClr val="000000"/>
              </a:buClr>
              <a:buSzPct val="78378"/>
              <a:buFont typeface="Noto Sans Symbols"/>
              <a:buChar char="●"/>
              <a:defRPr b="0" i="0" sz="3700" u="none" cap="none" strike="noStrike">
                <a:solidFill>
                  <a:srgbClr val="000000"/>
                </a:solidFill>
                <a:latin typeface="Helvetica Neue"/>
                <a:ea typeface="Helvetica Neue"/>
                <a:cs typeface="Helvetica Neue"/>
                <a:sym typeface="Helvetica Neue"/>
              </a:defRPr>
            </a:lvl4pPr>
            <a:lvl5pPr indent="-266700" lvl="4" marL="1828800" marR="0" rtl="0" algn="l">
              <a:lnSpc>
                <a:spcPct val="100000"/>
              </a:lnSpc>
              <a:spcBef>
                <a:spcPts val="4500"/>
              </a:spcBef>
              <a:spcAft>
                <a:spcPts val="0"/>
              </a:spcAft>
              <a:buClr>
                <a:srgbClr val="000000"/>
              </a:buClr>
              <a:buSzPct val="78378"/>
              <a:buFont typeface="Noto Sans Symbols"/>
              <a:buChar char="●"/>
              <a:defRPr b="0" i="0" sz="37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96" name="Shape 196"/>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ullets">
    <p:spTree>
      <p:nvGrpSpPr>
        <p:cNvPr id="197" name="Shape 197"/>
        <p:cNvGrpSpPr/>
        <p:nvPr/>
      </p:nvGrpSpPr>
      <p:grpSpPr>
        <a:xfrm>
          <a:off x="0" y="0"/>
          <a:ext cx="0" cy="0"/>
          <a:chOff x="0" y="0"/>
          <a:chExt cx="0" cy="0"/>
        </a:xfrm>
      </p:grpSpPr>
      <p:sp>
        <p:nvSpPr>
          <p:cNvPr id="198" name="Shape 198"/>
          <p:cNvSpPr txBox="1"/>
          <p:nvPr>
            <p:ph idx="1" type="body"/>
          </p:nvPr>
        </p:nvSpPr>
        <p:spPr>
          <a:xfrm>
            <a:off x="4387453" y="1785937"/>
            <a:ext cx="15608700" cy="10143900"/>
          </a:xfrm>
          <a:prstGeom prst="rect">
            <a:avLst/>
          </a:prstGeom>
          <a:noFill/>
          <a:ln>
            <a:noFill/>
          </a:ln>
        </p:spPr>
        <p:txBody>
          <a:bodyPr anchorCtr="0" anchor="ctr" bIns="91400" lIns="91400" rIns="91400" wrap="square" tIns="91400"/>
          <a:lstStyle>
            <a:lvl1pPr indent="-368300" lvl="0" marL="609600" marR="0" rtl="0" algn="l">
              <a:lnSpc>
                <a:spcPct val="100000"/>
              </a:lnSpc>
              <a:spcBef>
                <a:spcPts val="5900"/>
              </a:spcBef>
              <a:spcAft>
                <a:spcPts val="0"/>
              </a:spcAft>
              <a:buClr>
                <a:srgbClr val="000000"/>
              </a:buClr>
              <a:buSzPct val="72549"/>
              <a:buFont typeface="Noto Sans Symbols"/>
              <a:buChar char="●"/>
              <a:defRPr b="0" i="0" sz="5100" u="none" cap="none" strike="noStrike">
                <a:solidFill>
                  <a:srgbClr val="000000"/>
                </a:solidFill>
                <a:latin typeface="Helvetica Neue"/>
                <a:ea typeface="Helvetica Neue"/>
                <a:cs typeface="Helvetica Neue"/>
                <a:sym typeface="Helvetica Neue"/>
              </a:defRPr>
            </a:lvl1pPr>
            <a:lvl2pPr indent="-381000" lvl="1" marL="1054100" marR="0" rtl="0" algn="l">
              <a:lnSpc>
                <a:spcPct val="100000"/>
              </a:lnSpc>
              <a:spcBef>
                <a:spcPts val="5900"/>
              </a:spcBef>
              <a:spcAft>
                <a:spcPts val="0"/>
              </a:spcAft>
              <a:buClr>
                <a:srgbClr val="000000"/>
              </a:buClr>
              <a:buSzPct val="72549"/>
              <a:buFont typeface="Noto Sans Symbols"/>
              <a:buChar char="●"/>
              <a:defRPr b="0" i="0" sz="5100" u="none" cap="none" strike="noStrike">
                <a:solidFill>
                  <a:srgbClr val="000000"/>
                </a:solidFill>
                <a:latin typeface="Helvetica Neue"/>
                <a:ea typeface="Helvetica Neue"/>
                <a:cs typeface="Helvetica Neue"/>
                <a:sym typeface="Helvetica Neue"/>
              </a:defRPr>
            </a:lvl2pPr>
            <a:lvl3pPr indent="-368300" lvl="2" marL="1485900" marR="0" rtl="0" algn="l">
              <a:lnSpc>
                <a:spcPct val="100000"/>
              </a:lnSpc>
              <a:spcBef>
                <a:spcPts val="5900"/>
              </a:spcBef>
              <a:spcAft>
                <a:spcPts val="0"/>
              </a:spcAft>
              <a:buClr>
                <a:srgbClr val="000000"/>
              </a:buClr>
              <a:buSzPct val="72549"/>
              <a:buFont typeface="Noto Sans Symbols"/>
              <a:buChar char="●"/>
              <a:defRPr b="0" i="0" sz="5100" u="none" cap="none" strike="noStrike">
                <a:solidFill>
                  <a:srgbClr val="000000"/>
                </a:solidFill>
                <a:latin typeface="Helvetica Neue"/>
                <a:ea typeface="Helvetica Neue"/>
                <a:cs typeface="Helvetica Neue"/>
                <a:sym typeface="Helvetica Neue"/>
              </a:defRPr>
            </a:lvl3pPr>
            <a:lvl4pPr indent="-406400" lvl="3" marL="1968500" marR="0" rtl="0" algn="l">
              <a:lnSpc>
                <a:spcPct val="100000"/>
              </a:lnSpc>
              <a:spcBef>
                <a:spcPts val="5900"/>
              </a:spcBef>
              <a:spcAft>
                <a:spcPts val="0"/>
              </a:spcAft>
              <a:buClr>
                <a:srgbClr val="000000"/>
              </a:buClr>
              <a:buSzPct val="72549"/>
              <a:buFont typeface="Noto Sans Symbols"/>
              <a:buChar char="●"/>
              <a:defRPr b="0" i="0" sz="5100" u="none" cap="none" strike="noStrike">
                <a:solidFill>
                  <a:srgbClr val="000000"/>
                </a:solidFill>
                <a:latin typeface="Helvetica Neue"/>
                <a:ea typeface="Helvetica Neue"/>
                <a:cs typeface="Helvetica Neue"/>
                <a:sym typeface="Helvetica Neue"/>
              </a:defRPr>
            </a:lvl4pPr>
            <a:lvl5pPr indent="-368300" lvl="4" marL="2400300" marR="0" rtl="0" algn="l">
              <a:lnSpc>
                <a:spcPct val="100000"/>
              </a:lnSpc>
              <a:spcBef>
                <a:spcPts val="5900"/>
              </a:spcBef>
              <a:spcAft>
                <a:spcPts val="0"/>
              </a:spcAft>
              <a:buClr>
                <a:srgbClr val="000000"/>
              </a:buClr>
              <a:buSzPct val="72549"/>
              <a:buFont typeface="Noto Sans Symbols"/>
              <a:buChar char="●"/>
              <a:defRPr b="0" i="0" sz="5100" u="none" cap="none" strike="noStrike">
                <a:solidFill>
                  <a:srgbClr val="000000"/>
                </a:solidFill>
                <a:latin typeface="Helvetica Neue"/>
                <a:ea typeface="Helvetica Neue"/>
                <a:cs typeface="Helvetica Neue"/>
                <a:sym typeface="Helvetica Neue"/>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99" name="Shape 199"/>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3 Up">
    <p:spTree>
      <p:nvGrpSpPr>
        <p:cNvPr id="200" name="Shape 200"/>
        <p:cNvGrpSpPr/>
        <p:nvPr/>
      </p:nvGrpSpPr>
      <p:grpSpPr>
        <a:xfrm>
          <a:off x="0" y="0"/>
          <a:ext cx="0" cy="0"/>
          <a:chOff x="0" y="0"/>
          <a:chExt cx="0" cy="0"/>
        </a:xfrm>
      </p:grpSpPr>
      <p:sp>
        <p:nvSpPr>
          <p:cNvPr id="201" name="Shape 201"/>
          <p:cNvSpPr/>
          <p:nvPr>
            <p:ph idx="2" type="pic"/>
          </p:nvPr>
        </p:nvSpPr>
        <p:spPr>
          <a:xfrm>
            <a:off x="12495609" y="7161609"/>
            <a:ext cx="7500900" cy="53040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202" name="Shape 202"/>
          <p:cNvSpPr/>
          <p:nvPr>
            <p:ph idx="3" type="pic"/>
          </p:nvPr>
        </p:nvSpPr>
        <p:spPr>
          <a:xfrm>
            <a:off x="12504353" y="1250156"/>
            <a:ext cx="7500900" cy="53040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203" name="Shape 203"/>
          <p:cNvSpPr/>
          <p:nvPr>
            <p:ph idx="4" type="pic"/>
          </p:nvPr>
        </p:nvSpPr>
        <p:spPr>
          <a:xfrm>
            <a:off x="4387453" y="1250156"/>
            <a:ext cx="7500900" cy="112161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204" name="Shape 204"/>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Horizontal">
    <p:spTree>
      <p:nvGrpSpPr>
        <p:cNvPr id="23" name="Shape 23"/>
        <p:cNvGrpSpPr/>
        <p:nvPr/>
      </p:nvGrpSpPr>
      <p:grpSpPr>
        <a:xfrm>
          <a:off x="0" y="0"/>
          <a:ext cx="0" cy="0"/>
          <a:chOff x="0" y="0"/>
          <a:chExt cx="0" cy="0"/>
        </a:xfrm>
      </p:grpSpPr>
      <p:sp>
        <p:nvSpPr>
          <p:cNvPr id="24" name="Shape 24"/>
          <p:cNvSpPr/>
          <p:nvPr>
            <p:ph idx="2" type="pic"/>
          </p:nvPr>
        </p:nvSpPr>
        <p:spPr>
          <a:xfrm>
            <a:off x="5307210" y="892968"/>
            <a:ext cx="13751720" cy="8322470"/>
          </a:xfrm>
          <a:prstGeom prst="rect">
            <a:avLst/>
          </a:prstGeom>
          <a:noFill/>
          <a:ln>
            <a:noFill/>
          </a:ln>
        </p:spPr>
        <p:txBody>
          <a:bodyPr anchorCtr="0" anchor="t" bIns="91425" lIns="91425" rIns="91425" wrap="square" tIns="91425"/>
          <a:lstStyle>
            <a:lvl1pPr indent="-50800" lvl="0" marL="457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16114" lvl="1" marL="979714"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25120" lvl="3" marL="21031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25120" lvl="4" marL="25603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25" name="Shape 25"/>
          <p:cNvSpPr txBox="1"/>
          <p:nvPr>
            <p:ph type="title"/>
          </p:nvPr>
        </p:nvSpPr>
        <p:spPr>
          <a:xfrm>
            <a:off x="4833937" y="9447609"/>
            <a:ext cx="14716126" cy="2000251"/>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000000"/>
              </a:buClr>
              <a:buFont typeface="Helvetica Neue Light"/>
              <a:buNone/>
              <a:defRPr b="0" i="0" sz="11200" u="none" cap="none" strike="noStrike">
                <a:solidFill>
                  <a:srgbClr val="000000"/>
                </a:solidFill>
                <a:latin typeface="Helvetica Neue Light"/>
                <a:ea typeface="Helvetica Neue Light"/>
                <a:cs typeface="Helvetica Neue Light"/>
                <a:sym typeface="Helvetica Neue Light"/>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26" name="Shape 26"/>
          <p:cNvSpPr txBox="1"/>
          <p:nvPr>
            <p:ph idx="1" type="body"/>
          </p:nvPr>
        </p:nvSpPr>
        <p:spPr>
          <a:xfrm>
            <a:off x="4833937" y="11519296"/>
            <a:ext cx="14716126" cy="1589486"/>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1pPr>
            <a:lvl2pPr indent="228600" lvl="1"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2pPr>
            <a:lvl3pPr indent="457200" lvl="2"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3pPr>
            <a:lvl4pPr indent="685800" lvl="3"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4pPr>
            <a:lvl5pPr indent="914400" lvl="4"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27" name="Shape 27"/>
          <p:cNvSpPr txBox="1"/>
          <p:nvPr>
            <p:ph idx="12" type="sldNum"/>
          </p:nvPr>
        </p:nvSpPr>
        <p:spPr>
          <a:xfrm>
            <a:off x="11935814" y="13001625"/>
            <a:ext cx="494513" cy="511175"/>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ote">
    <p:spTree>
      <p:nvGrpSpPr>
        <p:cNvPr id="205" name="Shape 205"/>
        <p:cNvGrpSpPr/>
        <p:nvPr/>
      </p:nvGrpSpPr>
      <p:grpSpPr>
        <a:xfrm>
          <a:off x="0" y="0"/>
          <a:ext cx="0" cy="0"/>
          <a:chOff x="0" y="0"/>
          <a:chExt cx="0" cy="0"/>
        </a:xfrm>
      </p:grpSpPr>
      <p:sp>
        <p:nvSpPr>
          <p:cNvPr id="206" name="Shape 206"/>
          <p:cNvSpPr txBox="1"/>
          <p:nvPr>
            <p:ph idx="1" type="body"/>
          </p:nvPr>
        </p:nvSpPr>
        <p:spPr>
          <a:xfrm>
            <a:off x="4833937" y="8947546"/>
            <a:ext cx="14715900" cy="660900"/>
          </a:xfrm>
          <a:prstGeom prst="rect">
            <a:avLst/>
          </a:prstGeom>
          <a:noFill/>
          <a:ln>
            <a:noFill/>
          </a:ln>
        </p:spPr>
        <p:txBody>
          <a:bodyPr anchorCtr="0" anchor="t" bIns="91400" lIns="91400" rIns="91400" wrap="square" tIns="91400"/>
          <a:lstStyle>
            <a:lvl1pPr indent="0" lvl="0" marL="0" marR="0" rtl="0" algn="ctr">
              <a:lnSpc>
                <a:spcPct val="100000"/>
              </a:lnSpc>
              <a:spcBef>
                <a:spcPts val="0"/>
              </a:spcBef>
              <a:spcAft>
                <a:spcPts val="0"/>
              </a:spcAft>
              <a:buClr>
                <a:srgbClr val="000000"/>
              </a:buClr>
              <a:buFont typeface="Noto Sans Symbols"/>
              <a:buNone/>
              <a:defRPr b="0" i="0" sz="3200" u="none" cap="none" strike="noStrike">
                <a:solidFill>
                  <a:srgbClr val="000000"/>
                </a:solidFill>
                <a:latin typeface="Helvetica Neue"/>
                <a:ea typeface="Helvetica Neue"/>
                <a:cs typeface="Helvetica Neue"/>
                <a:sym typeface="Helvetica Neue"/>
              </a:defRPr>
            </a:lvl1pPr>
            <a:lvl2pPr indent="-101600" lvl="1" marL="977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207" name="Shape 207"/>
          <p:cNvSpPr txBox="1"/>
          <p:nvPr>
            <p:ph idx="2" type="body"/>
          </p:nvPr>
        </p:nvSpPr>
        <p:spPr>
          <a:xfrm>
            <a:off x="4833937" y="6000353"/>
            <a:ext cx="14715900" cy="964800"/>
          </a:xfrm>
          <a:prstGeom prst="rect">
            <a:avLst/>
          </a:prstGeom>
          <a:noFill/>
          <a:ln>
            <a:noFill/>
          </a:ln>
        </p:spPr>
        <p:txBody>
          <a:bodyPr anchorCtr="0" anchor="ctr" bIns="91400" lIns="91400" rIns="91400" wrap="square" tIns="91400"/>
          <a:lstStyle>
            <a:lvl1pPr indent="0" lvl="0" marL="0" marR="0" rtl="0" algn="ctr">
              <a:lnSpc>
                <a:spcPct val="100000"/>
              </a:lnSpc>
              <a:spcBef>
                <a:spcPts val="0"/>
              </a:spcBef>
              <a:spcAft>
                <a:spcPts val="0"/>
              </a:spcAft>
              <a:buClr>
                <a:srgbClr val="000000"/>
              </a:buClr>
              <a:buFont typeface="Noto Sans Symbols"/>
              <a:buNone/>
              <a:defRPr b="0" i="0" sz="5300" u="none" cap="none" strike="noStrike">
                <a:solidFill>
                  <a:srgbClr val="000000"/>
                </a:solidFill>
                <a:latin typeface="Helvetica Neue"/>
                <a:ea typeface="Helvetica Neue"/>
                <a:cs typeface="Helvetica Neue"/>
                <a:sym typeface="Helvetica Neue"/>
              </a:defRPr>
            </a:lvl1pPr>
            <a:lvl2pPr indent="-101600" lvl="1" marL="977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208" name="Shape 208"/>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p:spTree>
      <p:nvGrpSpPr>
        <p:cNvPr id="209" name="Shape 209"/>
        <p:cNvGrpSpPr/>
        <p:nvPr/>
      </p:nvGrpSpPr>
      <p:grpSpPr>
        <a:xfrm>
          <a:off x="0" y="0"/>
          <a:ext cx="0" cy="0"/>
          <a:chOff x="0" y="0"/>
          <a:chExt cx="0" cy="0"/>
        </a:xfrm>
      </p:grpSpPr>
      <p:sp>
        <p:nvSpPr>
          <p:cNvPr id="210" name="Shape 210"/>
          <p:cNvSpPr/>
          <p:nvPr>
            <p:ph idx="2" type="pic"/>
          </p:nvPr>
        </p:nvSpPr>
        <p:spPr>
          <a:xfrm>
            <a:off x="3048000" y="0"/>
            <a:ext cx="18288000" cy="137160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211" name="Shape 211"/>
          <p:cNvSpPr txBox="1"/>
          <p:nvPr>
            <p:ph idx="12" type="sldNum"/>
          </p:nvPr>
        </p:nvSpPr>
        <p:spPr>
          <a:xfrm>
            <a:off x="11935814" y="13010554"/>
            <a:ext cx="494400" cy="511200"/>
          </a:xfrm>
          <a:prstGeom prst="rect">
            <a:avLst/>
          </a:prstGeom>
          <a:noFill/>
          <a:ln>
            <a:noFill/>
          </a:ln>
        </p:spPr>
        <p:txBody>
          <a:bodyPr anchorCtr="0" anchor="t"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mp; Subtitle">
    <p:spTree>
      <p:nvGrpSpPr>
        <p:cNvPr id="216" name="Shape 216"/>
        <p:cNvGrpSpPr/>
        <p:nvPr/>
      </p:nvGrpSpPr>
      <p:grpSpPr>
        <a:xfrm>
          <a:off x="0" y="0"/>
          <a:ext cx="0" cy="0"/>
          <a:chOff x="0" y="0"/>
          <a:chExt cx="0" cy="0"/>
        </a:xfrm>
      </p:grpSpPr>
      <p:sp>
        <p:nvSpPr>
          <p:cNvPr id="217" name="Shape 217"/>
          <p:cNvSpPr txBox="1"/>
          <p:nvPr>
            <p:ph type="title"/>
          </p:nvPr>
        </p:nvSpPr>
        <p:spPr>
          <a:xfrm>
            <a:off x="4833937" y="2303859"/>
            <a:ext cx="14716200" cy="4643400"/>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000000"/>
              </a:buClr>
              <a:buFont typeface="Gill Sans"/>
              <a:buNone/>
              <a:defRPr b="0" i="0" sz="11800" u="none" cap="none" strike="noStrike">
                <a:solidFill>
                  <a:srgbClr val="000000"/>
                </a:solidFill>
                <a:latin typeface="Gill Sans"/>
                <a:ea typeface="Gill Sans"/>
                <a:cs typeface="Gill Sans"/>
                <a:sym typeface="Gill Sans"/>
              </a:defRPr>
            </a:lvl1pPr>
            <a:lvl2pPr indent="228600" lvl="1"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5pPr>
            <a:lvl6pPr indent="1143000" lvl="5"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6pPr>
            <a:lvl7pPr indent="1371600" lvl="6"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7pPr>
            <a:lvl8pPr indent="1600200" lvl="7"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8pPr>
            <a:lvl9pPr indent="1828800" lvl="8"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218" name="Shape 218"/>
          <p:cNvSpPr txBox="1"/>
          <p:nvPr>
            <p:ph idx="1" type="body"/>
          </p:nvPr>
        </p:nvSpPr>
        <p:spPr>
          <a:xfrm>
            <a:off x="4833937" y="7072312"/>
            <a:ext cx="14716200" cy="1589400"/>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000000"/>
              </a:buClr>
              <a:buFont typeface="Gill Sans"/>
              <a:buNone/>
              <a:defRPr b="0" i="0" sz="5000" u="none" cap="none" strike="noStrike">
                <a:solidFill>
                  <a:srgbClr val="000000"/>
                </a:solidFill>
                <a:latin typeface="Gill Sans"/>
                <a:ea typeface="Gill Sans"/>
                <a:cs typeface="Gill Sans"/>
                <a:sym typeface="Gill Sans"/>
              </a:defRPr>
            </a:lvl1pPr>
            <a:lvl2pPr indent="0" lvl="1" marL="0" marR="0" rtl="0" algn="ctr">
              <a:lnSpc>
                <a:spcPct val="100000"/>
              </a:lnSpc>
              <a:spcBef>
                <a:spcPts val="0"/>
              </a:spcBef>
              <a:spcAft>
                <a:spcPts val="0"/>
              </a:spcAft>
              <a:buClr>
                <a:srgbClr val="000000"/>
              </a:buClr>
              <a:buFont typeface="Gill Sans"/>
              <a:buNone/>
              <a:defRPr b="0" i="0" sz="5000" u="none" cap="none" strike="noStrike">
                <a:solidFill>
                  <a:srgbClr val="000000"/>
                </a:solidFill>
                <a:latin typeface="Gill Sans"/>
                <a:ea typeface="Gill Sans"/>
                <a:cs typeface="Gill Sans"/>
                <a:sym typeface="Gill Sans"/>
              </a:defRPr>
            </a:lvl2pPr>
            <a:lvl3pPr indent="0" lvl="2" marL="0" marR="0" rtl="0" algn="ctr">
              <a:lnSpc>
                <a:spcPct val="100000"/>
              </a:lnSpc>
              <a:spcBef>
                <a:spcPts val="0"/>
              </a:spcBef>
              <a:spcAft>
                <a:spcPts val="0"/>
              </a:spcAft>
              <a:buClr>
                <a:srgbClr val="000000"/>
              </a:buClr>
              <a:buFont typeface="Gill Sans"/>
              <a:buNone/>
              <a:defRPr b="0" i="0" sz="5000" u="none" cap="none" strike="noStrike">
                <a:solidFill>
                  <a:srgbClr val="000000"/>
                </a:solidFill>
                <a:latin typeface="Gill Sans"/>
                <a:ea typeface="Gill Sans"/>
                <a:cs typeface="Gill Sans"/>
                <a:sym typeface="Gill Sans"/>
              </a:defRPr>
            </a:lvl3pPr>
            <a:lvl4pPr indent="0" lvl="3" marL="0" marR="0" rtl="0" algn="ctr">
              <a:lnSpc>
                <a:spcPct val="100000"/>
              </a:lnSpc>
              <a:spcBef>
                <a:spcPts val="0"/>
              </a:spcBef>
              <a:spcAft>
                <a:spcPts val="0"/>
              </a:spcAft>
              <a:buClr>
                <a:srgbClr val="000000"/>
              </a:buClr>
              <a:buFont typeface="Gill Sans"/>
              <a:buNone/>
              <a:defRPr b="0" i="0" sz="5000" u="none" cap="none" strike="noStrike">
                <a:solidFill>
                  <a:srgbClr val="000000"/>
                </a:solidFill>
                <a:latin typeface="Gill Sans"/>
                <a:ea typeface="Gill Sans"/>
                <a:cs typeface="Gill Sans"/>
                <a:sym typeface="Gill Sans"/>
              </a:defRPr>
            </a:lvl4pPr>
            <a:lvl5pPr indent="0" lvl="4" marL="0" marR="0" rtl="0" algn="ctr">
              <a:lnSpc>
                <a:spcPct val="100000"/>
              </a:lnSpc>
              <a:spcBef>
                <a:spcPts val="0"/>
              </a:spcBef>
              <a:spcAft>
                <a:spcPts val="0"/>
              </a:spcAft>
              <a:buClr>
                <a:srgbClr val="000000"/>
              </a:buClr>
              <a:buFont typeface="Gill Sans"/>
              <a:buNone/>
              <a:defRPr b="0" i="0" sz="5000" u="none" cap="none" strike="noStrike">
                <a:solidFill>
                  <a:srgbClr val="000000"/>
                </a:solidFill>
                <a:latin typeface="Gill Sans"/>
                <a:ea typeface="Gill Sans"/>
                <a:cs typeface="Gill Sans"/>
                <a:sym typeface="Gill Sans"/>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19" name="Shape 219"/>
          <p:cNvSpPr txBox="1"/>
          <p:nvPr>
            <p:ph idx="12" type="sldNum"/>
          </p:nvPr>
        </p:nvSpPr>
        <p:spPr>
          <a:xfrm>
            <a:off x="11952882" y="13019484"/>
            <a:ext cx="460500" cy="4986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220" name="Shape 220"/>
        <p:cNvGrpSpPr/>
        <p:nvPr/>
      </p:nvGrpSpPr>
      <p:grpSpPr>
        <a:xfrm>
          <a:off x="0" y="0"/>
          <a:ext cx="0" cy="0"/>
          <a:chOff x="0" y="0"/>
          <a:chExt cx="0" cy="0"/>
        </a:xfrm>
      </p:grpSpPr>
      <p:sp>
        <p:nvSpPr>
          <p:cNvPr id="221" name="Shape 221"/>
          <p:cNvSpPr txBox="1"/>
          <p:nvPr>
            <p:ph type="title"/>
          </p:nvPr>
        </p:nvSpPr>
        <p:spPr>
          <a:xfrm>
            <a:off x="-21835" y="357187"/>
            <a:ext cx="24427800" cy="3429000"/>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Gill Sans"/>
              <a:buNone/>
              <a:defRPr b="0" i="0" sz="9000" u="none" cap="none" strike="noStrike">
                <a:solidFill>
                  <a:srgbClr val="000000"/>
                </a:solidFill>
                <a:latin typeface="Gill Sans"/>
                <a:ea typeface="Gill Sans"/>
                <a:cs typeface="Gill Sans"/>
                <a:sym typeface="Gill Sans"/>
              </a:defRPr>
            </a:lvl1pPr>
            <a:lvl2pPr indent="228600" lvl="1"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5pPr>
            <a:lvl6pPr indent="1143000" lvl="5"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6pPr>
            <a:lvl7pPr indent="1371600" lvl="6"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7pPr>
            <a:lvl8pPr indent="1600200" lvl="7"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8pPr>
            <a:lvl9pPr indent="1828800" lvl="8"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222" name="Shape 222"/>
          <p:cNvSpPr txBox="1"/>
          <p:nvPr>
            <p:ph idx="1" type="body"/>
          </p:nvPr>
        </p:nvSpPr>
        <p:spPr>
          <a:xfrm>
            <a:off x="480561" y="3893343"/>
            <a:ext cx="23422800" cy="8036700"/>
          </a:xfrm>
          <a:prstGeom prst="rect">
            <a:avLst/>
          </a:prstGeom>
          <a:noFill/>
          <a:ln>
            <a:noFill/>
          </a:ln>
        </p:spPr>
        <p:txBody>
          <a:bodyPr anchorCtr="0" anchor="ctr" bIns="91425" lIns="91425" rIns="91425" wrap="square" tIns="91425"/>
          <a:lstStyle>
            <a:lvl1pPr indent="-103124" lvl="0" marL="1092200" marR="0" rtl="0" algn="l">
              <a:lnSpc>
                <a:spcPct val="100000"/>
              </a:lnSpc>
              <a:spcBef>
                <a:spcPts val="3300"/>
              </a:spcBef>
              <a:spcAft>
                <a:spcPts val="0"/>
              </a:spcAft>
              <a:buClr>
                <a:srgbClr val="000000"/>
              </a:buClr>
              <a:buSzPct val="171000"/>
              <a:buFont typeface="Gill Sans"/>
              <a:buChar char="•"/>
              <a:defRPr b="0" i="0" sz="5600" u="none" cap="none" strike="noStrike">
                <a:solidFill>
                  <a:srgbClr val="000000"/>
                </a:solidFill>
                <a:latin typeface="Gill Sans"/>
                <a:ea typeface="Gill Sans"/>
                <a:cs typeface="Gill Sans"/>
                <a:sym typeface="Gill Sans"/>
              </a:defRPr>
            </a:lvl1pPr>
            <a:lvl2pPr indent="-39157" lvl="1" marL="1471082"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2pPr>
            <a:lvl3pPr indent="-39157" lvl="2" marL="2004482"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3pPr>
            <a:lvl4pPr indent="-39157" lvl="3" marL="25378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4pPr>
            <a:lvl5pPr indent="-39157" lvl="4" marL="31347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23" name="Shape 223"/>
          <p:cNvSpPr txBox="1"/>
          <p:nvPr>
            <p:ph idx="12" type="sldNum"/>
          </p:nvPr>
        </p:nvSpPr>
        <p:spPr>
          <a:xfrm>
            <a:off x="11952882" y="13019484"/>
            <a:ext cx="460500" cy="4986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224" name="Shape 224"/>
        <p:cNvGrpSpPr/>
        <p:nvPr/>
      </p:nvGrpSpPr>
      <p:grpSpPr>
        <a:xfrm>
          <a:off x="0" y="0"/>
          <a:ext cx="0" cy="0"/>
          <a:chOff x="0" y="0"/>
          <a:chExt cx="0" cy="0"/>
        </a:xfrm>
      </p:grpSpPr>
      <p:sp>
        <p:nvSpPr>
          <p:cNvPr id="225" name="Shape 225"/>
          <p:cNvSpPr txBox="1"/>
          <p:nvPr>
            <p:ph type="title"/>
          </p:nvPr>
        </p:nvSpPr>
        <p:spPr>
          <a:xfrm>
            <a:off x="4833937" y="357187"/>
            <a:ext cx="14716200" cy="3429000"/>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Gill Sans"/>
              <a:buNone/>
              <a:defRPr b="0" i="0" sz="9800" u="none" cap="none" strike="noStrike">
                <a:solidFill>
                  <a:srgbClr val="000000"/>
                </a:solidFill>
                <a:latin typeface="Gill Sans"/>
                <a:ea typeface="Gill Sans"/>
                <a:cs typeface="Gill Sans"/>
                <a:sym typeface="Gill Sans"/>
              </a:defRPr>
            </a:lvl1pPr>
            <a:lvl2pPr indent="228600" lvl="1"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5pPr>
            <a:lvl6pPr indent="1143000" lvl="5"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6pPr>
            <a:lvl7pPr indent="1371600" lvl="6"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7pPr>
            <a:lvl8pPr indent="1600200" lvl="7"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8pPr>
            <a:lvl9pPr indent="1828800" lvl="8"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226" name="Shape 226"/>
          <p:cNvSpPr txBox="1"/>
          <p:nvPr>
            <p:ph idx="1" type="body"/>
          </p:nvPr>
        </p:nvSpPr>
        <p:spPr>
          <a:xfrm>
            <a:off x="4833937" y="3893343"/>
            <a:ext cx="14716200" cy="8036700"/>
          </a:xfrm>
          <a:prstGeom prst="rect">
            <a:avLst/>
          </a:prstGeom>
          <a:noFill/>
          <a:ln>
            <a:noFill/>
          </a:ln>
        </p:spPr>
        <p:txBody>
          <a:bodyPr anchorCtr="0" anchor="ctr" bIns="91425" lIns="91425" rIns="91425" wrap="square" tIns="91425"/>
          <a:lstStyle>
            <a:lvl1pPr indent="-103124" lvl="0" marL="1092200" marR="0" rtl="0" algn="l">
              <a:lnSpc>
                <a:spcPct val="100000"/>
              </a:lnSpc>
              <a:spcBef>
                <a:spcPts val="3300"/>
              </a:spcBef>
              <a:spcAft>
                <a:spcPts val="0"/>
              </a:spcAft>
              <a:buClr>
                <a:srgbClr val="000000"/>
              </a:buClr>
              <a:buSzPct val="171000"/>
              <a:buFont typeface="Gill Sans"/>
              <a:buChar char="•"/>
              <a:defRPr b="0" i="0" sz="5600" u="none" cap="none" strike="noStrike">
                <a:solidFill>
                  <a:srgbClr val="000000"/>
                </a:solidFill>
                <a:latin typeface="Gill Sans"/>
                <a:ea typeface="Gill Sans"/>
                <a:cs typeface="Gill Sans"/>
                <a:sym typeface="Gill Sans"/>
              </a:defRPr>
            </a:lvl1pPr>
            <a:lvl2pPr indent="-39157" lvl="1" marL="1471082"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2pPr>
            <a:lvl3pPr indent="-39157" lvl="2" marL="2004482"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3pPr>
            <a:lvl4pPr indent="-39157" lvl="3" marL="25378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4pPr>
            <a:lvl5pPr indent="-39157" lvl="4" marL="3134783" marR="0" rtl="0" algn="l">
              <a:lnSpc>
                <a:spcPct val="100000"/>
              </a:lnSpc>
              <a:spcBef>
                <a:spcPts val="800"/>
              </a:spcBef>
              <a:spcAft>
                <a:spcPts val="0"/>
              </a:spcAft>
              <a:buClr>
                <a:srgbClr val="000000"/>
              </a:buClr>
              <a:buSzPct val="171000"/>
              <a:buFont typeface="Gill Sans"/>
              <a:buChar char="•"/>
              <a:defRPr b="0" i="0" sz="5000" u="none" cap="none" strike="noStrike">
                <a:solidFill>
                  <a:srgbClr val="000000"/>
                </a:solidFill>
                <a:latin typeface="Gill Sans"/>
                <a:ea typeface="Gill Sans"/>
                <a:cs typeface="Gill Sans"/>
                <a:sym typeface="Gill Sans"/>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27" name="Shape 227"/>
          <p:cNvSpPr txBox="1"/>
          <p:nvPr>
            <p:ph idx="12" type="sldNum"/>
          </p:nvPr>
        </p:nvSpPr>
        <p:spPr>
          <a:xfrm>
            <a:off x="11952882" y="13019484"/>
            <a:ext cx="460500" cy="4986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fld id="{00000000-1234-1234-1234-123412341234}" type="slidenum">
              <a:rPr b="0" i="0" lang="en-US" sz="2400" u="none" cap="none" strike="noStrike">
                <a:solidFill>
                  <a:srgbClr val="000000"/>
                </a:solidFill>
                <a:latin typeface="Gill Sans"/>
                <a:ea typeface="Gill Sans"/>
                <a:cs typeface="Gill Sans"/>
                <a:sym typeface="Gill Sans"/>
              </a:rPr>
              <a:t>‹#›</a:t>
            </a:fld>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228" name="Shape 228"/>
        <p:cNvGrpSpPr/>
        <p:nvPr/>
      </p:nvGrpSpPr>
      <p:grpSpPr>
        <a:xfrm>
          <a:off x="0" y="0"/>
          <a:ext cx="0" cy="0"/>
          <a:chOff x="0" y="0"/>
          <a:chExt cx="0" cy="0"/>
        </a:xfrm>
      </p:grpSpPr>
      <p:sp>
        <p:nvSpPr>
          <p:cNvPr id="229" name="Shape 229"/>
          <p:cNvSpPr txBox="1"/>
          <p:nvPr>
            <p:ph type="title"/>
          </p:nvPr>
        </p:nvSpPr>
        <p:spPr>
          <a:xfrm>
            <a:off x="4387453" y="625078"/>
            <a:ext cx="15609000" cy="3036000"/>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5pPr>
            <a:lvl6pPr indent="1143000" lvl="5"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6pPr>
            <a:lvl7pPr indent="1371600" lvl="6"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7pPr>
            <a:lvl8pPr indent="1600200" lvl="7"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8pPr>
            <a:lvl9pPr indent="1828800" lvl="8"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230" name="Shape 230"/>
          <p:cNvSpPr txBox="1"/>
          <p:nvPr>
            <p:ph idx="1" type="body"/>
          </p:nvPr>
        </p:nvSpPr>
        <p:spPr>
          <a:xfrm>
            <a:off x="4387453" y="3661171"/>
            <a:ext cx="15609000" cy="8840400"/>
          </a:xfrm>
          <a:prstGeom prst="rect">
            <a:avLst/>
          </a:prstGeom>
          <a:noFill/>
          <a:ln>
            <a:noFill/>
          </a:ln>
        </p:spPr>
        <p:txBody>
          <a:bodyPr anchorCtr="0" anchor="ctr" bIns="91425" lIns="91425" rIns="91425" wrap="square" tIns="91425"/>
          <a:lstStyle>
            <a:lvl1pPr indent="-379235" lvl="0" marL="617360"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31" name="Shape 231"/>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p:spTree>
      <p:nvGrpSpPr>
        <p:cNvPr id="232" name="Shape 232"/>
        <p:cNvGrpSpPr/>
        <p:nvPr/>
      </p:nvGrpSpPr>
      <p:grpSpPr>
        <a:xfrm>
          <a:off x="0" y="0"/>
          <a:ext cx="0" cy="0"/>
          <a:chOff x="0" y="0"/>
          <a:chExt cx="0" cy="0"/>
        </a:xfrm>
      </p:grpSpPr>
      <p:sp>
        <p:nvSpPr>
          <p:cNvPr id="233" name="Shape 233"/>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amp; Subtitle">
    <p:spTree>
      <p:nvGrpSpPr>
        <p:cNvPr id="234" name="Shape 234"/>
        <p:cNvGrpSpPr/>
        <p:nvPr/>
      </p:nvGrpSpPr>
      <p:grpSpPr>
        <a:xfrm>
          <a:off x="0" y="0"/>
          <a:ext cx="0" cy="0"/>
          <a:chOff x="0" y="0"/>
          <a:chExt cx="0" cy="0"/>
        </a:xfrm>
      </p:grpSpPr>
      <p:sp>
        <p:nvSpPr>
          <p:cNvPr id="235" name="Shape 235"/>
          <p:cNvSpPr txBox="1"/>
          <p:nvPr>
            <p:ph type="title"/>
          </p:nvPr>
        </p:nvSpPr>
        <p:spPr>
          <a:xfrm>
            <a:off x="4833937" y="2303859"/>
            <a:ext cx="14716200" cy="4643400"/>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5pPr>
            <a:lvl6pPr indent="1143000" lvl="5"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6pPr>
            <a:lvl7pPr indent="1371600" lvl="6"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7pPr>
            <a:lvl8pPr indent="1600200" lvl="7"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8pPr>
            <a:lvl9pPr indent="1828800" lvl="8"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236" name="Shape 236"/>
          <p:cNvSpPr txBox="1"/>
          <p:nvPr>
            <p:ph idx="1" type="body"/>
          </p:nvPr>
        </p:nvSpPr>
        <p:spPr>
          <a:xfrm>
            <a:off x="4833937" y="7072312"/>
            <a:ext cx="14716200" cy="1589400"/>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37" name="Shape 237"/>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Horizontal">
    <p:spTree>
      <p:nvGrpSpPr>
        <p:cNvPr id="238" name="Shape 238"/>
        <p:cNvGrpSpPr/>
        <p:nvPr/>
      </p:nvGrpSpPr>
      <p:grpSpPr>
        <a:xfrm>
          <a:off x="0" y="0"/>
          <a:ext cx="0" cy="0"/>
          <a:chOff x="0" y="0"/>
          <a:chExt cx="0" cy="0"/>
        </a:xfrm>
      </p:grpSpPr>
      <p:sp>
        <p:nvSpPr>
          <p:cNvPr id="239" name="Shape 239"/>
          <p:cNvSpPr/>
          <p:nvPr>
            <p:ph idx="2" type="pic"/>
          </p:nvPr>
        </p:nvSpPr>
        <p:spPr>
          <a:xfrm>
            <a:off x="5307210" y="892968"/>
            <a:ext cx="13751700" cy="8322600"/>
          </a:xfrm>
          <a:prstGeom prst="rect">
            <a:avLst/>
          </a:prstGeom>
          <a:noFill/>
          <a:ln>
            <a:noFill/>
          </a:ln>
        </p:spPr>
        <p:txBody>
          <a:bodyPr anchorCtr="0" anchor="t" bIns="91425" lIns="91425" rIns="91425" wrap="square" tIns="91425"/>
          <a:lstStyle>
            <a:lvl1pPr indent="-379235" lvl="0" marL="617360"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40" name="Shape 240"/>
          <p:cNvSpPr txBox="1"/>
          <p:nvPr>
            <p:ph type="title"/>
          </p:nvPr>
        </p:nvSpPr>
        <p:spPr>
          <a:xfrm>
            <a:off x="4833937" y="9447609"/>
            <a:ext cx="14716200" cy="2000400"/>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5pPr>
            <a:lvl6pPr indent="1143000" lvl="5"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6pPr>
            <a:lvl7pPr indent="1371600" lvl="6"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7pPr>
            <a:lvl8pPr indent="1600200" lvl="7"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8pPr>
            <a:lvl9pPr indent="1828800" lvl="8"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241" name="Shape 241"/>
          <p:cNvSpPr txBox="1"/>
          <p:nvPr>
            <p:ph idx="1" type="body"/>
          </p:nvPr>
        </p:nvSpPr>
        <p:spPr>
          <a:xfrm>
            <a:off x="4833937" y="11519296"/>
            <a:ext cx="14716200" cy="1589400"/>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42" name="Shape 242"/>
          <p:cNvSpPr txBox="1"/>
          <p:nvPr>
            <p:ph idx="12" type="sldNum"/>
          </p:nvPr>
        </p:nvSpPr>
        <p:spPr>
          <a:xfrm>
            <a:off x="11935814" y="13001625"/>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Center">
    <p:spTree>
      <p:nvGrpSpPr>
        <p:cNvPr id="243" name="Shape 243"/>
        <p:cNvGrpSpPr/>
        <p:nvPr/>
      </p:nvGrpSpPr>
      <p:grpSpPr>
        <a:xfrm>
          <a:off x="0" y="0"/>
          <a:ext cx="0" cy="0"/>
          <a:chOff x="0" y="0"/>
          <a:chExt cx="0" cy="0"/>
        </a:xfrm>
      </p:grpSpPr>
      <p:sp>
        <p:nvSpPr>
          <p:cNvPr id="244" name="Shape 244"/>
          <p:cNvSpPr txBox="1"/>
          <p:nvPr>
            <p:ph type="title"/>
          </p:nvPr>
        </p:nvSpPr>
        <p:spPr>
          <a:xfrm>
            <a:off x="4833937" y="4536281"/>
            <a:ext cx="14716200" cy="4643400"/>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5pPr>
            <a:lvl6pPr indent="1143000" lvl="5"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6pPr>
            <a:lvl7pPr indent="1371600" lvl="6"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7pPr>
            <a:lvl8pPr indent="1600200" lvl="7"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8pPr>
            <a:lvl9pPr indent="1828800" lvl="8"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245" name="Shape 245"/>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Center">
    <p:spTree>
      <p:nvGrpSpPr>
        <p:cNvPr id="28" name="Shape 28"/>
        <p:cNvGrpSpPr/>
        <p:nvPr/>
      </p:nvGrpSpPr>
      <p:grpSpPr>
        <a:xfrm>
          <a:off x="0" y="0"/>
          <a:ext cx="0" cy="0"/>
          <a:chOff x="0" y="0"/>
          <a:chExt cx="0" cy="0"/>
        </a:xfrm>
      </p:grpSpPr>
      <p:sp>
        <p:nvSpPr>
          <p:cNvPr id="29" name="Shape 29"/>
          <p:cNvSpPr txBox="1"/>
          <p:nvPr>
            <p:ph type="title"/>
          </p:nvPr>
        </p:nvSpPr>
        <p:spPr>
          <a:xfrm>
            <a:off x="4833937" y="4536281"/>
            <a:ext cx="14716126" cy="4643438"/>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Helvetica Neue Light"/>
              <a:buNone/>
              <a:defRPr b="0" i="0" sz="11200" u="none" cap="none" strike="noStrike">
                <a:solidFill>
                  <a:srgbClr val="000000"/>
                </a:solidFill>
                <a:latin typeface="Helvetica Neue Light"/>
                <a:ea typeface="Helvetica Neue Light"/>
                <a:cs typeface="Helvetica Neue Light"/>
                <a:sym typeface="Helvetica Neue Light"/>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30" name="Shape 30"/>
          <p:cNvSpPr txBox="1"/>
          <p:nvPr>
            <p:ph idx="12" type="sldNum"/>
          </p:nvPr>
        </p:nvSpPr>
        <p:spPr>
          <a:xfrm>
            <a:off x="11935814" y="13010554"/>
            <a:ext cx="494513" cy="5111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Vertical">
    <p:spTree>
      <p:nvGrpSpPr>
        <p:cNvPr id="246" name="Shape 246"/>
        <p:cNvGrpSpPr/>
        <p:nvPr/>
      </p:nvGrpSpPr>
      <p:grpSpPr>
        <a:xfrm>
          <a:off x="0" y="0"/>
          <a:ext cx="0" cy="0"/>
          <a:chOff x="0" y="0"/>
          <a:chExt cx="0" cy="0"/>
        </a:xfrm>
      </p:grpSpPr>
      <p:sp>
        <p:nvSpPr>
          <p:cNvPr id="247" name="Shape 247"/>
          <p:cNvSpPr/>
          <p:nvPr>
            <p:ph idx="2" type="pic"/>
          </p:nvPr>
        </p:nvSpPr>
        <p:spPr>
          <a:xfrm>
            <a:off x="12495609" y="892968"/>
            <a:ext cx="7500900" cy="11572800"/>
          </a:xfrm>
          <a:prstGeom prst="rect">
            <a:avLst/>
          </a:prstGeom>
          <a:noFill/>
          <a:ln>
            <a:noFill/>
          </a:ln>
        </p:spPr>
        <p:txBody>
          <a:bodyPr anchorCtr="0" anchor="t" bIns="91425" lIns="91425" rIns="91425" wrap="square" tIns="91425"/>
          <a:lstStyle>
            <a:lvl1pPr indent="-379235" lvl="0" marL="617360"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48" name="Shape 248"/>
          <p:cNvSpPr txBox="1"/>
          <p:nvPr>
            <p:ph type="title"/>
          </p:nvPr>
        </p:nvSpPr>
        <p:spPr>
          <a:xfrm>
            <a:off x="4387453" y="892968"/>
            <a:ext cx="7500900" cy="5607900"/>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5pPr>
            <a:lvl6pPr indent="1143000" lvl="5"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6pPr>
            <a:lvl7pPr indent="1371600" lvl="6"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7pPr>
            <a:lvl8pPr indent="1600200" lvl="7"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8pPr>
            <a:lvl9pPr indent="1828800" lvl="8"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249" name="Shape 249"/>
          <p:cNvSpPr txBox="1"/>
          <p:nvPr>
            <p:ph idx="1" type="body"/>
          </p:nvPr>
        </p:nvSpPr>
        <p:spPr>
          <a:xfrm>
            <a:off x="4387453" y="6697265"/>
            <a:ext cx="7500900" cy="5768700"/>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50" name="Shape 250"/>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Top">
    <p:spTree>
      <p:nvGrpSpPr>
        <p:cNvPr id="251" name="Shape 251"/>
        <p:cNvGrpSpPr/>
        <p:nvPr/>
      </p:nvGrpSpPr>
      <p:grpSpPr>
        <a:xfrm>
          <a:off x="0" y="0"/>
          <a:ext cx="0" cy="0"/>
          <a:chOff x="0" y="0"/>
          <a:chExt cx="0" cy="0"/>
        </a:xfrm>
      </p:grpSpPr>
      <p:sp>
        <p:nvSpPr>
          <p:cNvPr id="252" name="Shape 252"/>
          <p:cNvSpPr txBox="1"/>
          <p:nvPr>
            <p:ph type="title"/>
          </p:nvPr>
        </p:nvSpPr>
        <p:spPr>
          <a:xfrm>
            <a:off x="4387453" y="625078"/>
            <a:ext cx="15609000" cy="3036000"/>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5pPr>
            <a:lvl6pPr indent="1143000" lvl="5"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6pPr>
            <a:lvl7pPr indent="1371600" lvl="6"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7pPr>
            <a:lvl8pPr indent="1600200" lvl="7"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8pPr>
            <a:lvl9pPr indent="1828800" lvl="8"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253" name="Shape 253"/>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Bullets &amp; Photo">
    <p:spTree>
      <p:nvGrpSpPr>
        <p:cNvPr id="254" name="Shape 254"/>
        <p:cNvGrpSpPr/>
        <p:nvPr/>
      </p:nvGrpSpPr>
      <p:grpSpPr>
        <a:xfrm>
          <a:off x="0" y="0"/>
          <a:ext cx="0" cy="0"/>
          <a:chOff x="0" y="0"/>
          <a:chExt cx="0" cy="0"/>
        </a:xfrm>
      </p:grpSpPr>
      <p:sp>
        <p:nvSpPr>
          <p:cNvPr id="255" name="Shape 255"/>
          <p:cNvSpPr/>
          <p:nvPr>
            <p:ph idx="2" type="pic"/>
          </p:nvPr>
        </p:nvSpPr>
        <p:spPr>
          <a:xfrm>
            <a:off x="12495609" y="3661171"/>
            <a:ext cx="7500900" cy="8840400"/>
          </a:xfrm>
          <a:prstGeom prst="rect">
            <a:avLst/>
          </a:prstGeom>
          <a:noFill/>
          <a:ln>
            <a:noFill/>
          </a:ln>
        </p:spPr>
        <p:txBody>
          <a:bodyPr anchorCtr="0" anchor="t" bIns="91425" lIns="91425" rIns="91425" wrap="square" tIns="91425"/>
          <a:lstStyle>
            <a:lvl1pPr indent="-379235" lvl="0" marL="617360"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56" name="Shape 256"/>
          <p:cNvSpPr txBox="1"/>
          <p:nvPr>
            <p:ph type="title"/>
          </p:nvPr>
        </p:nvSpPr>
        <p:spPr>
          <a:xfrm>
            <a:off x="4387453" y="625078"/>
            <a:ext cx="15609000" cy="3036000"/>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5pPr>
            <a:lvl6pPr indent="1143000" lvl="5"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6pPr>
            <a:lvl7pPr indent="1371600" lvl="6"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7pPr>
            <a:lvl8pPr indent="1600200" lvl="7"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8pPr>
            <a:lvl9pPr indent="1828800" lvl="8"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257" name="Shape 257"/>
          <p:cNvSpPr txBox="1"/>
          <p:nvPr>
            <p:ph idx="1" type="body"/>
          </p:nvPr>
        </p:nvSpPr>
        <p:spPr>
          <a:xfrm>
            <a:off x="4387453" y="3661171"/>
            <a:ext cx="7500900" cy="8840400"/>
          </a:xfrm>
          <a:prstGeom prst="rect">
            <a:avLst/>
          </a:prstGeom>
          <a:noFill/>
          <a:ln>
            <a:noFill/>
          </a:ln>
        </p:spPr>
        <p:txBody>
          <a:bodyPr anchorCtr="0" anchor="ctr" bIns="91425" lIns="91425" rIns="91425" wrap="square" tIns="91425"/>
          <a:lstStyle>
            <a:lvl1pPr indent="-284388" lvl="0" marL="465363" marR="0" rtl="0" algn="l">
              <a:lnSpc>
                <a:spcPct val="100000"/>
              </a:lnSpc>
              <a:spcBef>
                <a:spcPts val="4500"/>
              </a:spcBef>
              <a:spcAft>
                <a:spcPts val="0"/>
              </a:spcAft>
              <a:buClr>
                <a:srgbClr val="000000"/>
              </a:buClr>
              <a:buSzPct val="75000"/>
              <a:buFont typeface="Helvetica Neue"/>
              <a:buChar char="•"/>
              <a:defRPr b="0" i="0" sz="3800" u="none" cap="none" strike="noStrike">
                <a:solidFill>
                  <a:srgbClr val="000000"/>
                </a:solidFill>
                <a:latin typeface="Helvetica Neue"/>
                <a:ea typeface="Helvetica Neue"/>
                <a:cs typeface="Helvetica Neue"/>
                <a:sym typeface="Helvetica Neue"/>
              </a:defRPr>
            </a:lvl1pPr>
            <a:lvl2pPr indent="-284388" lvl="1" marL="808263" marR="0" rtl="0" algn="l">
              <a:lnSpc>
                <a:spcPct val="100000"/>
              </a:lnSpc>
              <a:spcBef>
                <a:spcPts val="4500"/>
              </a:spcBef>
              <a:spcAft>
                <a:spcPts val="0"/>
              </a:spcAft>
              <a:buClr>
                <a:srgbClr val="000000"/>
              </a:buClr>
              <a:buSzPct val="75000"/>
              <a:buFont typeface="Helvetica Neue"/>
              <a:buChar char="•"/>
              <a:defRPr b="0" i="0" sz="3800" u="none" cap="none" strike="noStrike">
                <a:solidFill>
                  <a:srgbClr val="000000"/>
                </a:solidFill>
                <a:latin typeface="Helvetica Neue"/>
                <a:ea typeface="Helvetica Neue"/>
                <a:cs typeface="Helvetica Neue"/>
                <a:sym typeface="Helvetica Neue"/>
              </a:defRPr>
            </a:lvl2pPr>
            <a:lvl3pPr indent="-284388" lvl="2" marL="1151163" marR="0" rtl="0" algn="l">
              <a:lnSpc>
                <a:spcPct val="100000"/>
              </a:lnSpc>
              <a:spcBef>
                <a:spcPts val="4500"/>
              </a:spcBef>
              <a:spcAft>
                <a:spcPts val="0"/>
              </a:spcAft>
              <a:buClr>
                <a:srgbClr val="000000"/>
              </a:buClr>
              <a:buSzPct val="75000"/>
              <a:buFont typeface="Helvetica Neue"/>
              <a:buChar char="•"/>
              <a:defRPr b="0" i="0" sz="3800" u="none" cap="none" strike="noStrike">
                <a:solidFill>
                  <a:srgbClr val="000000"/>
                </a:solidFill>
                <a:latin typeface="Helvetica Neue"/>
                <a:ea typeface="Helvetica Neue"/>
                <a:cs typeface="Helvetica Neue"/>
                <a:sym typeface="Helvetica Neue"/>
              </a:defRPr>
            </a:lvl3pPr>
            <a:lvl4pPr indent="-284388" lvl="3" marL="1494063" marR="0" rtl="0" algn="l">
              <a:lnSpc>
                <a:spcPct val="100000"/>
              </a:lnSpc>
              <a:spcBef>
                <a:spcPts val="4500"/>
              </a:spcBef>
              <a:spcAft>
                <a:spcPts val="0"/>
              </a:spcAft>
              <a:buClr>
                <a:srgbClr val="000000"/>
              </a:buClr>
              <a:buSzPct val="75000"/>
              <a:buFont typeface="Helvetica Neue"/>
              <a:buChar char="•"/>
              <a:defRPr b="0" i="0" sz="3800" u="none" cap="none" strike="noStrike">
                <a:solidFill>
                  <a:srgbClr val="000000"/>
                </a:solidFill>
                <a:latin typeface="Helvetica Neue"/>
                <a:ea typeface="Helvetica Neue"/>
                <a:cs typeface="Helvetica Neue"/>
                <a:sym typeface="Helvetica Neue"/>
              </a:defRPr>
            </a:lvl4pPr>
            <a:lvl5pPr indent="-284388" lvl="4" marL="1836963" marR="0" rtl="0" algn="l">
              <a:lnSpc>
                <a:spcPct val="100000"/>
              </a:lnSpc>
              <a:spcBef>
                <a:spcPts val="4500"/>
              </a:spcBef>
              <a:spcAft>
                <a:spcPts val="0"/>
              </a:spcAft>
              <a:buClr>
                <a:srgbClr val="000000"/>
              </a:buClr>
              <a:buSzPct val="75000"/>
              <a:buFont typeface="Helvetica Neue"/>
              <a:buChar char="•"/>
              <a:defRPr b="0" i="0" sz="38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58" name="Shape 258"/>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ullets">
    <p:spTree>
      <p:nvGrpSpPr>
        <p:cNvPr id="259" name="Shape 259"/>
        <p:cNvGrpSpPr/>
        <p:nvPr/>
      </p:nvGrpSpPr>
      <p:grpSpPr>
        <a:xfrm>
          <a:off x="0" y="0"/>
          <a:ext cx="0" cy="0"/>
          <a:chOff x="0" y="0"/>
          <a:chExt cx="0" cy="0"/>
        </a:xfrm>
      </p:grpSpPr>
      <p:sp>
        <p:nvSpPr>
          <p:cNvPr id="260" name="Shape 260"/>
          <p:cNvSpPr txBox="1"/>
          <p:nvPr>
            <p:ph idx="1" type="body"/>
          </p:nvPr>
        </p:nvSpPr>
        <p:spPr>
          <a:xfrm>
            <a:off x="4387453" y="1785937"/>
            <a:ext cx="15609000" cy="10144200"/>
          </a:xfrm>
          <a:prstGeom prst="rect">
            <a:avLst/>
          </a:prstGeom>
          <a:noFill/>
          <a:ln>
            <a:noFill/>
          </a:ln>
        </p:spPr>
        <p:txBody>
          <a:bodyPr anchorCtr="0" anchor="ctr" bIns="91425" lIns="91425" rIns="91425" wrap="square" tIns="91425"/>
          <a:lstStyle>
            <a:lvl1pPr indent="-379235" lvl="0" marL="617360"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61" name="Shape 261"/>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3 Up">
    <p:spTree>
      <p:nvGrpSpPr>
        <p:cNvPr id="262" name="Shape 262"/>
        <p:cNvGrpSpPr/>
        <p:nvPr/>
      </p:nvGrpSpPr>
      <p:grpSpPr>
        <a:xfrm>
          <a:off x="0" y="0"/>
          <a:ext cx="0" cy="0"/>
          <a:chOff x="0" y="0"/>
          <a:chExt cx="0" cy="0"/>
        </a:xfrm>
      </p:grpSpPr>
      <p:sp>
        <p:nvSpPr>
          <p:cNvPr id="263" name="Shape 263"/>
          <p:cNvSpPr/>
          <p:nvPr>
            <p:ph idx="2" type="pic"/>
          </p:nvPr>
        </p:nvSpPr>
        <p:spPr>
          <a:xfrm>
            <a:off x="12495609" y="7161609"/>
            <a:ext cx="7500900" cy="5304300"/>
          </a:xfrm>
          <a:prstGeom prst="rect">
            <a:avLst/>
          </a:prstGeom>
          <a:noFill/>
          <a:ln>
            <a:noFill/>
          </a:ln>
        </p:spPr>
        <p:txBody>
          <a:bodyPr anchorCtr="0" anchor="t" bIns="91425" lIns="91425" rIns="91425" wrap="square" tIns="91425"/>
          <a:lstStyle>
            <a:lvl1pPr indent="-379235" lvl="0" marL="617360"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64" name="Shape 264"/>
          <p:cNvSpPr/>
          <p:nvPr>
            <p:ph idx="3" type="pic"/>
          </p:nvPr>
        </p:nvSpPr>
        <p:spPr>
          <a:xfrm>
            <a:off x="12504353" y="1250156"/>
            <a:ext cx="7500900" cy="5304300"/>
          </a:xfrm>
          <a:prstGeom prst="rect">
            <a:avLst/>
          </a:prstGeom>
          <a:noFill/>
          <a:ln>
            <a:noFill/>
          </a:ln>
        </p:spPr>
        <p:txBody>
          <a:bodyPr anchorCtr="0" anchor="t" bIns="91425" lIns="91425" rIns="91425" wrap="square" tIns="91425"/>
          <a:lstStyle>
            <a:lvl1pPr indent="-379235" lvl="0" marL="617360"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65" name="Shape 265"/>
          <p:cNvSpPr/>
          <p:nvPr>
            <p:ph idx="4" type="pic"/>
          </p:nvPr>
        </p:nvSpPr>
        <p:spPr>
          <a:xfrm>
            <a:off x="4387453" y="1250156"/>
            <a:ext cx="7500900" cy="11215800"/>
          </a:xfrm>
          <a:prstGeom prst="rect">
            <a:avLst/>
          </a:prstGeom>
          <a:noFill/>
          <a:ln>
            <a:noFill/>
          </a:ln>
        </p:spPr>
        <p:txBody>
          <a:bodyPr anchorCtr="0" anchor="t" bIns="91425" lIns="91425" rIns="91425" wrap="square" tIns="91425"/>
          <a:lstStyle>
            <a:lvl1pPr indent="-379235" lvl="0" marL="617360"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66" name="Shape 266"/>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ote">
    <p:spTree>
      <p:nvGrpSpPr>
        <p:cNvPr id="267" name="Shape 267"/>
        <p:cNvGrpSpPr/>
        <p:nvPr/>
      </p:nvGrpSpPr>
      <p:grpSpPr>
        <a:xfrm>
          <a:off x="0" y="0"/>
          <a:ext cx="0" cy="0"/>
          <a:chOff x="0" y="0"/>
          <a:chExt cx="0" cy="0"/>
        </a:xfrm>
      </p:grpSpPr>
      <p:sp>
        <p:nvSpPr>
          <p:cNvPr id="268" name="Shape 268"/>
          <p:cNvSpPr txBox="1"/>
          <p:nvPr>
            <p:ph idx="1" type="body"/>
          </p:nvPr>
        </p:nvSpPr>
        <p:spPr>
          <a:xfrm>
            <a:off x="4833937" y="8947546"/>
            <a:ext cx="14716200" cy="660900"/>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32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69" name="Shape 269"/>
          <p:cNvSpPr txBox="1"/>
          <p:nvPr>
            <p:ph idx="2" type="body"/>
          </p:nvPr>
        </p:nvSpPr>
        <p:spPr>
          <a:xfrm>
            <a:off x="4833937" y="6000353"/>
            <a:ext cx="14716200" cy="965100"/>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52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70" name="Shape 270"/>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p:spTree>
      <p:nvGrpSpPr>
        <p:cNvPr id="271" name="Shape 271"/>
        <p:cNvGrpSpPr/>
        <p:nvPr/>
      </p:nvGrpSpPr>
      <p:grpSpPr>
        <a:xfrm>
          <a:off x="0" y="0"/>
          <a:ext cx="0" cy="0"/>
          <a:chOff x="0" y="0"/>
          <a:chExt cx="0" cy="0"/>
        </a:xfrm>
      </p:grpSpPr>
      <p:sp>
        <p:nvSpPr>
          <p:cNvPr id="272" name="Shape 272"/>
          <p:cNvSpPr/>
          <p:nvPr>
            <p:ph idx="2" type="pic"/>
          </p:nvPr>
        </p:nvSpPr>
        <p:spPr>
          <a:xfrm>
            <a:off x="3048000" y="0"/>
            <a:ext cx="18288000" cy="13716000"/>
          </a:xfrm>
          <a:prstGeom prst="rect">
            <a:avLst/>
          </a:prstGeom>
          <a:noFill/>
          <a:ln>
            <a:noFill/>
          </a:ln>
        </p:spPr>
        <p:txBody>
          <a:bodyPr anchorCtr="0" anchor="t" bIns="91425" lIns="91425" rIns="91425" wrap="square" tIns="91425"/>
          <a:lstStyle>
            <a:lvl1pPr indent="-379235" lvl="0" marL="617360"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73" name="Shape 273"/>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Vertical">
    <p:spTree>
      <p:nvGrpSpPr>
        <p:cNvPr id="31" name="Shape 31"/>
        <p:cNvGrpSpPr/>
        <p:nvPr/>
      </p:nvGrpSpPr>
      <p:grpSpPr>
        <a:xfrm>
          <a:off x="0" y="0"/>
          <a:ext cx="0" cy="0"/>
          <a:chOff x="0" y="0"/>
          <a:chExt cx="0" cy="0"/>
        </a:xfrm>
      </p:grpSpPr>
      <p:sp>
        <p:nvSpPr>
          <p:cNvPr id="32" name="Shape 32"/>
          <p:cNvSpPr/>
          <p:nvPr>
            <p:ph idx="2" type="pic"/>
          </p:nvPr>
        </p:nvSpPr>
        <p:spPr>
          <a:xfrm>
            <a:off x="12495609" y="892968"/>
            <a:ext cx="7500938" cy="11572876"/>
          </a:xfrm>
          <a:prstGeom prst="rect">
            <a:avLst/>
          </a:prstGeom>
          <a:noFill/>
          <a:ln>
            <a:noFill/>
          </a:ln>
        </p:spPr>
        <p:txBody>
          <a:bodyPr anchorCtr="0" anchor="t" bIns="91425" lIns="91425" rIns="91425" wrap="square" tIns="91425"/>
          <a:lstStyle>
            <a:lvl1pPr indent="-50800" lvl="0" marL="457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16114" lvl="1" marL="979714"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25120" lvl="3" marL="21031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25120" lvl="4" marL="25603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33" name="Shape 33"/>
          <p:cNvSpPr txBox="1"/>
          <p:nvPr>
            <p:ph type="title"/>
          </p:nvPr>
        </p:nvSpPr>
        <p:spPr>
          <a:xfrm>
            <a:off x="4387453" y="892968"/>
            <a:ext cx="7500938" cy="5607845"/>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000000"/>
              </a:buClr>
              <a:buFont typeface="Helvetica Neue Light"/>
              <a:buNone/>
              <a:defRPr b="0" i="0" sz="8400" u="none" cap="none" strike="noStrike">
                <a:solidFill>
                  <a:srgbClr val="000000"/>
                </a:solidFill>
                <a:latin typeface="Helvetica Neue Light"/>
                <a:ea typeface="Helvetica Neue Light"/>
                <a:cs typeface="Helvetica Neue Light"/>
                <a:sym typeface="Helvetica Neue Light"/>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34" name="Shape 34"/>
          <p:cNvSpPr txBox="1"/>
          <p:nvPr>
            <p:ph idx="1" type="body"/>
          </p:nvPr>
        </p:nvSpPr>
        <p:spPr>
          <a:xfrm>
            <a:off x="4387453" y="6697265"/>
            <a:ext cx="7500938" cy="5768579"/>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1pPr>
            <a:lvl2pPr indent="228600" lvl="1"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2pPr>
            <a:lvl3pPr indent="457200" lvl="2"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3pPr>
            <a:lvl4pPr indent="685800" lvl="3"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4pPr>
            <a:lvl5pPr indent="914400" lvl="4" marL="0" marR="0" rtl="0" algn="ctr">
              <a:lnSpc>
                <a:spcPct val="100000"/>
              </a:lnSpc>
              <a:spcBef>
                <a:spcPts val="0"/>
              </a:spcBef>
              <a:spcAft>
                <a:spcPts val="0"/>
              </a:spcAft>
              <a:buClr>
                <a:srgbClr val="000000"/>
              </a:buClr>
              <a:buFont typeface="Helvetica Neue Light"/>
              <a:buNone/>
              <a:defRPr b="0" i="0" sz="4400" u="none" cap="none" strike="noStrike">
                <a:solidFill>
                  <a:srgbClr val="000000"/>
                </a:solidFill>
                <a:latin typeface="Helvetica Neue Light"/>
                <a:ea typeface="Helvetica Neue Light"/>
                <a:cs typeface="Helvetica Neue Light"/>
                <a:sym typeface="Helvetica Neue Light"/>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35" name="Shape 35"/>
          <p:cNvSpPr txBox="1"/>
          <p:nvPr>
            <p:ph idx="12" type="sldNum"/>
          </p:nvPr>
        </p:nvSpPr>
        <p:spPr>
          <a:xfrm>
            <a:off x="11935814" y="13010554"/>
            <a:ext cx="494513" cy="5111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Top">
    <p:spTree>
      <p:nvGrpSpPr>
        <p:cNvPr id="36" name="Shape 36"/>
        <p:cNvGrpSpPr/>
        <p:nvPr/>
      </p:nvGrpSpPr>
      <p:grpSpPr>
        <a:xfrm>
          <a:off x="0" y="0"/>
          <a:ext cx="0" cy="0"/>
          <a:chOff x="0" y="0"/>
          <a:chExt cx="0" cy="0"/>
        </a:xfrm>
      </p:grpSpPr>
      <p:sp>
        <p:nvSpPr>
          <p:cNvPr id="37" name="Shape 37"/>
          <p:cNvSpPr txBox="1"/>
          <p:nvPr>
            <p:ph type="title"/>
          </p:nvPr>
        </p:nvSpPr>
        <p:spPr>
          <a:xfrm>
            <a:off x="4387453" y="625078"/>
            <a:ext cx="15609095" cy="3036094"/>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Helvetica Neue Light"/>
              <a:buNone/>
              <a:defRPr b="0" i="0" sz="11200" u="none" cap="none" strike="noStrike">
                <a:solidFill>
                  <a:srgbClr val="000000"/>
                </a:solidFill>
                <a:latin typeface="Helvetica Neue Light"/>
                <a:ea typeface="Helvetica Neue Light"/>
                <a:cs typeface="Helvetica Neue Light"/>
                <a:sym typeface="Helvetica Neue Light"/>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38" name="Shape 38"/>
          <p:cNvSpPr txBox="1"/>
          <p:nvPr>
            <p:ph idx="12" type="sldNum"/>
          </p:nvPr>
        </p:nvSpPr>
        <p:spPr>
          <a:xfrm>
            <a:off x="11935814" y="13010554"/>
            <a:ext cx="494513" cy="5111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39" name="Shape 39"/>
        <p:cNvGrpSpPr/>
        <p:nvPr/>
      </p:nvGrpSpPr>
      <p:grpSpPr>
        <a:xfrm>
          <a:off x="0" y="0"/>
          <a:ext cx="0" cy="0"/>
          <a:chOff x="0" y="0"/>
          <a:chExt cx="0" cy="0"/>
        </a:xfrm>
      </p:grpSpPr>
      <p:sp>
        <p:nvSpPr>
          <p:cNvPr id="40" name="Shape 40"/>
          <p:cNvSpPr txBox="1"/>
          <p:nvPr>
            <p:ph type="title"/>
          </p:nvPr>
        </p:nvSpPr>
        <p:spPr>
          <a:xfrm>
            <a:off x="4387453" y="625078"/>
            <a:ext cx="15609095" cy="3036094"/>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Helvetica Neue Light"/>
              <a:buNone/>
              <a:defRPr b="0" i="0" sz="11200" u="none" cap="none" strike="noStrike">
                <a:solidFill>
                  <a:srgbClr val="000000"/>
                </a:solidFill>
                <a:latin typeface="Helvetica Neue Light"/>
                <a:ea typeface="Helvetica Neue Light"/>
                <a:cs typeface="Helvetica Neue Light"/>
                <a:sym typeface="Helvetica Neue Light"/>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41" name="Shape 41"/>
          <p:cNvSpPr txBox="1"/>
          <p:nvPr>
            <p:ph idx="1" type="body"/>
          </p:nvPr>
        </p:nvSpPr>
        <p:spPr>
          <a:xfrm>
            <a:off x="4387453" y="3661171"/>
            <a:ext cx="15609095" cy="8840392"/>
          </a:xfrm>
          <a:prstGeom prst="rect">
            <a:avLst/>
          </a:prstGeom>
          <a:noFill/>
          <a:ln>
            <a:noFill/>
          </a:ln>
        </p:spPr>
        <p:txBody>
          <a:bodyPr anchorCtr="0" anchor="ctr" bIns="91425" lIns="91425" rIns="91425" wrap="square" tIns="91425"/>
          <a:lstStyle>
            <a:lvl1pPr indent="-379236" lvl="0" marL="617361" marR="0" rtl="0" algn="l">
              <a:lnSpc>
                <a:spcPct val="100000"/>
              </a:lnSpc>
              <a:spcBef>
                <a:spcPts val="5900"/>
              </a:spcBef>
              <a:spcAft>
                <a:spcPts val="0"/>
              </a:spcAft>
              <a:buClr>
                <a:srgbClr val="000000"/>
              </a:buClr>
              <a:buSzPct val="75000"/>
              <a:buFont typeface="Helvetica Neue Light"/>
              <a:buChar char="•"/>
              <a:defRPr b="0" i="0" sz="5000" u="none" cap="none" strike="noStrike">
                <a:solidFill>
                  <a:srgbClr val="000000"/>
                </a:solidFill>
                <a:latin typeface="Helvetica Neue Light"/>
                <a:ea typeface="Helvetica Neue Light"/>
                <a:cs typeface="Helvetica Neue Light"/>
                <a:sym typeface="Helvetica Neue Light"/>
              </a:defRPr>
            </a:lvl1pPr>
            <a:lvl2pPr indent="-379235" lvl="1" marL="1061861" marR="0" rtl="0" algn="l">
              <a:lnSpc>
                <a:spcPct val="100000"/>
              </a:lnSpc>
              <a:spcBef>
                <a:spcPts val="5900"/>
              </a:spcBef>
              <a:spcAft>
                <a:spcPts val="0"/>
              </a:spcAft>
              <a:buClr>
                <a:srgbClr val="000000"/>
              </a:buClr>
              <a:buSzPct val="75000"/>
              <a:buFont typeface="Helvetica Neue Light"/>
              <a:buChar char="•"/>
              <a:defRPr b="0" i="0" sz="5000" u="none" cap="none" strike="noStrike">
                <a:solidFill>
                  <a:srgbClr val="000000"/>
                </a:solidFill>
                <a:latin typeface="Helvetica Neue Light"/>
                <a:ea typeface="Helvetica Neue Light"/>
                <a:cs typeface="Helvetica Neue Light"/>
                <a:sym typeface="Helvetica Neue Light"/>
              </a:defRPr>
            </a:lvl2pPr>
            <a:lvl3pPr indent="-379235" lvl="2" marL="1506361" marR="0" rtl="0" algn="l">
              <a:lnSpc>
                <a:spcPct val="100000"/>
              </a:lnSpc>
              <a:spcBef>
                <a:spcPts val="5900"/>
              </a:spcBef>
              <a:spcAft>
                <a:spcPts val="0"/>
              </a:spcAft>
              <a:buClr>
                <a:srgbClr val="000000"/>
              </a:buClr>
              <a:buSzPct val="75000"/>
              <a:buFont typeface="Helvetica Neue Light"/>
              <a:buChar char="•"/>
              <a:defRPr b="0" i="0" sz="5000" u="none" cap="none" strike="noStrike">
                <a:solidFill>
                  <a:srgbClr val="000000"/>
                </a:solidFill>
                <a:latin typeface="Helvetica Neue Light"/>
                <a:ea typeface="Helvetica Neue Light"/>
                <a:cs typeface="Helvetica Neue Light"/>
                <a:sym typeface="Helvetica Neue Light"/>
              </a:defRPr>
            </a:lvl3pPr>
            <a:lvl4pPr indent="-379235" lvl="3" marL="1950861" marR="0" rtl="0" algn="l">
              <a:lnSpc>
                <a:spcPct val="100000"/>
              </a:lnSpc>
              <a:spcBef>
                <a:spcPts val="5900"/>
              </a:spcBef>
              <a:spcAft>
                <a:spcPts val="0"/>
              </a:spcAft>
              <a:buClr>
                <a:srgbClr val="000000"/>
              </a:buClr>
              <a:buSzPct val="75000"/>
              <a:buFont typeface="Helvetica Neue Light"/>
              <a:buChar char="•"/>
              <a:defRPr b="0" i="0" sz="5000" u="none" cap="none" strike="noStrike">
                <a:solidFill>
                  <a:srgbClr val="000000"/>
                </a:solidFill>
                <a:latin typeface="Helvetica Neue Light"/>
                <a:ea typeface="Helvetica Neue Light"/>
                <a:cs typeface="Helvetica Neue Light"/>
                <a:sym typeface="Helvetica Neue Light"/>
              </a:defRPr>
            </a:lvl4pPr>
            <a:lvl5pPr indent="-379235" lvl="4" marL="2395361" marR="0" rtl="0" algn="l">
              <a:lnSpc>
                <a:spcPct val="100000"/>
              </a:lnSpc>
              <a:spcBef>
                <a:spcPts val="5900"/>
              </a:spcBef>
              <a:spcAft>
                <a:spcPts val="0"/>
              </a:spcAft>
              <a:buClr>
                <a:srgbClr val="000000"/>
              </a:buClr>
              <a:buSzPct val="75000"/>
              <a:buFont typeface="Helvetica Neue Light"/>
              <a:buChar char="•"/>
              <a:defRPr b="0" i="0" sz="5000" u="none" cap="none" strike="noStrike">
                <a:solidFill>
                  <a:srgbClr val="000000"/>
                </a:solidFill>
                <a:latin typeface="Helvetica Neue Light"/>
                <a:ea typeface="Helvetica Neue Light"/>
                <a:cs typeface="Helvetica Neue Light"/>
                <a:sym typeface="Helvetica Neue Light"/>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42" name="Shape 42"/>
          <p:cNvSpPr txBox="1"/>
          <p:nvPr>
            <p:ph idx="12" type="sldNum"/>
          </p:nvPr>
        </p:nvSpPr>
        <p:spPr>
          <a:xfrm>
            <a:off x="11935814" y="13010554"/>
            <a:ext cx="494513" cy="511176"/>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fld id="{00000000-1234-1234-1234-123412341234}" type="slidenum">
              <a:rPr b="0" i="0" lang="en-US" sz="2400" u="none" cap="none" strike="noStrike">
                <a:solidFill>
                  <a:srgbClr val="000000"/>
                </a:solidFill>
                <a:latin typeface="Helvetica Neue Light"/>
                <a:ea typeface="Helvetica Neue Light"/>
                <a:cs typeface="Helvetica Neue Light"/>
                <a:sym typeface="Helvetica Neue Light"/>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4.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8.xml"/><Relationship Id="rId10" Type="http://schemas.openxmlformats.org/officeDocument/2006/relationships/slideLayout" Target="../slideLayouts/slideLayout27.xml"/><Relationship Id="rId13" Type="http://schemas.openxmlformats.org/officeDocument/2006/relationships/slideLayout" Target="../slideLayouts/slideLayout30.xml"/><Relationship Id="rId12" Type="http://schemas.openxmlformats.org/officeDocument/2006/relationships/slideLayout" Target="../slideLayouts/slideLayout29.xml"/><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5" Type="http://schemas.openxmlformats.org/officeDocument/2006/relationships/slideLayout" Target="../slideLayouts/slideLayout32.xml"/><Relationship Id="rId14" Type="http://schemas.openxmlformats.org/officeDocument/2006/relationships/slideLayout" Target="../slideLayouts/slideLayout31.xml"/><Relationship Id="rId17" Type="http://schemas.openxmlformats.org/officeDocument/2006/relationships/slideLayout" Target="../slideLayouts/slideLayout34.xml"/><Relationship Id="rId16" Type="http://schemas.openxmlformats.org/officeDocument/2006/relationships/slideLayout" Target="../slideLayouts/slideLayout33.xml"/><Relationship Id="rId5" Type="http://schemas.openxmlformats.org/officeDocument/2006/relationships/slideLayout" Target="../slideLayouts/slideLayout22.xml"/><Relationship Id="rId6" Type="http://schemas.openxmlformats.org/officeDocument/2006/relationships/slideLayout" Target="../slideLayouts/slideLayout23.xml"/><Relationship Id="rId18" Type="http://schemas.openxmlformats.org/officeDocument/2006/relationships/theme" Target="../theme/theme3.xml"/><Relationship Id="rId7" Type="http://schemas.openxmlformats.org/officeDocument/2006/relationships/slideLayout" Target="../slideLayouts/slideLayout24.xml"/><Relationship Id="rId8"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45.xml"/><Relationship Id="rId10" Type="http://schemas.openxmlformats.org/officeDocument/2006/relationships/slideLayout" Target="../slideLayouts/slideLayout44.xml"/><Relationship Id="rId13" Type="http://schemas.openxmlformats.org/officeDocument/2006/relationships/slideLayout" Target="../slideLayouts/slideLayout47.xml"/><Relationship Id="rId12" Type="http://schemas.openxmlformats.org/officeDocument/2006/relationships/slideLayout" Target="../slideLayouts/slideLayout46.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5" Type="http://schemas.openxmlformats.org/officeDocument/2006/relationships/slideLayout" Target="../slideLayouts/slideLayout49.xml"/><Relationship Id="rId14" Type="http://schemas.openxmlformats.org/officeDocument/2006/relationships/slideLayout" Target="../slideLayouts/slideLayout48.xml"/><Relationship Id="rId17" Type="http://schemas.openxmlformats.org/officeDocument/2006/relationships/slideLayout" Target="../slideLayouts/slideLayout51.xml"/><Relationship Id="rId16" Type="http://schemas.openxmlformats.org/officeDocument/2006/relationships/slideLayout" Target="../slideLayouts/slideLayout50.xml"/><Relationship Id="rId5" Type="http://schemas.openxmlformats.org/officeDocument/2006/relationships/slideLayout" Target="../slideLayouts/slideLayout39.xml"/><Relationship Id="rId6" Type="http://schemas.openxmlformats.org/officeDocument/2006/relationships/slideLayout" Target="../slideLayouts/slideLayout40.xml"/><Relationship Id="rId18" Type="http://schemas.openxmlformats.org/officeDocument/2006/relationships/theme" Target="../theme/theme2.xml"/><Relationship Id="rId7" Type="http://schemas.openxmlformats.org/officeDocument/2006/relationships/slideLayout" Target="../slideLayouts/slideLayout41.xml"/><Relationship Id="rId8"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62.xml"/><Relationship Id="rId10" Type="http://schemas.openxmlformats.org/officeDocument/2006/relationships/slideLayout" Target="../slideLayouts/slideLayout61.xml"/><Relationship Id="rId13" Type="http://schemas.openxmlformats.org/officeDocument/2006/relationships/slideLayout" Target="../slideLayouts/slideLayout64.xml"/><Relationship Id="rId12" Type="http://schemas.openxmlformats.org/officeDocument/2006/relationships/slideLayout" Target="../slideLayouts/slideLayout63.xml"/><Relationship Id="rId1" Type="http://schemas.openxmlformats.org/officeDocument/2006/relationships/slideLayout" Target="../slideLayouts/slideLayout52.xml"/><Relationship Id="rId2" Type="http://schemas.openxmlformats.org/officeDocument/2006/relationships/slideLayout" Target="../slideLayouts/slideLayout53.xml"/><Relationship Id="rId3" Type="http://schemas.openxmlformats.org/officeDocument/2006/relationships/slideLayout" Target="../slideLayouts/slideLayout54.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5" Type="http://schemas.openxmlformats.org/officeDocument/2006/relationships/slideLayout" Target="../slideLayouts/slideLayout66.xml"/><Relationship Id="rId14" Type="http://schemas.openxmlformats.org/officeDocument/2006/relationships/slideLayout" Target="../slideLayouts/slideLayout65.xml"/><Relationship Id="rId16" Type="http://schemas.openxmlformats.org/officeDocument/2006/relationships/theme" Target="../theme/theme5.xml"/><Relationship Id="rId5" Type="http://schemas.openxmlformats.org/officeDocument/2006/relationships/slideLayout" Target="../slideLayouts/slideLayout56.xml"/><Relationship Id="rId6" Type="http://schemas.openxmlformats.org/officeDocument/2006/relationships/slideLayout" Target="../slideLayouts/slideLayout57.xml"/><Relationship Id="rId7" Type="http://schemas.openxmlformats.org/officeDocument/2006/relationships/slideLayout" Target="../slideLayouts/slideLayout58.xml"/><Relationship Id="rId8"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 name="Shape 5"/>
        <p:cNvGrpSpPr/>
        <p:nvPr/>
      </p:nvGrpSpPr>
      <p:grpSpPr>
        <a:xfrm>
          <a:off x="0" y="0"/>
          <a:ext cx="0" cy="0"/>
          <a:chOff x="0" y="0"/>
          <a:chExt cx="0" cy="0"/>
        </a:xfrm>
      </p:grpSpPr>
      <p:sp>
        <p:nvSpPr>
          <p:cNvPr id="6" name="Shape 6"/>
          <p:cNvSpPr txBox="1"/>
          <p:nvPr>
            <p:ph type="title"/>
          </p:nvPr>
        </p:nvSpPr>
        <p:spPr>
          <a:xfrm>
            <a:off x="1199322" y="610981"/>
            <a:ext cx="21978730" cy="1853923"/>
          </a:xfrm>
          <a:prstGeom prst="rect">
            <a:avLst/>
          </a:prstGeom>
          <a:noFill/>
          <a:ln>
            <a:noFill/>
          </a:ln>
        </p:spPr>
        <p:txBody>
          <a:bodyPr anchorCtr="0" anchor="ctr" bIns="91425" lIns="91425" rIns="91425" wrap="square" tIns="91425"/>
          <a:lstStyle>
            <a:lvl1pPr indent="0" lvl="0"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1pPr>
            <a:lvl2pPr indent="0" lvl="1"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Font typeface="Arial"/>
              <a:buNone/>
              <a:defRPr b="1" i="0" sz="8000" u="none" cap="none" strike="noStrike">
                <a:solidFill>
                  <a:srgbClr val="535353"/>
                </a:solidFill>
                <a:latin typeface="Arial"/>
                <a:ea typeface="Arial"/>
                <a:cs typeface="Arial"/>
                <a:sym typeface="Arial"/>
              </a:defRPr>
            </a:lvl9pPr>
          </a:lstStyle>
          <a:p/>
        </p:txBody>
      </p:sp>
      <p:sp>
        <p:nvSpPr>
          <p:cNvPr id="7" name="Shape 7"/>
          <p:cNvSpPr txBox="1"/>
          <p:nvPr>
            <p:ph idx="1" type="body"/>
          </p:nvPr>
        </p:nvSpPr>
        <p:spPr>
          <a:xfrm>
            <a:off x="1219200" y="3200400"/>
            <a:ext cx="21945600" cy="10515600"/>
          </a:xfrm>
          <a:prstGeom prst="rect">
            <a:avLst/>
          </a:prstGeom>
          <a:noFill/>
          <a:ln>
            <a:noFill/>
          </a:ln>
        </p:spPr>
        <p:txBody>
          <a:bodyPr anchorCtr="0" anchor="t" bIns="91425" lIns="91425" rIns="91425" wrap="square" tIns="91425"/>
          <a:lstStyle>
            <a:lvl1pPr indent="-50800" lvl="0" marL="457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16114" lvl="1" marL="979714"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25120" lvl="3" marL="21031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25120" lvl="4" marL="256032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0988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132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0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8" name="Shape 8"/>
          <p:cNvSpPr txBox="1"/>
          <p:nvPr>
            <p:ph idx="12" type="sldNum"/>
          </p:nvPr>
        </p:nvSpPr>
        <p:spPr>
          <a:xfrm>
            <a:off x="11785600" y="12344400"/>
            <a:ext cx="5689600" cy="736601"/>
          </a:xfrm>
          <a:prstGeom prst="rect">
            <a:avLst/>
          </a:prstGeom>
          <a:noFill/>
          <a:ln>
            <a:noFill/>
          </a:ln>
        </p:spPr>
        <p:txBody>
          <a:bodyPr anchorCtr="0" anchor="ctr" bIns="91425" lIns="91425" rIns="91425" wrap="square" tIns="91425">
            <a:noAutofit/>
          </a:bodyPr>
          <a:lstStyle/>
          <a:p>
            <a:pPr indent="0" lvl="0" marL="0" marR="0" rtl="0" algn="r">
              <a:lnSpc>
                <a:spcPct val="100000"/>
              </a:lnSpc>
              <a:spcBef>
                <a:spcPts val="0"/>
              </a:spcBef>
              <a:spcAft>
                <a:spcPts val="0"/>
              </a:spcAft>
              <a:buClr>
                <a:srgbClr val="000000"/>
              </a:buClr>
              <a:buSzPct val="25000"/>
              <a:buFont typeface="Calibri"/>
              <a:buNone/>
            </a:pPr>
            <a:fld id="{00000000-1234-1234-1234-123412341234}" type="slidenum">
              <a:rPr b="0" i="0" lang="en-US" sz="2400" u="none" cap="none" strike="noStrike">
                <a:solidFill>
                  <a:srgbClr val="000000"/>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74" name="Shape 74"/>
        <p:cNvGrpSpPr/>
        <p:nvPr/>
      </p:nvGrpSpPr>
      <p:grpSpPr>
        <a:xfrm>
          <a:off x="0" y="0"/>
          <a:ext cx="0" cy="0"/>
          <a:chOff x="0" y="0"/>
          <a:chExt cx="0" cy="0"/>
        </a:xfrm>
      </p:grpSpPr>
      <p:sp>
        <p:nvSpPr>
          <p:cNvPr id="75" name="Shape 75"/>
          <p:cNvSpPr txBox="1"/>
          <p:nvPr>
            <p:ph type="title"/>
          </p:nvPr>
        </p:nvSpPr>
        <p:spPr>
          <a:xfrm>
            <a:off x="1199322" y="610981"/>
            <a:ext cx="21978300" cy="1854300"/>
          </a:xfrm>
          <a:prstGeom prst="rect">
            <a:avLst/>
          </a:prstGeom>
          <a:noFill/>
          <a:ln>
            <a:noFill/>
          </a:ln>
        </p:spPr>
        <p:txBody>
          <a:bodyPr anchorCtr="0" anchor="ctr" bIns="91400" lIns="91400" rIns="91400" wrap="square" tIns="91400"/>
          <a:lstStyle>
            <a:lvl1pPr indent="0" lvl="0"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1pPr>
            <a:lvl2pPr indent="0" lvl="1"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9pPr>
          </a:lstStyle>
          <a:p/>
        </p:txBody>
      </p:sp>
      <p:sp>
        <p:nvSpPr>
          <p:cNvPr id="76" name="Shape 76"/>
          <p:cNvSpPr txBox="1"/>
          <p:nvPr>
            <p:ph idx="1" type="body"/>
          </p:nvPr>
        </p:nvSpPr>
        <p:spPr>
          <a:xfrm>
            <a:off x="1219200" y="3200400"/>
            <a:ext cx="21945600" cy="105153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Arial"/>
              <a:buChar char="•"/>
              <a:defRPr b="0" i="0" sz="6400" u="none" cap="none" strike="noStrike">
                <a:solidFill>
                  <a:srgbClr val="000000"/>
                </a:solidFill>
                <a:latin typeface="Arial"/>
                <a:ea typeface="Arial"/>
                <a:cs typeface="Arial"/>
                <a:sym typeface="Arial"/>
              </a:defRPr>
            </a:lvl9pPr>
          </a:lstStyle>
          <a:p/>
        </p:txBody>
      </p:sp>
      <p:sp>
        <p:nvSpPr>
          <p:cNvPr id="77" name="Shape 77"/>
          <p:cNvSpPr txBox="1"/>
          <p:nvPr>
            <p:ph idx="12" type="sldNum"/>
          </p:nvPr>
        </p:nvSpPr>
        <p:spPr>
          <a:xfrm>
            <a:off x="11785600" y="12344400"/>
            <a:ext cx="5689500" cy="736800"/>
          </a:xfrm>
          <a:prstGeom prst="rect">
            <a:avLst/>
          </a:prstGeom>
          <a:noFill/>
          <a:ln>
            <a:noFill/>
          </a:ln>
        </p:spPr>
        <p:txBody>
          <a:bodyPr anchorCtr="0" anchor="ctr" bIns="91400" lIns="91400" rIns="91400" wrap="square" tIns="91400">
            <a:noAutofit/>
          </a:bodyPr>
          <a:lstStyle/>
          <a:p>
            <a:pPr indent="0" lvl="0" marL="0" marR="0" rtl="0" algn="r">
              <a:lnSpc>
                <a:spcPct val="100000"/>
              </a:lnSpc>
              <a:spcBef>
                <a:spcPts val="0"/>
              </a:spcBef>
              <a:spcAft>
                <a:spcPts val="0"/>
              </a:spcAft>
              <a:buClr>
                <a:srgbClr val="000000"/>
              </a:buClr>
              <a:buSzPct val="25000"/>
              <a:buFont typeface="Calibri"/>
              <a:buNone/>
            </a:pPr>
            <a:fld id="{00000000-1234-1234-1234-123412341234}" type="slidenum">
              <a:rPr b="0" i="0" lang="en-US" sz="2400" u="none" cap="none" strike="noStrike">
                <a:solidFill>
                  <a:srgbClr val="000000"/>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43" name="Shape 143"/>
        <p:cNvGrpSpPr/>
        <p:nvPr/>
      </p:nvGrpSpPr>
      <p:grpSpPr>
        <a:xfrm>
          <a:off x="0" y="0"/>
          <a:ext cx="0" cy="0"/>
          <a:chOff x="0" y="0"/>
          <a:chExt cx="0" cy="0"/>
        </a:xfrm>
      </p:grpSpPr>
      <p:sp>
        <p:nvSpPr>
          <p:cNvPr id="144" name="Shape 144"/>
          <p:cNvSpPr txBox="1"/>
          <p:nvPr>
            <p:ph type="title"/>
          </p:nvPr>
        </p:nvSpPr>
        <p:spPr>
          <a:xfrm>
            <a:off x="1199322" y="610981"/>
            <a:ext cx="21978300" cy="1854300"/>
          </a:xfrm>
          <a:prstGeom prst="rect">
            <a:avLst/>
          </a:prstGeom>
          <a:noFill/>
          <a:ln>
            <a:noFill/>
          </a:ln>
        </p:spPr>
        <p:txBody>
          <a:bodyPr anchorCtr="0" anchor="ctr" bIns="91400" lIns="91400" rIns="91400" wrap="square" tIns="91400"/>
          <a:lstStyle>
            <a:lvl1pPr indent="0" lvl="0"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1pPr>
            <a:lvl2pPr indent="0" lvl="1"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2pPr>
            <a:lvl3pPr indent="0" lvl="2"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3pPr>
            <a:lvl4pPr indent="0" lvl="3"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4pPr>
            <a:lvl5pPr indent="0" lvl="4"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5pPr>
            <a:lvl6pPr indent="0" lvl="5"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6pPr>
            <a:lvl7pPr indent="0" lvl="6"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7pPr>
            <a:lvl8pPr indent="0" lvl="7"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8pPr>
            <a:lvl9pPr indent="0" lvl="8" marL="0" marR="0" rtl="0" algn="l">
              <a:lnSpc>
                <a:spcPct val="90000"/>
              </a:lnSpc>
              <a:spcBef>
                <a:spcPts val="0"/>
              </a:spcBef>
              <a:spcAft>
                <a:spcPts val="0"/>
              </a:spcAft>
              <a:buClr>
                <a:srgbClr val="535353"/>
              </a:buClr>
              <a:buSzPct val="25000"/>
              <a:buFont typeface="Arial"/>
              <a:buNone/>
              <a:defRPr b="1" i="0" sz="8000" u="none" cap="none" strike="noStrike">
                <a:solidFill>
                  <a:srgbClr val="535353"/>
                </a:solidFill>
                <a:latin typeface="Arial"/>
                <a:ea typeface="Arial"/>
                <a:cs typeface="Arial"/>
                <a:sym typeface="Arial"/>
              </a:defRPr>
            </a:lvl9pPr>
          </a:lstStyle>
          <a:p/>
        </p:txBody>
      </p:sp>
      <p:sp>
        <p:nvSpPr>
          <p:cNvPr id="145" name="Shape 145"/>
          <p:cNvSpPr txBox="1"/>
          <p:nvPr>
            <p:ph idx="1" type="body"/>
          </p:nvPr>
        </p:nvSpPr>
        <p:spPr>
          <a:xfrm>
            <a:off x="1219200" y="3200400"/>
            <a:ext cx="21945600" cy="10515300"/>
          </a:xfrm>
          <a:prstGeom prst="rect">
            <a:avLst/>
          </a:prstGeom>
          <a:noFill/>
          <a:ln>
            <a:noFill/>
          </a:ln>
        </p:spPr>
        <p:txBody>
          <a:bodyPr anchorCtr="0" anchor="t" bIns="91400" lIns="91400" rIns="91400" wrap="square" tIns="91400"/>
          <a:lstStyle>
            <a:lvl1pPr indent="-63500" lvl="0" marL="469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1pPr>
            <a:lvl2pPr indent="-101600" lvl="1" marL="977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2pPr>
            <a:lvl3pPr indent="-203200" lvl="2" marL="1524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3pPr>
            <a:lvl4pPr indent="-304800" lvl="3" marL="2095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4pPr>
            <a:lvl5pPr indent="-342900" lvl="4" marL="25781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5pPr>
            <a:lvl6pPr indent="-406400" lvl="5" marL="31115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6pPr>
            <a:lvl7pPr indent="-406400" lvl="6" marL="35560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7pPr>
            <a:lvl8pPr indent="-406400" lvl="7" marL="40259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8pPr>
            <a:lvl9pPr indent="-406400" lvl="8" marL="4470400" marR="0" rtl="0" algn="l">
              <a:lnSpc>
                <a:spcPct val="100000"/>
              </a:lnSpc>
              <a:spcBef>
                <a:spcPts val="2100"/>
              </a:spcBef>
              <a:spcAft>
                <a:spcPts val="0"/>
              </a:spcAft>
              <a:buClr>
                <a:srgbClr val="000000"/>
              </a:buClr>
              <a:buSzPct val="100000"/>
              <a:buFont typeface="Noto Sans Symbols"/>
              <a:buChar char="●"/>
              <a:defRPr b="0" i="0" sz="6400" u="none" cap="none" strike="noStrike">
                <a:solidFill>
                  <a:srgbClr val="000000"/>
                </a:solidFill>
                <a:latin typeface="Arial"/>
                <a:ea typeface="Arial"/>
                <a:cs typeface="Arial"/>
                <a:sym typeface="Arial"/>
              </a:defRPr>
            </a:lvl9pPr>
          </a:lstStyle>
          <a:p/>
        </p:txBody>
      </p:sp>
      <p:sp>
        <p:nvSpPr>
          <p:cNvPr id="146" name="Shape 146"/>
          <p:cNvSpPr txBox="1"/>
          <p:nvPr>
            <p:ph idx="12" type="sldNum"/>
          </p:nvPr>
        </p:nvSpPr>
        <p:spPr>
          <a:xfrm>
            <a:off x="11785600" y="12344400"/>
            <a:ext cx="5689500" cy="736800"/>
          </a:xfrm>
          <a:prstGeom prst="rect">
            <a:avLst/>
          </a:prstGeom>
          <a:noFill/>
          <a:ln>
            <a:noFill/>
          </a:ln>
        </p:spPr>
        <p:txBody>
          <a:bodyPr anchorCtr="0" anchor="ctr" bIns="91400" lIns="91400" rIns="91400" wrap="square" tIns="91400">
            <a:noAutofit/>
          </a:bodyPr>
          <a:lstStyle/>
          <a:p>
            <a:pPr indent="0" lvl="0" marL="0" marR="0" rtl="0" algn="r">
              <a:lnSpc>
                <a:spcPct val="100000"/>
              </a:lnSpc>
              <a:spcBef>
                <a:spcPts val="0"/>
              </a:spcBef>
              <a:spcAft>
                <a:spcPts val="0"/>
              </a:spcAft>
              <a:buClr>
                <a:srgbClr val="000000"/>
              </a:buClr>
              <a:buSzPct val="25000"/>
              <a:buFont typeface="Calibri"/>
              <a:buNone/>
            </a:pPr>
            <a:fld id="{00000000-1234-1234-1234-123412341234}" type="slidenum">
              <a:rPr b="0" i="0" lang="en-US" sz="2400" u="none" cap="none" strike="noStrike">
                <a:solidFill>
                  <a:srgbClr val="000000"/>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12" name="Shape 212"/>
        <p:cNvGrpSpPr/>
        <p:nvPr/>
      </p:nvGrpSpPr>
      <p:grpSpPr>
        <a:xfrm>
          <a:off x="0" y="0"/>
          <a:ext cx="0" cy="0"/>
          <a:chOff x="0" y="0"/>
          <a:chExt cx="0" cy="0"/>
        </a:xfrm>
      </p:grpSpPr>
      <p:sp>
        <p:nvSpPr>
          <p:cNvPr id="213" name="Shape 213"/>
          <p:cNvSpPr txBox="1"/>
          <p:nvPr>
            <p:ph type="title"/>
          </p:nvPr>
        </p:nvSpPr>
        <p:spPr>
          <a:xfrm>
            <a:off x="4387453" y="625078"/>
            <a:ext cx="15609000" cy="3036000"/>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5pPr>
            <a:lvl6pPr indent="1143000" lvl="5"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6pPr>
            <a:lvl7pPr indent="1371600" lvl="6"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7pPr>
            <a:lvl8pPr indent="1600200" lvl="7"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8pPr>
            <a:lvl9pPr indent="1828800" lvl="8"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214" name="Shape 214"/>
          <p:cNvSpPr txBox="1"/>
          <p:nvPr>
            <p:ph idx="1" type="body"/>
          </p:nvPr>
        </p:nvSpPr>
        <p:spPr>
          <a:xfrm>
            <a:off x="4387453" y="3661171"/>
            <a:ext cx="15609000" cy="8840400"/>
          </a:xfrm>
          <a:prstGeom prst="rect">
            <a:avLst/>
          </a:prstGeom>
          <a:noFill/>
          <a:ln>
            <a:noFill/>
          </a:ln>
        </p:spPr>
        <p:txBody>
          <a:bodyPr anchorCtr="0" anchor="ctr" bIns="91425" lIns="91425" rIns="91425" wrap="square" tIns="91425"/>
          <a:lstStyle>
            <a:lvl1pPr indent="-379235" lvl="0" marL="617360"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6pPr>
            <a:lvl7pPr indent="-379236" lvl="6" marL="3284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7pPr>
            <a:lvl8pPr indent="-379236" lvl="7" marL="3728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8pPr>
            <a:lvl9pPr indent="-379236" lvl="8" marL="4173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9pPr>
          </a:lstStyle>
          <a:p/>
        </p:txBody>
      </p:sp>
      <p:sp>
        <p:nvSpPr>
          <p:cNvPr id="215" name="Shape 215"/>
          <p:cNvSpPr txBox="1"/>
          <p:nvPr>
            <p:ph idx="12" type="sldNum"/>
          </p:nvPr>
        </p:nvSpPr>
        <p:spPr>
          <a:xfrm>
            <a:off x="11935814" y="13010554"/>
            <a:ext cx="494400" cy="511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 accent1="accent1" accent2="accent2" accent3="accent3" accent4="accent4" accent5="accent5" accent6="accent6" bg1="lt1" bg2="dk2" tx1="dk1" tx2="lt2" folHlink="folHlink" hlink="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0.xml"/><Relationship Id="rId3" Type="http://schemas.openxmlformats.org/officeDocument/2006/relationships/image" Target="../media/image111.png"/><Relationship Id="rId4" Type="http://schemas.openxmlformats.org/officeDocument/2006/relationships/hyperlink" Target="http://yann.lecun.com/exdb/mnist/" TargetMode="External"/><Relationship Id="rId5" Type="http://schemas.openxmlformats.org/officeDocument/2006/relationships/image" Target="../media/image113.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1.xml"/><Relationship Id="rId3" Type="http://schemas.openxmlformats.org/officeDocument/2006/relationships/image" Target="../media/image112.png"/><Relationship Id="rId4" Type="http://schemas.openxmlformats.org/officeDocument/2006/relationships/hyperlink" Target="http://derindelimavi.blogspot.hk/2015/04/mnist-el-yazs-rakam-veri-seti.html" TargetMode="Externa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2.xml"/><Relationship Id="rId3" Type="http://schemas.openxmlformats.org/officeDocument/2006/relationships/image" Target="../media/image111.png"/><Relationship Id="rId4" Type="http://schemas.openxmlformats.org/officeDocument/2006/relationships/hyperlink" Target="https://github.com/hunkim/DeepLearningZeroToAll/blob/master/lab-07-4-mnist_introduction.py" TargetMode="Externa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3.xml"/><Relationship Id="rId3" Type="http://schemas.openxmlformats.org/officeDocument/2006/relationships/hyperlink" Target="https://github.com/hunkim/DeepLearningZeroToAll/blob/master/lab-07-4-mnist_introduction.py" TargetMode="Externa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4.xml"/><Relationship Id="rId3" Type="http://schemas.openxmlformats.org/officeDocument/2006/relationships/hyperlink" Target="https://github.com/hunkim/DeepLearningZeroToAll/blob/master/lab-07-4-mnist_introduction.py" TargetMode="Externa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5.xml"/><Relationship Id="rId3" Type="http://schemas.openxmlformats.org/officeDocument/2006/relationships/hyperlink" Target="https://github.com/hunkim/DeepLearningZeroToAll/blob/master/lab-07-4-mnist_introduction.py" TargetMode="Externa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6.xml"/><Relationship Id="rId3" Type="http://schemas.openxmlformats.org/officeDocument/2006/relationships/hyperlink" Target="http://stackoverflow.com/questions/4752626/epoch-vs-iteration-when-training-neural-networks" TargetMode="Externa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7.xml"/><Relationship Id="rId3" Type="http://schemas.openxmlformats.org/officeDocument/2006/relationships/hyperlink" Target="https://github.com/hunkim/DeepLearningZeroToAll/blob/master/lab-07-4-mnist_introduction.py" TargetMode="Externa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8.xml"/><Relationship Id="rId3" Type="http://schemas.openxmlformats.org/officeDocument/2006/relationships/hyperlink" Target="https://github.com/hunkim/DeepLearningZeroToAll/blob/master/lab-07-4-mnist_introduction.py" TargetMode="Externa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9.xml"/><Relationship Id="rId3" Type="http://schemas.openxmlformats.org/officeDocument/2006/relationships/hyperlink" Target="https://github.com/hunkim/DeepLearningZeroToAll/blob/master/lab-07-4-mnist_introduction.py"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10.xml"/><Relationship Id="rId3" Type="http://schemas.openxmlformats.org/officeDocument/2006/relationships/image" Target="../media/image114.png"/><Relationship Id="rId4" Type="http://schemas.openxmlformats.org/officeDocument/2006/relationships/hyperlink" Target="https://github.com/hunkim/DeepLearningZeroToAll/blob/master/lab-07-4-mnist_introduction.py" TargetMode="Externa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2.xml"/><Relationship Id="rId3" Type="http://schemas.openxmlformats.org/officeDocument/2006/relationships/image" Target="../media/image50.png"/><Relationship Id="rId4" Type="http://schemas.openxmlformats.org/officeDocument/2006/relationships/image" Target="../media/image115.jp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13.xml"/><Relationship Id="rId3" Type="http://schemas.openxmlformats.org/officeDocument/2006/relationships/hyperlink" Target="https://github.com/hunkim/DeepLearningZeroToAll/blob/master/lab-10-1-mnist_softmax.py" TargetMode="Externa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14.xml"/><Relationship Id="rId3" Type="http://schemas.openxmlformats.org/officeDocument/2006/relationships/hyperlink" Target="https://github.com/hunkim/DeepLearningZeroToAll/blob/master/lab-10-2-mnist_nn.py" TargetMode="Externa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5.xml"/><Relationship Id="rId3" Type="http://schemas.openxmlformats.org/officeDocument/2006/relationships/image" Target="../media/image116.png"/><Relationship Id="rId4" Type="http://schemas.openxmlformats.org/officeDocument/2006/relationships/hyperlink" Target="https://www.tensorflow.org/versions/r0.11/tutorials/wide_and_deep/index.html" TargetMode="Externa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6.xml"/><Relationship Id="rId3" Type="http://schemas.openxmlformats.org/officeDocument/2006/relationships/image" Target="../media/image117.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7.xml"/><Relationship Id="rId3" Type="http://schemas.openxmlformats.org/officeDocument/2006/relationships/hyperlink" Target="https://docs.google.com/presentation/d/1gQ7Xxrhylkr5Kk5pG15yvX3yOln_hk2-H6jrQeXqKmU/" TargetMode="External"/><Relationship Id="rId4" Type="http://schemas.openxmlformats.org/officeDocument/2006/relationships/hyperlink" Target="https://github.com/hunkim/KaggleZeroToAll/tree/master/k0-01-titanic" TargetMode="Externa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8.xml"/><Relationship Id="rId3" Type="http://schemas.openxmlformats.org/officeDocument/2006/relationships/hyperlink" Target="https://github.com/hunkim/DeepLearningZeroToAll" TargetMode="External"/><Relationship Id="rId4" Type="http://schemas.openxmlformats.org/officeDocument/2006/relationships/image" Target="../media/image118.pn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1.xml"/><Relationship Id="rId3" Type="http://schemas.openxmlformats.org/officeDocument/2006/relationships/image" Target="../media/image77.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2.xml"/><Relationship Id="rId3" Type="http://schemas.openxmlformats.org/officeDocument/2006/relationships/image" Target="../media/image70.png"/><Relationship Id="rId4" Type="http://schemas.openxmlformats.org/officeDocument/2006/relationships/image" Target="../media/image81.png"/><Relationship Id="rId5" Type="http://schemas.openxmlformats.org/officeDocument/2006/relationships/image" Target="../media/image23.pn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3.xml"/><Relationship Id="rId3" Type="http://schemas.openxmlformats.org/officeDocument/2006/relationships/image" Target="../media/image121.png"/><Relationship Id="rId4" Type="http://schemas.openxmlformats.org/officeDocument/2006/relationships/image" Target="../media/image120.png"/><Relationship Id="rId5" Type="http://schemas.openxmlformats.org/officeDocument/2006/relationships/image" Target="../media/image80.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4.xml"/><Relationship Id="rId3" Type="http://schemas.openxmlformats.org/officeDocument/2006/relationships/image" Target="../media/image119.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5.xml"/><Relationship Id="rId3" Type="http://schemas.openxmlformats.org/officeDocument/2006/relationships/image" Target="../media/image8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jp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hyperlink" Target="https://research.googleblog.com/2016/09/a-neural-network-for-machine.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0.png"/><Relationship Id="rId4" Type="http://schemas.openxmlformats.org/officeDocument/2006/relationships/hyperlink" Target="https://play.google.com/store/apps/details?id=com.fitnow.loseit&amp;hl=en"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image" Target="../media/image22.png"/><Relationship Id="rId4" Type="http://schemas.openxmlformats.org/officeDocument/2006/relationships/hyperlink" Target="https://www.autodraw.co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6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9.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5.xml"/><Relationship Id="rId3" Type="http://schemas.openxmlformats.org/officeDocument/2006/relationships/image" Target="../media/image26.png"/><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9.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0.png"/><Relationship Id="rId4" Type="http://schemas.openxmlformats.org/officeDocument/2006/relationships/image" Target="../media/image28.png"/><Relationship Id="rId5" Type="http://schemas.openxmlformats.org/officeDocument/2006/relationships/image" Target="../media/image31.png"/><Relationship Id="rId6"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0.xml"/><Relationship Id="rId3" Type="http://schemas.openxmlformats.org/officeDocument/2006/relationships/image" Target="../media/image7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1.xml"/><Relationship Id="rId3" Type="http://schemas.openxmlformats.org/officeDocument/2006/relationships/image" Target="../media/image3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2.xml"/><Relationship Id="rId3" Type="http://schemas.openxmlformats.org/officeDocument/2006/relationships/image" Target="../media/image9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3.xml"/><Relationship Id="rId3" Type="http://schemas.openxmlformats.org/officeDocument/2006/relationships/image" Target="../media/image3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4.xml"/><Relationship Id="rId3" Type="http://schemas.openxmlformats.org/officeDocument/2006/relationships/image" Target="../media/image3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5.xml"/><Relationship Id="rId3" Type="http://schemas.openxmlformats.org/officeDocument/2006/relationships/image" Target="../media/image35.gi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6.xml"/><Relationship Id="rId3" Type="http://schemas.openxmlformats.org/officeDocument/2006/relationships/hyperlink" Target="https://www.tensorflow.org/install/install_sources"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8.xml"/><Relationship Id="rId3" Type="http://schemas.openxmlformats.org/officeDocument/2006/relationships/hyperlink" Target="https://github.com/hunkim/DeepLearningZeroToAll/blob/master/lab-01-basics.ipynb" TargetMode="External"/><Relationship Id="rId4" Type="http://schemas.openxmlformats.org/officeDocument/2006/relationships/image" Target="../media/image4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9.xml"/><Relationship Id="rId3" Type="http://schemas.openxmlformats.org/officeDocument/2006/relationships/hyperlink" Target="https://github.com/hunkim/DeepLearningZeroToAll/blob/master/lab-01-basics.ipynb" TargetMode="External"/><Relationship Id="rId4" Type="http://schemas.openxmlformats.org/officeDocument/2006/relationships/image" Target="../media/image38.png"/><Relationship Id="rId5" Type="http://schemas.openxmlformats.org/officeDocument/2006/relationships/image" Target="../media/image40.png"/><Relationship Id="rId6" Type="http://schemas.openxmlformats.org/officeDocument/2006/relationships/image" Target="../media/image3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0.xml"/><Relationship Id="rId3" Type="http://schemas.openxmlformats.org/officeDocument/2006/relationships/image" Target="../media/image36.png"/><Relationship Id="rId4" Type="http://schemas.openxmlformats.org/officeDocument/2006/relationships/image" Target="../media/image39.png"/><Relationship Id="rId5" Type="http://schemas.openxmlformats.org/officeDocument/2006/relationships/image" Target="../media/image41.png"/><Relationship Id="rId6" Type="http://schemas.openxmlformats.org/officeDocument/2006/relationships/image" Target="../media/image43.png"/><Relationship Id="rId7" Type="http://schemas.openxmlformats.org/officeDocument/2006/relationships/image" Target="../media/image42.png"/><Relationship Id="rId8" Type="http://schemas.openxmlformats.org/officeDocument/2006/relationships/image" Target="../media/image4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1.xml"/><Relationship Id="rId3" Type="http://schemas.openxmlformats.org/officeDocument/2006/relationships/hyperlink" Target="https://github.com/hunkim/DeepLearningZeroToAll/blob/master/lab-01-basics.ipynb" TargetMode="External"/><Relationship Id="rId4" Type="http://schemas.openxmlformats.org/officeDocument/2006/relationships/image" Target="../media/image40.png"/><Relationship Id="rId5" Type="http://schemas.openxmlformats.org/officeDocument/2006/relationships/image" Target="../media/image37.png"/><Relationship Id="rId6" Type="http://schemas.openxmlformats.org/officeDocument/2006/relationships/image" Target="../media/image4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2.xml"/><Relationship Id="rId3" Type="http://schemas.openxmlformats.org/officeDocument/2006/relationships/image" Target="../media/image55.png"/><Relationship Id="rId4" Type="http://schemas.openxmlformats.org/officeDocument/2006/relationships/hyperlink" Target="https://github.com/hunkim/DeepLearningZeroToAll/blob/master/lab-01-basics.ipynb"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3.xml"/><Relationship Id="rId3" Type="http://schemas.openxmlformats.org/officeDocument/2006/relationships/image" Target="../media/image36.png"/><Relationship Id="rId4" Type="http://schemas.openxmlformats.org/officeDocument/2006/relationships/image" Target="../media/image39.png"/><Relationship Id="rId5" Type="http://schemas.openxmlformats.org/officeDocument/2006/relationships/image" Target="../media/image41.png"/><Relationship Id="rId6" Type="http://schemas.openxmlformats.org/officeDocument/2006/relationships/image" Target="../media/image42.png"/><Relationship Id="rId7" Type="http://schemas.openxmlformats.org/officeDocument/2006/relationships/image" Target="../media/image44.png"/><Relationship Id="rId8" Type="http://schemas.openxmlformats.org/officeDocument/2006/relationships/image" Target="../media/image4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4.xml"/><Relationship Id="rId3" Type="http://schemas.openxmlformats.org/officeDocument/2006/relationships/image" Target="../media/image5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5.xml"/><Relationship Id="rId3" Type="http://schemas.openxmlformats.org/officeDocument/2006/relationships/image" Target="../media/image48.png"/><Relationship Id="rId4" Type="http://schemas.openxmlformats.org/officeDocument/2006/relationships/image" Target="../media/image4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6.xml"/><Relationship Id="rId3" Type="http://schemas.openxmlformats.org/officeDocument/2006/relationships/image" Target="../media/image48.png"/><Relationship Id="rId4" Type="http://schemas.openxmlformats.org/officeDocument/2006/relationships/image" Target="../media/image4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7.xml"/><Relationship Id="rId3" Type="http://schemas.openxmlformats.org/officeDocument/2006/relationships/image" Target="../media/image48.png"/><Relationship Id="rId4" Type="http://schemas.openxmlformats.org/officeDocument/2006/relationships/image" Target="../media/image5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8.xml"/><Relationship Id="rId3" Type="http://schemas.openxmlformats.org/officeDocument/2006/relationships/image" Target="../media/image36.png"/><Relationship Id="rId4" Type="http://schemas.openxmlformats.org/officeDocument/2006/relationships/image" Target="../media/image39.png"/><Relationship Id="rId5" Type="http://schemas.openxmlformats.org/officeDocument/2006/relationships/image" Target="../media/image41.png"/><Relationship Id="rId6" Type="http://schemas.openxmlformats.org/officeDocument/2006/relationships/image" Target="../media/image42.png"/><Relationship Id="rId7" Type="http://schemas.openxmlformats.org/officeDocument/2006/relationships/image" Target="../media/image44.png"/><Relationship Id="rId8" Type="http://schemas.openxmlformats.org/officeDocument/2006/relationships/image" Target="../media/image4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50.png"/><Relationship Id="rId4" Type="http://schemas.openxmlformats.org/officeDocument/2006/relationships/image" Target="../media/image5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5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54.png"/><Relationship Id="rId4" Type="http://schemas.openxmlformats.org/officeDocument/2006/relationships/image" Target="../media/image56.png"/><Relationship Id="rId5" Type="http://schemas.openxmlformats.org/officeDocument/2006/relationships/image" Target="../media/image57.png"/><Relationship Id="rId6" Type="http://schemas.openxmlformats.org/officeDocument/2006/relationships/image" Target="../media/image58.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54.png"/><Relationship Id="rId4" Type="http://schemas.openxmlformats.org/officeDocument/2006/relationships/image" Target="../media/image56.png"/><Relationship Id="rId5" Type="http://schemas.openxmlformats.org/officeDocument/2006/relationships/image" Target="../media/image57.png"/><Relationship Id="rId6" Type="http://schemas.openxmlformats.org/officeDocument/2006/relationships/image" Target="../media/image58.png"/><Relationship Id="rId7" Type="http://schemas.openxmlformats.org/officeDocument/2006/relationships/image" Target="../media/image60.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54.png"/><Relationship Id="rId4" Type="http://schemas.openxmlformats.org/officeDocument/2006/relationships/image" Target="../media/image56.png"/><Relationship Id="rId5" Type="http://schemas.openxmlformats.org/officeDocument/2006/relationships/image" Target="../media/image57.png"/><Relationship Id="rId6" Type="http://schemas.openxmlformats.org/officeDocument/2006/relationships/image" Target="../media/image58.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54.png"/><Relationship Id="rId4" Type="http://schemas.openxmlformats.org/officeDocument/2006/relationships/image" Target="../media/image6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61.png"/><Relationship Id="rId4" Type="http://schemas.openxmlformats.org/officeDocument/2006/relationships/image" Target="../media/image63.png"/><Relationship Id="rId5" Type="http://schemas.openxmlformats.org/officeDocument/2006/relationships/image" Target="../media/image60.png"/><Relationship Id="rId6" Type="http://schemas.openxmlformats.org/officeDocument/2006/relationships/image" Target="../media/image59.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61.png"/><Relationship Id="rId4" Type="http://schemas.openxmlformats.org/officeDocument/2006/relationships/image" Target="../media/image63.png"/><Relationship Id="rId5" Type="http://schemas.openxmlformats.org/officeDocument/2006/relationships/image" Target="../media/image60.png"/><Relationship Id="rId6" Type="http://schemas.openxmlformats.org/officeDocument/2006/relationships/image" Target="../media/image68.png"/><Relationship Id="rId7" Type="http://schemas.openxmlformats.org/officeDocument/2006/relationships/image" Target="../media/image6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68.png"/><Relationship Id="rId4" Type="http://schemas.openxmlformats.org/officeDocument/2006/relationships/image" Target="../media/image60.png"/><Relationship Id="rId5" Type="http://schemas.openxmlformats.org/officeDocument/2006/relationships/image" Target="../media/image67.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66.png"/><Relationship Id="rId4" Type="http://schemas.openxmlformats.org/officeDocument/2006/relationships/image" Target="../media/image70.png"/><Relationship Id="rId5" Type="http://schemas.openxmlformats.org/officeDocument/2006/relationships/image" Target="../media/image69.png"/><Relationship Id="rId6" Type="http://schemas.openxmlformats.org/officeDocument/2006/relationships/image" Target="../media/image75.png"/><Relationship Id="rId7" Type="http://schemas.openxmlformats.org/officeDocument/2006/relationships/image" Target="../media/image74.png"/><Relationship Id="rId8" Type="http://schemas.openxmlformats.org/officeDocument/2006/relationships/image" Target="../media/image79.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7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70.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70.png"/><Relationship Id="rId4" Type="http://schemas.openxmlformats.org/officeDocument/2006/relationships/image" Target="../media/image73.png"/><Relationship Id="rId5" Type="http://schemas.openxmlformats.org/officeDocument/2006/relationships/image" Target="../media/image78.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image" Target="../media/image77.png"/><Relationship Id="rId4" Type="http://schemas.openxmlformats.org/officeDocument/2006/relationships/image" Target="../media/image70.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image" Target="../media/image70.png"/><Relationship Id="rId4" Type="http://schemas.openxmlformats.org/officeDocument/2006/relationships/image" Target="../media/image77.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76.png"/><Relationship Id="rId4" Type="http://schemas.openxmlformats.org/officeDocument/2006/relationships/image" Target="../media/image81.png"/><Relationship Id="rId5" Type="http://schemas.openxmlformats.org/officeDocument/2006/relationships/image" Target="../media/image77.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80.png"/><Relationship Id="rId4" Type="http://schemas.openxmlformats.org/officeDocument/2006/relationships/image" Target="../media/image93.png"/><Relationship Id="rId5" Type="http://schemas.openxmlformats.org/officeDocument/2006/relationships/image" Target="../media/image76.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69.xml"/><Relationship Id="rId3" Type="http://schemas.openxmlformats.org/officeDocument/2006/relationships/image" Target="../media/image82.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png"/><Relationship Id="rId7" Type="http://schemas.openxmlformats.org/officeDocument/2006/relationships/image" Target="../media/image90.png"/><Relationship Id="rId8" Type="http://schemas.openxmlformats.org/officeDocument/2006/relationships/image" Target="../media/image8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70.xml"/><Relationship Id="rId3" Type="http://schemas.openxmlformats.org/officeDocument/2006/relationships/image" Target="../media/image83.png"/><Relationship Id="rId4" Type="http://schemas.openxmlformats.org/officeDocument/2006/relationships/image" Target="../media/image88.png"/><Relationship Id="rId5" Type="http://schemas.openxmlformats.org/officeDocument/2006/relationships/image" Target="../media/image87.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71.xml"/><Relationship Id="rId3" Type="http://schemas.openxmlformats.org/officeDocument/2006/relationships/image" Target="../media/image83.png"/><Relationship Id="rId4" Type="http://schemas.openxmlformats.org/officeDocument/2006/relationships/image" Target="../media/image87.png"/><Relationship Id="rId5" Type="http://schemas.openxmlformats.org/officeDocument/2006/relationships/hyperlink" Target="https://www.tensorflow.org/api_docs/python/tf/reduce_mean" TargetMode="External"/><Relationship Id="rId6" Type="http://schemas.openxmlformats.org/officeDocument/2006/relationships/image" Target="../media/image89.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72.xml"/><Relationship Id="rId3" Type="http://schemas.openxmlformats.org/officeDocument/2006/relationships/image" Target="../media/image86.png"/><Relationship Id="rId4" Type="http://schemas.openxmlformats.org/officeDocument/2006/relationships/image" Target="../media/image90.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74.xml"/><Relationship Id="rId3" Type="http://schemas.openxmlformats.org/officeDocument/2006/relationships/image" Target="../media/image99.png"/><Relationship Id="rId4" Type="http://schemas.openxmlformats.org/officeDocument/2006/relationships/hyperlink" Target="https://github.com/hunkim/DeepLearningZeroToAll/blob/master/lab-01-basics.ipynb" TargetMode="Externa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0" Type="http://schemas.openxmlformats.org/officeDocument/2006/relationships/image" Target="../media/image87.png"/><Relationship Id="rId1" Type="http://schemas.openxmlformats.org/officeDocument/2006/relationships/slideLayout" Target="../slideLayouts/slideLayout36.xml"/><Relationship Id="rId2" Type="http://schemas.openxmlformats.org/officeDocument/2006/relationships/notesSlide" Target="../notesSlides/notesSlide78.xml"/><Relationship Id="rId3" Type="http://schemas.openxmlformats.org/officeDocument/2006/relationships/image" Target="../media/image82.png"/><Relationship Id="rId4" Type="http://schemas.openxmlformats.org/officeDocument/2006/relationships/image" Target="../media/image84.png"/><Relationship Id="rId9" Type="http://schemas.openxmlformats.org/officeDocument/2006/relationships/image" Target="../media/image88.png"/><Relationship Id="rId5" Type="http://schemas.openxmlformats.org/officeDocument/2006/relationships/image" Target="../media/image85.png"/><Relationship Id="rId6" Type="http://schemas.openxmlformats.org/officeDocument/2006/relationships/image" Target="../media/image86.png"/><Relationship Id="rId7" Type="http://schemas.openxmlformats.org/officeDocument/2006/relationships/image" Target="../media/image90.png"/><Relationship Id="rId8" Type="http://schemas.openxmlformats.org/officeDocument/2006/relationships/image" Target="../media/image83.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 Id="rId3" Type="http://schemas.openxmlformats.org/officeDocument/2006/relationships/image" Target="../media/image50.png"/><Relationship Id="rId4" Type="http://schemas.openxmlformats.org/officeDocument/2006/relationships/image" Target="../media/image51.png"/><Relationship Id="rId5" Type="http://schemas.openxmlformats.org/officeDocument/2006/relationships/image" Target="../media/image91.jp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81.xml"/><Relationship Id="rId3" Type="http://schemas.openxmlformats.org/officeDocument/2006/relationships/image" Target="../media/image92.png"/><Relationship Id="rId4" Type="http://schemas.openxmlformats.org/officeDocument/2006/relationships/image" Target="../media/image94.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53.xml"/><Relationship Id="rId2" Type="http://schemas.openxmlformats.org/officeDocument/2006/relationships/notesSlide" Target="../notesSlides/notesSlide82.xml"/><Relationship Id="rId3" Type="http://schemas.openxmlformats.org/officeDocument/2006/relationships/image" Target="../media/image96.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83.xml"/><Relationship Id="rId3" Type="http://schemas.openxmlformats.org/officeDocument/2006/relationships/comments" Target="../comments/comment1.xml"/><Relationship Id="rId4" Type="http://schemas.openxmlformats.org/officeDocument/2006/relationships/image" Target="../media/image96.png"/><Relationship Id="rId5" Type="http://schemas.openxmlformats.org/officeDocument/2006/relationships/image" Target="../media/image100.png"/><Relationship Id="rId6" Type="http://schemas.openxmlformats.org/officeDocument/2006/relationships/image" Target="../media/image97.png"/><Relationship Id="rId7" Type="http://schemas.openxmlformats.org/officeDocument/2006/relationships/image" Target="../media/image95.png"/><Relationship Id="rId8" Type="http://schemas.openxmlformats.org/officeDocument/2006/relationships/image" Target="../media/image101.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 Id="rId3" Type="http://schemas.openxmlformats.org/officeDocument/2006/relationships/image" Target="../media/image95.png"/><Relationship Id="rId4" Type="http://schemas.openxmlformats.org/officeDocument/2006/relationships/image" Target="../media/image97.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85.xml"/><Relationship Id="rId3" Type="http://schemas.openxmlformats.org/officeDocument/2006/relationships/hyperlink" Target="https://github.com/hunkim/DeepLearningZeroToAll/blob/master/lab-05-1-logistic_regression.py" TargetMode="Externa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86.xml"/><Relationship Id="rId3" Type="http://schemas.openxmlformats.org/officeDocument/2006/relationships/image" Target="../media/image104.png"/><Relationship Id="rId4" Type="http://schemas.openxmlformats.org/officeDocument/2006/relationships/image" Target="../media/image97.png"/><Relationship Id="rId5" Type="http://schemas.openxmlformats.org/officeDocument/2006/relationships/image" Target="../media/image100.png"/><Relationship Id="rId6" Type="http://schemas.openxmlformats.org/officeDocument/2006/relationships/hyperlink" Target="https://github.com/hunkim/DeepLearningZeroToAll/blob/master/lab-05-1-logistic_regression.py" TargetMode="Externa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87.xml"/><Relationship Id="rId3" Type="http://schemas.openxmlformats.org/officeDocument/2006/relationships/hyperlink" Target="https://github.com/hunkim/DeepLearningZeroToAll/blob/master/lab-05-1-logistic_regression.py" TargetMode="Externa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88.xml"/><Relationship Id="rId3" Type="http://schemas.openxmlformats.org/officeDocument/2006/relationships/hyperlink" Target="https://github.com/hunkim/DeepLearningZeroToAll/blob/master/lab-05-1-logistic_regression.py" TargetMode="Externa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89.xml"/><Relationship Id="rId3" Type="http://schemas.openxmlformats.org/officeDocument/2006/relationships/image" Target="../media/image103.jpg"/><Relationship Id="rId4" Type="http://schemas.openxmlformats.org/officeDocument/2006/relationships/image" Target="../media/image102.png"/><Relationship Id="rId5" Type="http://schemas.openxmlformats.org/officeDocument/2006/relationships/hyperlink" Target="https://github.com/hunkim/DeepLearningZeroToAll/blob/master/lab-05-2-logistic_regression_diabetes.py"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90.xml"/><Relationship Id="rId3" Type="http://schemas.openxmlformats.org/officeDocument/2006/relationships/hyperlink" Target="https://github.com/hunkim/DeepLearningZeroToAll/blob/master/lab-05-2-logistic_regression_diabetes.py" TargetMode="Externa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92.xml"/><Relationship Id="rId3" Type="http://schemas.openxmlformats.org/officeDocument/2006/relationships/image" Target="../media/image109.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93.xml"/><Relationship Id="rId3" Type="http://schemas.openxmlformats.org/officeDocument/2006/relationships/hyperlink" Target="https://www.udacity.com/course/viewer#!/c-ud730/l-6370362152/m-6379811817" TargetMode="External"/><Relationship Id="rId4" Type="http://schemas.openxmlformats.org/officeDocument/2006/relationships/image" Target="../media/image107.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94.xml"/><Relationship Id="rId3" Type="http://schemas.openxmlformats.org/officeDocument/2006/relationships/image" Target="../media/image107.png"/><Relationship Id="rId4" Type="http://schemas.openxmlformats.org/officeDocument/2006/relationships/hyperlink" Target="https://www.udacity.com/course/viewer#!/c-ud730/l-6370362152/m-6379811817" TargetMode="Externa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95.xml"/><Relationship Id="rId3" Type="http://schemas.openxmlformats.org/officeDocument/2006/relationships/image" Target="../media/image108.png"/><Relationship Id="rId4" Type="http://schemas.openxmlformats.org/officeDocument/2006/relationships/image" Target="../media/image105.png"/><Relationship Id="rId5" Type="http://schemas.openxmlformats.org/officeDocument/2006/relationships/hyperlink" Target="https://www.udacity.com/course/viewer#!/c-ud730/l-6370362152/m-6379811817" TargetMode="Externa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96.xml"/><Relationship Id="rId3" Type="http://schemas.openxmlformats.org/officeDocument/2006/relationships/hyperlink" Target="https://www.udacity.com/course/viewer#!/c-ud730/l-6370362152/m-6379811817" TargetMode="Externa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97.xml"/><Relationship Id="rId3" Type="http://schemas.openxmlformats.org/officeDocument/2006/relationships/image" Target="../media/image106.png"/><Relationship Id="rId4" Type="http://schemas.openxmlformats.org/officeDocument/2006/relationships/hyperlink" Target="https://github.com/hunkim/DeepLearningZeroToAll/blob/master/lab-06-1-softmax_classifier.py" TargetMode="Externa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98.xml"/><Relationship Id="rId3" Type="http://schemas.openxmlformats.org/officeDocument/2006/relationships/image" Target="../media/image110.png"/><Relationship Id="rId4" Type="http://schemas.openxmlformats.org/officeDocument/2006/relationships/hyperlink" Target="https://github.com/hunkim/DeepLearningZeroToAll/blob/master/lab-06-1-softmax_classifier.py" TargetMode="Externa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99.xml"/><Relationship Id="rId3" Type="http://schemas.openxmlformats.org/officeDocument/2006/relationships/hyperlink" Target="https://github.com/hunkim/DeepLearningZeroToAll/blob/master/lab-06-1-softmax_classifier.py"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pic>
        <p:nvPicPr>
          <p:cNvPr id="278" name="Shape 278"/>
          <p:cNvPicPr preferRelativeResize="0"/>
          <p:nvPr/>
        </p:nvPicPr>
        <p:blipFill>
          <a:blip r:embed="rId3">
            <a:alphaModFix/>
          </a:blip>
          <a:stretch>
            <a:fillRect/>
          </a:stretch>
        </p:blipFill>
        <p:spPr>
          <a:xfrm>
            <a:off x="2545724" y="2477372"/>
            <a:ext cx="5893175" cy="3743025"/>
          </a:xfrm>
          <a:prstGeom prst="rect">
            <a:avLst/>
          </a:prstGeom>
          <a:noFill/>
          <a:ln>
            <a:noFill/>
          </a:ln>
        </p:spPr>
      </p:pic>
      <p:sp>
        <p:nvSpPr>
          <p:cNvPr id="279" name="Shape 279"/>
          <p:cNvSpPr txBox="1"/>
          <p:nvPr>
            <p:ph type="title"/>
          </p:nvPr>
        </p:nvSpPr>
        <p:spPr>
          <a:xfrm>
            <a:off x="1261025" y="4178604"/>
            <a:ext cx="21861900" cy="2740500"/>
          </a:xfrm>
          <a:prstGeom prst="rect">
            <a:avLst/>
          </a:prstGeom>
          <a:noFill/>
          <a:ln>
            <a:noFill/>
          </a:ln>
        </p:spPr>
        <p:txBody>
          <a:bodyPr anchorCtr="0" anchor="b"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11800" u="none" cap="none" strike="noStrike">
                <a:solidFill>
                  <a:srgbClr val="000000"/>
                </a:solidFill>
                <a:latin typeface="Gill Sans"/>
                <a:ea typeface="Gill Sans"/>
                <a:cs typeface="Gill Sans"/>
                <a:sym typeface="Gill Sans"/>
              </a:rPr>
              <a:t>TensorFlow @UST</a:t>
            </a:r>
          </a:p>
        </p:txBody>
      </p:sp>
      <p:sp>
        <p:nvSpPr>
          <p:cNvPr id="280" name="Shape 280"/>
          <p:cNvSpPr txBox="1"/>
          <p:nvPr>
            <p:ph idx="1" type="body"/>
          </p:nvPr>
        </p:nvSpPr>
        <p:spPr>
          <a:xfrm>
            <a:off x="4833937" y="9289851"/>
            <a:ext cx="14716200" cy="4450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lang="en-US" sz="6000"/>
              <a:t>Day 1</a:t>
            </a:r>
          </a:p>
          <a:p>
            <a:pPr indent="0" lvl="0" marL="0" marR="0" rtl="0" algn="ctr">
              <a:lnSpc>
                <a:spcPct val="100000"/>
              </a:lnSpc>
              <a:spcBef>
                <a:spcPts val="0"/>
              </a:spcBef>
              <a:spcAft>
                <a:spcPts val="0"/>
              </a:spcAft>
              <a:buClr>
                <a:srgbClr val="000000"/>
              </a:buClr>
              <a:buSzPct val="25000"/>
              <a:buFont typeface="Gill Sans"/>
              <a:buNone/>
            </a:pPr>
            <a:r>
              <a:rPr b="0" i="0" lang="en-US" sz="6000" u="none" cap="none" strike="noStrike">
                <a:solidFill>
                  <a:srgbClr val="000000"/>
                </a:solidFill>
                <a:latin typeface="Gill Sans"/>
                <a:ea typeface="Gill Sans"/>
                <a:cs typeface="Gill Sans"/>
                <a:sym typeface="Gill Sans"/>
              </a:rPr>
              <a:t>Sung Kim</a:t>
            </a:r>
          </a:p>
        </p:txBody>
      </p:sp>
      <p:pic>
        <p:nvPicPr>
          <p:cNvPr id="281" name="Shape 281"/>
          <p:cNvPicPr preferRelativeResize="0"/>
          <p:nvPr/>
        </p:nvPicPr>
        <p:blipFill>
          <a:blip r:embed="rId4">
            <a:alphaModFix/>
          </a:blip>
          <a:stretch>
            <a:fillRect/>
          </a:stretch>
        </p:blipFill>
        <p:spPr>
          <a:xfrm>
            <a:off x="22815866" y="12793952"/>
            <a:ext cx="1428750" cy="77509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pic>
        <p:nvPicPr>
          <p:cNvPr descr="pg_0036.pdf" id="333" name="Shape 333"/>
          <p:cNvPicPr preferRelativeResize="0"/>
          <p:nvPr/>
        </p:nvPicPr>
        <p:blipFill rotWithShape="1">
          <a:blip r:embed="rId3">
            <a:alphaModFix/>
          </a:blip>
          <a:srcRect b="0" l="0" r="0" t="0"/>
          <a:stretch/>
        </p:blipFill>
        <p:spPr>
          <a:xfrm>
            <a:off x="3048000" y="0"/>
            <a:ext cx="18288001" cy="13716000"/>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5" name="Shape 1075"/>
        <p:cNvGrpSpPr/>
        <p:nvPr/>
      </p:nvGrpSpPr>
      <p:grpSpPr>
        <a:xfrm>
          <a:off x="0" y="0"/>
          <a:ext cx="0" cy="0"/>
          <a:chOff x="0" y="0"/>
          <a:chExt cx="0" cy="0"/>
        </a:xfrm>
      </p:grpSpPr>
      <p:sp>
        <p:nvSpPr>
          <p:cNvPr id="1076" name="Shape 1076"/>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MNIST Dataset </a:t>
            </a:r>
          </a:p>
        </p:txBody>
      </p:sp>
      <p:pic>
        <p:nvPicPr>
          <p:cNvPr id="1077" name="Shape 1077"/>
          <p:cNvPicPr preferRelativeResize="0"/>
          <p:nvPr/>
        </p:nvPicPr>
        <p:blipFill rotWithShape="1">
          <a:blip r:embed="rId3">
            <a:alphaModFix/>
          </a:blip>
          <a:srcRect b="0" l="0" r="0" t="0"/>
          <a:stretch/>
        </p:blipFill>
        <p:spPr>
          <a:xfrm>
            <a:off x="7023992" y="3528238"/>
            <a:ext cx="10335900" cy="5792100"/>
          </a:xfrm>
          <a:prstGeom prst="rect">
            <a:avLst/>
          </a:prstGeom>
          <a:noFill/>
          <a:ln>
            <a:noFill/>
          </a:ln>
        </p:spPr>
      </p:pic>
      <p:sp>
        <p:nvSpPr>
          <p:cNvPr id="1078" name="Shape 1078"/>
          <p:cNvSpPr/>
          <p:nvPr/>
        </p:nvSpPr>
        <p:spPr>
          <a:xfrm>
            <a:off x="13117067" y="12874200"/>
            <a:ext cx="11028900" cy="9048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b="0" i="0" lang="en-US" sz="5100" u="sng" cap="none" strike="noStrike">
                <a:solidFill>
                  <a:schemeClr val="hlink"/>
                </a:solidFill>
                <a:latin typeface="Helvetica Neue"/>
                <a:ea typeface="Helvetica Neue"/>
                <a:cs typeface="Helvetica Neue"/>
                <a:sym typeface="Helvetica Neue"/>
                <a:hlinkClick r:id="rId4"/>
              </a:rPr>
              <a:t>http://yann.lecun.com/exdb/mnist/</a:t>
            </a:r>
          </a:p>
        </p:txBody>
      </p:sp>
      <p:pic>
        <p:nvPicPr>
          <p:cNvPr id="1079" name="Shape 1079"/>
          <p:cNvPicPr preferRelativeResize="0"/>
          <p:nvPr/>
        </p:nvPicPr>
        <p:blipFill rotWithShape="1">
          <a:blip r:embed="rId5">
            <a:alphaModFix/>
          </a:blip>
          <a:srcRect b="0" l="0" r="0" t="0"/>
          <a:stretch/>
        </p:blipFill>
        <p:spPr>
          <a:xfrm>
            <a:off x="2451100" y="9509180"/>
            <a:ext cx="19481700" cy="3505500"/>
          </a:xfrm>
          <a:prstGeom prst="rect">
            <a:avLst/>
          </a:prstGeom>
          <a:noFill/>
          <a:ln>
            <a:noFill/>
          </a:ln>
        </p:spPr>
      </p:pic>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3" name="Shape 1083"/>
        <p:cNvGrpSpPr/>
        <p:nvPr/>
      </p:nvGrpSpPr>
      <p:grpSpPr>
        <a:xfrm>
          <a:off x="0" y="0"/>
          <a:ext cx="0" cy="0"/>
          <a:chOff x="0" y="0"/>
          <a:chExt cx="0" cy="0"/>
        </a:xfrm>
      </p:grpSpPr>
      <p:sp>
        <p:nvSpPr>
          <p:cNvPr id="1084" name="Shape 1084"/>
          <p:cNvSpPr txBox="1"/>
          <p:nvPr>
            <p:ph type="title"/>
          </p:nvPr>
        </p:nvSpPr>
        <p:spPr>
          <a:xfrm>
            <a:off x="-21835" y="357187"/>
            <a:ext cx="24428100" cy="3428700"/>
          </a:xfrm>
          <a:prstGeom prst="rect">
            <a:avLst/>
          </a:prstGeom>
        </p:spPr>
        <p:txBody>
          <a:bodyPr anchorCtr="0" anchor="ctr" bIns="91400" lIns="91400" rIns="91400" wrap="square" tIns="91400">
            <a:noAutofit/>
          </a:bodyPr>
          <a:lstStyle/>
          <a:p>
            <a:pPr lvl="0" rtl="0">
              <a:spcBef>
                <a:spcPts val="0"/>
              </a:spcBef>
              <a:buNone/>
            </a:pPr>
            <a:r>
              <a:rPr lang="en-US"/>
              <a:t>28x28x1 image</a:t>
            </a:r>
          </a:p>
        </p:txBody>
      </p:sp>
      <p:pic>
        <p:nvPicPr>
          <p:cNvPr id="1085" name="Shape 1085"/>
          <p:cNvPicPr preferRelativeResize="0"/>
          <p:nvPr/>
        </p:nvPicPr>
        <p:blipFill>
          <a:blip r:embed="rId3">
            <a:alphaModFix/>
          </a:blip>
          <a:stretch>
            <a:fillRect/>
          </a:stretch>
        </p:blipFill>
        <p:spPr>
          <a:xfrm>
            <a:off x="408263" y="3501465"/>
            <a:ext cx="8141267" cy="8073800"/>
          </a:xfrm>
          <a:prstGeom prst="rect">
            <a:avLst/>
          </a:prstGeom>
          <a:noFill/>
          <a:ln>
            <a:noFill/>
          </a:ln>
        </p:spPr>
      </p:pic>
      <p:sp>
        <p:nvSpPr>
          <p:cNvPr id="1086" name="Shape 1086"/>
          <p:cNvSpPr txBox="1"/>
          <p:nvPr/>
        </p:nvSpPr>
        <p:spPr>
          <a:xfrm>
            <a:off x="7786467" y="12500333"/>
            <a:ext cx="17031300" cy="1215900"/>
          </a:xfrm>
          <a:prstGeom prst="rect">
            <a:avLst/>
          </a:prstGeom>
          <a:noFill/>
          <a:ln>
            <a:noFill/>
          </a:ln>
        </p:spPr>
        <p:txBody>
          <a:bodyPr anchorCtr="0" anchor="ctr" bIns="243800" lIns="243800" rIns="243800" wrap="square" tIns="243800">
            <a:noAutofit/>
          </a:bodyPr>
          <a:lstStyle/>
          <a:p>
            <a:pPr lvl="0" rtl="0">
              <a:spcBef>
                <a:spcPts val="0"/>
              </a:spcBef>
              <a:buNone/>
            </a:pPr>
            <a:r>
              <a:rPr lang="en-US" sz="3700" u="sng">
                <a:solidFill>
                  <a:schemeClr val="hlink"/>
                </a:solidFill>
                <a:hlinkClick r:id="rId4"/>
              </a:rPr>
              <a:t>http://derindelimavi.blogspot.hk/2015/04/mnist-el-yazs-rakam-veri-seti.html</a:t>
            </a:r>
          </a:p>
        </p:txBody>
      </p:sp>
      <p:sp>
        <p:nvSpPr>
          <p:cNvPr id="1087" name="Shape 1087"/>
          <p:cNvSpPr txBox="1"/>
          <p:nvPr/>
        </p:nvSpPr>
        <p:spPr>
          <a:xfrm>
            <a:off x="8895733" y="3561133"/>
            <a:ext cx="16278300" cy="8000100"/>
          </a:xfrm>
          <a:prstGeom prst="rect">
            <a:avLst/>
          </a:prstGeom>
          <a:noFill/>
          <a:ln>
            <a:noFill/>
          </a:ln>
        </p:spPr>
        <p:txBody>
          <a:bodyPr anchorCtr="0" anchor="ctr" bIns="243800" lIns="243800" rIns="243800" wrap="square" tIns="243800">
            <a:noAutofit/>
          </a:bodyPr>
          <a:lstStyle/>
          <a:p>
            <a:pPr lvl="0" rtl="0">
              <a:spcBef>
                <a:spcPts val="0"/>
              </a:spcBef>
              <a:buNone/>
            </a:pPr>
            <a:r>
              <a:rPr i="1" lang="en-US" sz="4300">
                <a:solidFill>
                  <a:srgbClr val="808080"/>
                </a:solidFill>
                <a:highlight>
                  <a:srgbClr val="FFFFFF"/>
                </a:highlight>
                <a:latin typeface="Consolas"/>
                <a:ea typeface="Consolas"/>
                <a:cs typeface="Consolas"/>
                <a:sym typeface="Consolas"/>
              </a:rPr>
              <a:t># MNIST data image of shape 28 * 28 = 784</a:t>
            </a:r>
          </a:p>
          <a:p>
            <a:pPr lvl="0" rtl="0">
              <a:spcBef>
                <a:spcPts val="0"/>
              </a:spcBef>
              <a:buNone/>
            </a:pPr>
            <a:r>
              <a:rPr lang="en-US" sz="4300">
                <a:solidFill>
                  <a:schemeClr val="dk1"/>
                </a:solidFill>
                <a:highlight>
                  <a:srgbClr val="FFFFFF"/>
                </a:highlight>
                <a:latin typeface="Consolas"/>
                <a:ea typeface="Consolas"/>
                <a:cs typeface="Consolas"/>
                <a:sym typeface="Consolas"/>
              </a:rPr>
              <a:t>X = tf.placeholder(tf.float32, [</a:t>
            </a:r>
            <a:r>
              <a:rPr b="1" lang="en-US" sz="4300">
                <a:solidFill>
                  <a:srgbClr val="000080"/>
                </a:solidFill>
                <a:highlight>
                  <a:srgbClr val="FFFFFF"/>
                </a:highlight>
                <a:latin typeface="Consolas"/>
                <a:ea typeface="Consolas"/>
                <a:cs typeface="Consolas"/>
                <a:sym typeface="Consolas"/>
              </a:rPr>
              <a:t>None</a:t>
            </a:r>
            <a:r>
              <a:rPr lang="en-US" sz="4300">
                <a:solidFill>
                  <a:schemeClr val="dk1"/>
                </a:solidFill>
                <a:highlight>
                  <a:srgbClr val="FFFFFF"/>
                </a:highlight>
                <a:latin typeface="Consolas"/>
                <a:ea typeface="Consolas"/>
                <a:cs typeface="Consolas"/>
                <a:sym typeface="Consolas"/>
              </a:rPr>
              <a:t>, </a:t>
            </a:r>
            <a:r>
              <a:rPr lang="en-US" sz="4300">
                <a:solidFill>
                  <a:srgbClr val="0000FF"/>
                </a:solidFill>
                <a:highlight>
                  <a:srgbClr val="FFFFFF"/>
                </a:highlight>
                <a:latin typeface="Consolas"/>
                <a:ea typeface="Consolas"/>
                <a:cs typeface="Consolas"/>
                <a:sym typeface="Consolas"/>
              </a:rPr>
              <a:t>784</a:t>
            </a:r>
            <a:r>
              <a:rPr lang="en-US" sz="4300">
                <a:solidFill>
                  <a:schemeClr val="dk1"/>
                </a:solidFill>
                <a:highlight>
                  <a:srgbClr val="FFFFFF"/>
                </a:highlight>
                <a:latin typeface="Consolas"/>
                <a:ea typeface="Consolas"/>
                <a:cs typeface="Consolas"/>
                <a:sym typeface="Consolas"/>
              </a:rPr>
              <a:t>])</a:t>
            </a:r>
          </a:p>
          <a:p>
            <a:pPr lvl="0" rtl="0">
              <a:spcBef>
                <a:spcPts val="0"/>
              </a:spcBef>
              <a:buNone/>
            </a:pPr>
            <a:r>
              <a:rPr i="1" lang="en-US" sz="4300">
                <a:solidFill>
                  <a:srgbClr val="808080"/>
                </a:solidFill>
                <a:highlight>
                  <a:srgbClr val="FFFFFF"/>
                </a:highlight>
                <a:latin typeface="Consolas"/>
                <a:ea typeface="Consolas"/>
                <a:cs typeface="Consolas"/>
                <a:sym typeface="Consolas"/>
              </a:rPr>
              <a:t># 0 - 9 digits recognition = 10 classes</a:t>
            </a:r>
          </a:p>
          <a:p>
            <a:pPr lvl="0" rtl="0">
              <a:spcBef>
                <a:spcPts val="0"/>
              </a:spcBef>
              <a:buNone/>
            </a:pPr>
            <a:r>
              <a:rPr lang="en-US" sz="4300">
                <a:solidFill>
                  <a:schemeClr val="dk1"/>
                </a:solidFill>
                <a:highlight>
                  <a:srgbClr val="FFFFFF"/>
                </a:highlight>
                <a:latin typeface="Consolas"/>
                <a:ea typeface="Consolas"/>
                <a:cs typeface="Consolas"/>
                <a:sym typeface="Consolas"/>
              </a:rPr>
              <a:t>Y = tf.placeholder(tf.float32, [</a:t>
            </a:r>
            <a:r>
              <a:rPr b="1" lang="en-US" sz="4300">
                <a:solidFill>
                  <a:srgbClr val="000080"/>
                </a:solidFill>
                <a:highlight>
                  <a:srgbClr val="FFFFFF"/>
                </a:highlight>
                <a:latin typeface="Consolas"/>
                <a:ea typeface="Consolas"/>
                <a:cs typeface="Consolas"/>
                <a:sym typeface="Consolas"/>
              </a:rPr>
              <a:t>None</a:t>
            </a:r>
            <a:r>
              <a:rPr lang="en-US" sz="4300">
                <a:solidFill>
                  <a:schemeClr val="dk1"/>
                </a:solidFill>
                <a:highlight>
                  <a:srgbClr val="FFFFFF"/>
                </a:highlight>
                <a:latin typeface="Consolas"/>
                <a:ea typeface="Consolas"/>
                <a:cs typeface="Consolas"/>
                <a:sym typeface="Consolas"/>
              </a:rPr>
              <a:t>, nb_classes])</a:t>
            </a: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1" name="Shape 1091"/>
        <p:cNvGrpSpPr/>
        <p:nvPr/>
      </p:nvGrpSpPr>
      <p:grpSpPr>
        <a:xfrm>
          <a:off x="0" y="0"/>
          <a:ext cx="0" cy="0"/>
          <a:chOff x="0" y="0"/>
          <a:chExt cx="0" cy="0"/>
        </a:xfrm>
      </p:grpSpPr>
      <p:sp>
        <p:nvSpPr>
          <p:cNvPr id="1092" name="Shape 1092"/>
          <p:cNvSpPr txBox="1"/>
          <p:nvPr>
            <p:ph type="title"/>
          </p:nvPr>
        </p:nvSpPr>
        <p:spPr>
          <a:xfrm>
            <a:off x="9838480" y="1366933"/>
            <a:ext cx="137847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MNIST Dataset </a:t>
            </a:r>
          </a:p>
        </p:txBody>
      </p:sp>
      <p:pic>
        <p:nvPicPr>
          <p:cNvPr id="1093" name="Shape 1093"/>
          <p:cNvPicPr preferRelativeResize="0"/>
          <p:nvPr/>
        </p:nvPicPr>
        <p:blipFill rotWithShape="1">
          <a:blip r:embed="rId3">
            <a:alphaModFix/>
          </a:blip>
          <a:srcRect b="0" l="0" r="0" t="0"/>
          <a:stretch/>
        </p:blipFill>
        <p:spPr>
          <a:xfrm>
            <a:off x="1088865" y="899129"/>
            <a:ext cx="8749500" cy="4903200"/>
          </a:xfrm>
          <a:prstGeom prst="rect">
            <a:avLst/>
          </a:prstGeom>
          <a:noFill/>
          <a:ln>
            <a:noFill/>
          </a:ln>
        </p:spPr>
      </p:pic>
      <p:sp>
        <p:nvSpPr>
          <p:cNvPr id="1094" name="Shape 1094"/>
          <p:cNvSpPr txBox="1"/>
          <p:nvPr/>
        </p:nvSpPr>
        <p:spPr>
          <a:xfrm>
            <a:off x="320400" y="6619600"/>
            <a:ext cx="23743200" cy="6276000"/>
          </a:xfrm>
          <a:prstGeom prst="rect">
            <a:avLst/>
          </a:prstGeom>
          <a:noFill/>
          <a:ln>
            <a:noFill/>
          </a:ln>
        </p:spPr>
        <p:txBody>
          <a:bodyPr anchorCtr="0" anchor="ctr" bIns="243800" lIns="243800" rIns="243800" wrap="square" tIns="243800">
            <a:noAutofit/>
          </a:bodyPr>
          <a:lstStyle/>
          <a:p>
            <a:pPr lvl="0" rtl="0">
              <a:spcBef>
                <a:spcPts val="0"/>
              </a:spcBef>
              <a:buNone/>
            </a:pPr>
            <a:r>
              <a:rPr b="1" lang="en-US" sz="4500">
                <a:solidFill>
                  <a:srgbClr val="000080"/>
                </a:solidFill>
                <a:highlight>
                  <a:srgbClr val="FFFFFF"/>
                </a:highlight>
                <a:latin typeface="Consolas"/>
                <a:ea typeface="Consolas"/>
                <a:cs typeface="Consolas"/>
                <a:sym typeface="Consolas"/>
              </a:rPr>
              <a:t>from </a:t>
            </a:r>
            <a:r>
              <a:rPr lang="en-US" sz="4500">
                <a:solidFill>
                  <a:schemeClr val="dk1"/>
                </a:solidFill>
                <a:highlight>
                  <a:srgbClr val="FFFFFF"/>
                </a:highlight>
                <a:latin typeface="Consolas"/>
                <a:ea typeface="Consolas"/>
                <a:cs typeface="Consolas"/>
                <a:sym typeface="Consolas"/>
              </a:rPr>
              <a:t>tensorflow.examples.tutorials.mnist </a:t>
            </a:r>
            <a:r>
              <a:rPr b="1" lang="en-US" sz="4500">
                <a:solidFill>
                  <a:srgbClr val="000080"/>
                </a:solidFill>
                <a:highlight>
                  <a:srgbClr val="FFFFFF"/>
                </a:highlight>
                <a:latin typeface="Consolas"/>
                <a:ea typeface="Consolas"/>
                <a:cs typeface="Consolas"/>
                <a:sym typeface="Consolas"/>
              </a:rPr>
              <a:t>import </a:t>
            </a:r>
            <a:r>
              <a:rPr lang="en-US" sz="4500">
                <a:solidFill>
                  <a:schemeClr val="dk1"/>
                </a:solidFill>
                <a:highlight>
                  <a:srgbClr val="FFFFFF"/>
                </a:highlight>
                <a:latin typeface="Consolas"/>
                <a:ea typeface="Consolas"/>
                <a:cs typeface="Consolas"/>
                <a:sym typeface="Consolas"/>
              </a:rPr>
              <a:t>input_data</a:t>
            </a:r>
          </a:p>
          <a:p>
            <a:pPr lvl="0" rtl="0">
              <a:spcBef>
                <a:spcPts val="0"/>
              </a:spcBef>
              <a:buNone/>
            </a:pPr>
            <a:r>
              <a:rPr i="1" lang="en-US" sz="4500">
                <a:solidFill>
                  <a:srgbClr val="808080"/>
                </a:solidFill>
                <a:highlight>
                  <a:srgbClr val="FFFFFF"/>
                </a:highlight>
                <a:latin typeface="Consolas"/>
                <a:ea typeface="Consolas"/>
                <a:cs typeface="Consolas"/>
                <a:sym typeface="Consolas"/>
              </a:rPr>
              <a:t># Check out https://www.tensorflow.org/get_started/mnist/beginners for</a:t>
            </a:r>
          </a:p>
          <a:p>
            <a:pPr lvl="0" rtl="0">
              <a:spcBef>
                <a:spcPts val="0"/>
              </a:spcBef>
              <a:buNone/>
            </a:pPr>
            <a:r>
              <a:rPr i="1" lang="en-US" sz="4500">
                <a:solidFill>
                  <a:srgbClr val="808080"/>
                </a:solidFill>
                <a:highlight>
                  <a:srgbClr val="FFFFFF"/>
                </a:highlight>
                <a:latin typeface="Consolas"/>
                <a:ea typeface="Consolas"/>
                <a:cs typeface="Consolas"/>
                <a:sym typeface="Consolas"/>
              </a:rPr>
              <a:t># more information about the mnist dataset</a:t>
            </a:r>
          </a:p>
          <a:p>
            <a:pPr lvl="0" rtl="0">
              <a:spcBef>
                <a:spcPts val="0"/>
              </a:spcBef>
              <a:buNone/>
            </a:pPr>
            <a:r>
              <a:rPr lang="en-US" sz="4500">
                <a:solidFill>
                  <a:schemeClr val="dk1"/>
                </a:solidFill>
                <a:highlight>
                  <a:srgbClr val="FFFFFF"/>
                </a:highlight>
                <a:latin typeface="Consolas"/>
                <a:ea typeface="Consolas"/>
                <a:cs typeface="Consolas"/>
                <a:sym typeface="Consolas"/>
              </a:rPr>
              <a:t>mnist = input_data.read_data_sets(</a:t>
            </a:r>
            <a:r>
              <a:rPr b="1" lang="en-US" sz="4500">
                <a:solidFill>
                  <a:srgbClr val="008080"/>
                </a:solidFill>
                <a:highlight>
                  <a:srgbClr val="FFFFFF"/>
                </a:highlight>
                <a:latin typeface="Consolas"/>
                <a:ea typeface="Consolas"/>
                <a:cs typeface="Consolas"/>
                <a:sym typeface="Consolas"/>
              </a:rPr>
              <a:t>"MNIST_data/"</a:t>
            </a:r>
            <a:r>
              <a:rPr lang="en-US" sz="4500">
                <a:solidFill>
                  <a:schemeClr val="dk1"/>
                </a:solidFill>
                <a:highlight>
                  <a:srgbClr val="FFFFFF"/>
                </a:highlight>
                <a:latin typeface="Consolas"/>
                <a:ea typeface="Consolas"/>
                <a:cs typeface="Consolas"/>
                <a:sym typeface="Consolas"/>
              </a:rPr>
              <a:t>, </a:t>
            </a:r>
            <a:r>
              <a:rPr lang="en-US" sz="4500">
                <a:solidFill>
                  <a:srgbClr val="660099"/>
                </a:solidFill>
                <a:highlight>
                  <a:srgbClr val="FFFFFF"/>
                </a:highlight>
                <a:latin typeface="Consolas"/>
                <a:ea typeface="Consolas"/>
                <a:cs typeface="Consolas"/>
                <a:sym typeface="Consolas"/>
              </a:rPr>
              <a:t>one_hot</a:t>
            </a:r>
            <a:r>
              <a:rPr lang="en-US" sz="4500">
                <a:solidFill>
                  <a:schemeClr val="dk1"/>
                </a:solidFill>
                <a:highlight>
                  <a:srgbClr val="FFFFFF"/>
                </a:highlight>
                <a:latin typeface="Consolas"/>
                <a:ea typeface="Consolas"/>
                <a:cs typeface="Consolas"/>
                <a:sym typeface="Consolas"/>
              </a:rPr>
              <a:t>=</a:t>
            </a:r>
            <a:r>
              <a:rPr b="1" lang="en-US" sz="4500">
                <a:solidFill>
                  <a:srgbClr val="000080"/>
                </a:solidFill>
                <a:highlight>
                  <a:srgbClr val="FFFFFF"/>
                </a:highlight>
                <a:latin typeface="Consolas"/>
                <a:ea typeface="Consolas"/>
                <a:cs typeface="Consolas"/>
                <a:sym typeface="Consolas"/>
              </a:rPr>
              <a:t>True</a:t>
            </a:r>
            <a:r>
              <a:rPr lang="en-US" sz="4500">
                <a:solidFill>
                  <a:schemeClr val="dk1"/>
                </a:solidFill>
                <a:highlight>
                  <a:srgbClr val="FFFFFF"/>
                </a:highlight>
                <a:latin typeface="Consolas"/>
                <a:ea typeface="Consolas"/>
                <a:cs typeface="Consolas"/>
                <a:sym typeface="Consolas"/>
              </a:rPr>
              <a:t>)</a:t>
            </a:r>
          </a:p>
          <a:p>
            <a:pPr lvl="0" rtl="0">
              <a:spcBef>
                <a:spcPts val="0"/>
              </a:spcBef>
              <a:buNone/>
            </a:pPr>
            <a:r>
              <a:rPr lang="en-US" sz="4500">
                <a:solidFill>
                  <a:schemeClr val="dk1"/>
                </a:solidFill>
                <a:highlight>
                  <a:srgbClr val="FFFFFF"/>
                </a:highlight>
                <a:latin typeface="Consolas"/>
                <a:ea typeface="Consolas"/>
                <a:cs typeface="Consolas"/>
                <a:sym typeface="Consolas"/>
              </a:rPr>
              <a:t>…</a:t>
            </a:r>
          </a:p>
          <a:p>
            <a:pPr lvl="0" rtl="0">
              <a:spcBef>
                <a:spcPts val="0"/>
              </a:spcBef>
              <a:buNone/>
            </a:pPr>
            <a:r>
              <a:rPr lang="en-US" sz="4500">
                <a:solidFill>
                  <a:schemeClr val="dk1"/>
                </a:solidFill>
                <a:highlight>
                  <a:srgbClr val="FFFFFF"/>
                </a:highlight>
                <a:latin typeface="Consolas"/>
                <a:ea typeface="Consolas"/>
                <a:cs typeface="Consolas"/>
                <a:sym typeface="Consolas"/>
              </a:rPr>
              <a:t>batch_xs, batch_ys = mnist.train.next_batch(</a:t>
            </a:r>
            <a:r>
              <a:rPr lang="en-US" sz="4500">
                <a:solidFill>
                  <a:srgbClr val="0000FF"/>
                </a:solidFill>
                <a:highlight>
                  <a:srgbClr val="FFFFFF"/>
                </a:highlight>
                <a:latin typeface="Consolas"/>
                <a:ea typeface="Consolas"/>
                <a:cs typeface="Consolas"/>
                <a:sym typeface="Consolas"/>
              </a:rPr>
              <a:t>100</a:t>
            </a:r>
            <a:r>
              <a:rPr lang="en-US" sz="4500">
                <a:solidFill>
                  <a:schemeClr val="dk1"/>
                </a:solidFill>
                <a:highlight>
                  <a:srgbClr val="FFFFFF"/>
                </a:highlight>
                <a:latin typeface="Consolas"/>
                <a:ea typeface="Consolas"/>
                <a:cs typeface="Consolas"/>
                <a:sym typeface="Consolas"/>
              </a:rPr>
              <a:t>)</a:t>
            </a:r>
          </a:p>
          <a:p>
            <a:pPr lvl="0" rtl="0">
              <a:spcBef>
                <a:spcPts val="0"/>
              </a:spcBef>
              <a:buNone/>
            </a:pPr>
            <a:r>
              <a:rPr lang="en-US" sz="4500">
                <a:solidFill>
                  <a:schemeClr val="dk1"/>
                </a:solidFill>
                <a:highlight>
                  <a:srgbClr val="FFFFFF"/>
                </a:highlight>
                <a:latin typeface="Consolas"/>
                <a:ea typeface="Consolas"/>
                <a:cs typeface="Consolas"/>
                <a:sym typeface="Consolas"/>
              </a:rPr>
              <a:t>…</a:t>
            </a:r>
          </a:p>
          <a:p>
            <a:pPr lvl="0" rtl="0">
              <a:spcBef>
                <a:spcPts val="0"/>
              </a:spcBef>
              <a:buNone/>
            </a:pPr>
            <a:r>
              <a:rPr lang="en-US" sz="4500">
                <a:solidFill>
                  <a:srgbClr val="000080"/>
                </a:solidFill>
                <a:highlight>
                  <a:srgbClr val="FFFFFF"/>
                </a:highlight>
                <a:latin typeface="Consolas"/>
                <a:ea typeface="Consolas"/>
                <a:cs typeface="Consolas"/>
                <a:sym typeface="Consolas"/>
              </a:rPr>
              <a:t>print</a:t>
            </a:r>
            <a:r>
              <a:rPr lang="en-US" sz="4500">
                <a:solidFill>
                  <a:schemeClr val="dk1"/>
                </a:solidFill>
                <a:highlight>
                  <a:srgbClr val="FFFFFF"/>
                </a:highlight>
                <a:latin typeface="Consolas"/>
                <a:ea typeface="Consolas"/>
                <a:cs typeface="Consolas"/>
                <a:sym typeface="Consolas"/>
              </a:rPr>
              <a:t>(</a:t>
            </a:r>
            <a:r>
              <a:rPr b="1" lang="en-US" sz="4500">
                <a:solidFill>
                  <a:srgbClr val="008080"/>
                </a:solidFill>
                <a:highlight>
                  <a:srgbClr val="FFFFFF"/>
                </a:highlight>
                <a:latin typeface="Consolas"/>
                <a:ea typeface="Consolas"/>
                <a:cs typeface="Consolas"/>
                <a:sym typeface="Consolas"/>
              </a:rPr>
              <a:t>"Accuracy: "</a:t>
            </a:r>
            <a:r>
              <a:rPr lang="en-US" sz="4500">
                <a:solidFill>
                  <a:schemeClr val="dk1"/>
                </a:solidFill>
                <a:highlight>
                  <a:srgbClr val="FFFFFF"/>
                </a:highlight>
                <a:latin typeface="Consolas"/>
                <a:ea typeface="Consolas"/>
                <a:cs typeface="Consolas"/>
                <a:sym typeface="Consolas"/>
              </a:rPr>
              <a:t>, accuracy.eval(</a:t>
            </a:r>
            <a:r>
              <a:rPr lang="en-US" sz="4500">
                <a:solidFill>
                  <a:srgbClr val="660099"/>
                </a:solidFill>
                <a:highlight>
                  <a:srgbClr val="FFFFFF"/>
                </a:highlight>
                <a:latin typeface="Consolas"/>
                <a:ea typeface="Consolas"/>
                <a:cs typeface="Consolas"/>
                <a:sym typeface="Consolas"/>
              </a:rPr>
              <a:t>session</a:t>
            </a:r>
            <a:r>
              <a:rPr lang="en-US" sz="4500">
                <a:solidFill>
                  <a:schemeClr val="dk1"/>
                </a:solidFill>
                <a:highlight>
                  <a:srgbClr val="FFFFFF"/>
                </a:highlight>
                <a:latin typeface="Consolas"/>
                <a:ea typeface="Consolas"/>
                <a:cs typeface="Consolas"/>
                <a:sym typeface="Consolas"/>
              </a:rPr>
              <a:t>=sess, </a:t>
            </a:r>
          </a:p>
          <a:p>
            <a:pPr lvl="0" rtl="0">
              <a:spcBef>
                <a:spcPts val="0"/>
              </a:spcBef>
              <a:buNone/>
            </a:pPr>
            <a:r>
              <a:rPr lang="en-US" sz="4500">
                <a:solidFill>
                  <a:srgbClr val="660099"/>
                </a:solidFill>
                <a:highlight>
                  <a:srgbClr val="FFFFFF"/>
                </a:highlight>
                <a:latin typeface="Consolas"/>
                <a:ea typeface="Consolas"/>
                <a:cs typeface="Consolas"/>
                <a:sym typeface="Consolas"/>
              </a:rPr>
              <a:t>           feed_dict</a:t>
            </a:r>
            <a:r>
              <a:rPr lang="en-US" sz="4500">
                <a:solidFill>
                  <a:schemeClr val="dk1"/>
                </a:solidFill>
                <a:highlight>
                  <a:srgbClr val="FFFFFF"/>
                </a:highlight>
                <a:latin typeface="Consolas"/>
                <a:ea typeface="Consolas"/>
                <a:cs typeface="Consolas"/>
                <a:sym typeface="Consolas"/>
              </a:rPr>
              <a:t>={X: mnist.test.images, Y: mnist.test.labels}))</a:t>
            </a:r>
          </a:p>
          <a:p>
            <a:pPr lvl="0" rtl="0">
              <a:spcBef>
                <a:spcPts val="0"/>
              </a:spcBef>
              <a:buNone/>
            </a:pPr>
            <a:r>
              <a:t/>
            </a:r>
            <a:endParaRPr sz="4500">
              <a:solidFill>
                <a:schemeClr val="dk1"/>
              </a:solidFill>
              <a:highlight>
                <a:srgbClr val="FFFFFF"/>
              </a:highlight>
              <a:latin typeface="Consolas"/>
              <a:ea typeface="Consolas"/>
              <a:cs typeface="Consolas"/>
              <a:sym typeface="Consolas"/>
            </a:endParaRPr>
          </a:p>
        </p:txBody>
      </p:sp>
      <p:sp>
        <p:nvSpPr>
          <p:cNvPr id="1095" name="Shape 1095"/>
          <p:cNvSpPr txBox="1"/>
          <p:nvPr/>
        </p:nvSpPr>
        <p:spPr>
          <a:xfrm>
            <a:off x="7658467" y="13143333"/>
            <a:ext cx="19958400" cy="572700"/>
          </a:xfrm>
          <a:prstGeom prst="rect">
            <a:avLst/>
          </a:prstGeom>
          <a:noFill/>
          <a:ln>
            <a:noFill/>
          </a:ln>
        </p:spPr>
        <p:txBody>
          <a:bodyPr anchorCtr="0" anchor="ctr" bIns="243800" lIns="243800" rIns="243800" wrap="square" tIns="243800">
            <a:noAutofit/>
          </a:bodyPr>
          <a:lstStyle/>
          <a:p>
            <a:pPr lvl="0" rtl="0">
              <a:spcBef>
                <a:spcPts val="0"/>
              </a:spcBef>
              <a:buNone/>
            </a:pPr>
            <a:r>
              <a:rPr lang="en-US" sz="3100" u="sng">
                <a:solidFill>
                  <a:schemeClr val="hlink"/>
                </a:solidFill>
                <a:hlinkClick r:id="rId4"/>
              </a:rPr>
              <a:t>https://github.com/hunkim/DeepLearningZeroToAll/blob/master/lab-07-4-mnist_introduction.py</a:t>
            </a:r>
            <a:r>
              <a:rPr lang="en-US" sz="3100">
                <a:solidFill>
                  <a:schemeClr val="dk1"/>
                </a:solidFill>
              </a:rPr>
              <a:t> </a:t>
            </a: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9" name="Shape 1099"/>
        <p:cNvGrpSpPr/>
        <p:nvPr/>
      </p:nvGrpSpPr>
      <p:grpSpPr>
        <a:xfrm>
          <a:off x="0" y="0"/>
          <a:ext cx="0" cy="0"/>
          <a:chOff x="0" y="0"/>
          <a:chExt cx="0" cy="0"/>
        </a:xfrm>
      </p:grpSpPr>
      <p:sp>
        <p:nvSpPr>
          <p:cNvPr id="1100" name="Shape 1100"/>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Reading data and set variables</a:t>
            </a:r>
          </a:p>
        </p:txBody>
      </p:sp>
      <p:sp>
        <p:nvSpPr>
          <p:cNvPr id="1101" name="Shape 1101"/>
          <p:cNvSpPr txBox="1"/>
          <p:nvPr/>
        </p:nvSpPr>
        <p:spPr>
          <a:xfrm>
            <a:off x="609733" y="3259867"/>
            <a:ext cx="24384000" cy="10009500"/>
          </a:xfrm>
          <a:prstGeom prst="rect">
            <a:avLst/>
          </a:prstGeom>
          <a:noFill/>
          <a:ln>
            <a:noFill/>
          </a:ln>
        </p:spPr>
        <p:txBody>
          <a:bodyPr anchorCtr="0" anchor="ctr" bIns="243800" lIns="243800" rIns="243800" wrap="square" tIns="243800">
            <a:noAutofit/>
          </a:bodyPr>
          <a:lstStyle/>
          <a:p>
            <a:pPr lvl="0" rtl="0">
              <a:spcBef>
                <a:spcPts val="0"/>
              </a:spcBef>
              <a:buClr>
                <a:schemeClr val="dk1"/>
              </a:buClr>
              <a:buSzPct val="72500"/>
              <a:buFont typeface="Arial"/>
              <a:buNone/>
            </a:pPr>
            <a:r>
              <a:rPr b="1" lang="en-US" sz="4000">
                <a:solidFill>
                  <a:srgbClr val="000080"/>
                </a:solidFill>
                <a:highlight>
                  <a:srgbClr val="FFFFFF"/>
                </a:highlight>
                <a:latin typeface="Consolas"/>
                <a:ea typeface="Consolas"/>
                <a:cs typeface="Consolas"/>
                <a:sym typeface="Consolas"/>
              </a:rPr>
              <a:t>from </a:t>
            </a:r>
            <a:r>
              <a:rPr lang="en-US" sz="4000">
                <a:solidFill>
                  <a:schemeClr val="dk1"/>
                </a:solidFill>
                <a:highlight>
                  <a:srgbClr val="FFFFFF"/>
                </a:highlight>
                <a:latin typeface="Consolas"/>
                <a:ea typeface="Consolas"/>
                <a:cs typeface="Consolas"/>
                <a:sym typeface="Consolas"/>
              </a:rPr>
              <a:t>tensorflow.examples.tutorials.mnist </a:t>
            </a:r>
            <a:r>
              <a:rPr b="1" lang="en-US" sz="4000">
                <a:solidFill>
                  <a:srgbClr val="000080"/>
                </a:solidFill>
                <a:highlight>
                  <a:srgbClr val="FFFFFF"/>
                </a:highlight>
                <a:latin typeface="Consolas"/>
                <a:ea typeface="Consolas"/>
                <a:cs typeface="Consolas"/>
                <a:sym typeface="Consolas"/>
              </a:rPr>
              <a:t>import </a:t>
            </a:r>
            <a:r>
              <a:rPr lang="en-US" sz="4000">
                <a:solidFill>
                  <a:schemeClr val="dk1"/>
                </a:solidFill>
                <a:highlight>
                  <a:srgbClr val="FFFFFF"/>
                </a:highlight>
                <a:latin typeface="Consolas"/>
                <a:ea typeface="Consolas"/>
                <a:cs typeface="Consolas"/>
                <a:sym typeface="Consolas"/>
              </a:rPr>
              <a:t>input_data</a:t>
            </a:r>
          </a:p>
          <a:p>
            <a:pPr lvl="0" rtl="0">
              <a:spcBef>
                <a:spcPts val="0"/>
              </a:spcBef>
              <a:buClr>
                <a:schemeClr val="dk1"/>
              </a:buClr>
              <a:buSzPct val="72500"/>
              <a:buFont typeface="Arial"/>
              <a:buNone/>
            </a:pPr>
            <a:r>
              <a:rPr i="1" lang="en-US" sz="4000">
                <a:solidFill>
                  <a:srgbClr val="808080"/>
                </a:solidFill>
                <a:highlight>
                  <a:srgbClr val="FFFFFF"/>
                </a:highlight>
                <a:latin typeface="Consolas"/>
                <a:ea typeface="Consolas"/>
                <a:cs typeface="Consolas"/>
                <a:sym typeface="Consolas"/>
              </a:rPr>
              <a:t># Check out https://www.tensorflow.org/get_started/mnist/beginners for</a:t>
            </a:r>
          </a:p>
          <a:p>
            <a:pPr lvl="0" rtl="0">
              <a:spcBef>
                <a:spcPts val="0"/>
              </a:spcBef>
              <a:buClr>
                <a:schemeClr val="dk1"/>
              </a:buClr>
              <a:buSzPct val="72500"/>
              <a:buFont typeface="Arial"/>
              <a:buNone/>
            </a:pPr>
            <a:r>
              <a:rPr i="1" lang="en-US" sz="4000">
                <a:solidFill>
                  <a:srgbClr val="808080"/>
                </a:solidFill>
                <a:highlight>
                  <a:srgbClr val="FFFFFF"/>
                </a:highlight>
                <a:latin typeface="Consolas"/>
                <a:ea typeface="Consolas"/>
                <a:cs typeface="Consolas"/>
                <a:sym typeface="Consolas"/>
              </a:rPr>
              <a:t># more information about the mnist dataset</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mnist = input_data.read_data_sets(</a:t>
            </a:r>
            <a:r>
              <a:rPr b="1" lang="en-US" sz="4000">
                <a:solidFill>
                  <a:srgbClr val="008080"/>
                </a:solidFill>
                <a:highlight>
                  <a:srgbClr val="FFFFFF"/>
                </a:highlight>
                <a:latin typeface="Consolas"/>
                <a:ea typeface="Consolas"/>
                <a:cs typeface="Consolas"/>
                <a:sym typeface="Consolas"/>
              </a:rPr>
              <a:t>"MNIST_data/"</a:t>
            </a:r>
            <a:r>
              <a:rPr lang="en-US" sz="4000">
                <a:solidFill>
                  <a:schemeClr val="dk1"/>
                </a:solidFill>
                <a:highlight>
                  <a:srgbClr val="FFFFFF"/>
                </a:highlight>
                <a:latin typeface="Consolas"/>
                <a:ea typeface="Consolas"/>
                <a:cs typeface="Consolas"/>
                <a:sym typeface="Consolas"/>
              </a:rPr>
              <a:t>, </a:t>
            </a:r>
            <a:r>
              <a:rPr lang="en-US" sz="4000">
                <a:solidFill>
                  <a:srgbClr val="660099"/>
                </a:solidFill>
                <a:highlight>
                  <a:srgbClr val="FFFFFF"/>
                </a:highlight>
                <a:latin typeface="Consolas"/>
                <a:ea typeface="Consolas"/>
                <a:cs typeface="Consolas"/>
                <a:sym typeface="Consolas"/>
              </a:rPr>
              <a:t>one_hot</a:t>
            </a:r>
            <a:r>
              <a:rPr lang="en-US" sz="4000">
                <a:solidFill>
                  <a:schemeClr val="dk1"/>
                </a:solidFill>
                <a:highlight>
                  <a:srgbClr val="FFFFFF"/>
                </a:highlight>
                <a:latin typeface="Consolas"/>
                <a:ea typeface="Consolas"/>
                <a:cs typeface="Consolas"/>
                <a:sym typeface="Consolas"/>
              </a:rPr>
              <a:t>=</a:t>
            </a:r>
            <a:r>
              <a:rPr b="1" lang="en-US" sz="4000">
                <a:solidFill>
                  <a:srgbClr val="000080"/>
                </a:solidFill>
                <a:highlight>
                  <a:srgbClr val="FFFFFF"/>
                </a:highlight>
                <a:latin typeface="Consolas"/>
                <a:ea typeface="Consolas"/>
                <a:cs typeface="Consolas"/>
                <a:sym typeface="Consolas"/>
              </a:rPr>
              <a:t>True</a:t>
            </a:r>
            <a:r>
              <a:rPr lang="en-US" sz="4000">
                <a:solidFill>
                  <a:schemeClr val="dk1"/>
                </a:solidFill>
                <a:highlight>
                  <a:srgbClr val="FFFFFF"/>
                </a:highlight>
                <a:latin typeface="Consolas"/>
                <a:ea typeface="Consolas"/>
                <a:cs typeface="Consolas"/>
                <a:sym typeface="Consolas"/>
              </a:rPr>
              <a:t>)</a:t>
            </a:r>
          </a:p>
          <a:p>
            <a:pPr lvl="0" rtl="0">
              <a:spcBef>
                <a:spcPts val="0"/>
              </a:spcBef>
              <a:buClr>
                <a:schemeClr val="dk1"/>
              </a:buClr>
              <a:buFont typeface="Arial"/>
              <a:buNone/>
            </a:pPr>
            <a:r>
              <a:t/>
            </a:r>
            <a:endParaRPr sz="4000">
              <a:solidFill>
                <a:schemeClr val="dk1"/>
              </a:solidFill>
              <a:highlight>
                <a:srgbClr val="FFFFFF"/>
              </a:highlight>
              <a:latin typeface="Consolas"/>
              <a:ea typeface="Consolas"/>
              <a:cs typeface="Consolas"/>
              <a:sym typeface="Consolas"/>
            </a:endParaRP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nb_classes = </a:t>
            </a:r>
            <a:r>
              <a:rPr lang="en-US" sz="4000">
                <a:solidFill>
                  <a:srgbClr val="0000FF"/>
                </a:solidFill>
                <a:highlight>
                  <a:srgbClr val="FFFFFF"/>
                </a:highlight>
                <a:latin typeface="Consolas"/>
                <a:ea typeface="Consolas"/>
                <a:cs typeface="Consolas"/>
                <a:sym typeface="Consolas"/>
              </a:rPr>
              <a:t>10</a:t>
            </a:r>
          </a:p>
          <a:p>
            <a:pPr lvl="0" rtl="0">
              <a:spcBef>
                <a:spcPts val="0"/>
              </a:spcBef>
              <a:buClr>
                <a:schemeClr val="dk1"/>
              </a:buClr>
              <a:buFont typeface="Arial"/>
              <a:buNone/>
            </a:pPr>
            <a:r>
              <a:t/>
            </a:r>
            <a:endParaRPr sz="4000">
              <a:solidFill>
                <a:srgbClr val="0000FF"/>
              </a:solidFill>
              <a:highlight>
                <a:srgbClr val="FFFFFF"/>
              </a:highlight>
              <a:latin typeface="Consolas"/>
              <a:ea typeface="Consolas"/>
              <a:cs typeface="Consolas"/>
              <a:sym typeface="Consolas"/>
            </a:endParaRPr>
          </a:p>
          <a:p>
            <a:pPr lvl="0" rtl="0">
              <a:spcBef>
                <a:spcPts val="0"/>
              </a:spcBef>
              <a:buClr>
                <a:schemeClr val="dk1"/>
              </a:buClr>
              <a:buSzPct val="72500"/>
              <a:buFont typeface="Arial"/>
              <a:buNone/>
            </a:pPr>
            <a:r>
              <a:rPr i="1" lang="en-US" sz="4000">
                <a:solidFill>
                  <a:srgbClr val="808080"/>
                </a:solidFill>
                <a:highlight>
                  <a:srgbClr val="FFFFFF"/>
                </a:highlight>
                <a:latin typeface="Consolas"/>
                <a:ea typeface="Consolas"/>
                <a:cs typeface="Consolas"/>
                <a:sym typeface="Consolas"/>
              </a:rPr>
              <a:t># MNIST data image of shape 28 * 28 = 784</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X = tf.placeholder(tf.float32, [</a:t>
            </a:r>
            <a:r>
              <a:rPr b="1" lang="en-US" sz="4000">
                <a:solidFill>
                  <a:srgbClr val="000080"/>
                </a:solidFill>
                <a:highlight>
                  <a:srgbClr val="FFFFFF"/>
                </a:highlight>
                <a:latin typeface="Consolas"/>
                <a:ea typeface="Consolas"/>
                <a:cs typeface="Consolas"/>
                <a:sym typeface="Consolas"/>
              </a:rPr>
              <a:t>None</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784</a:t>
            </a:r>
            <a:r>
              <a:rPr lang="en-US" sz="4000">
                <a:solidFill>
                  <a:schemeClr val="dk1"/>
                </a:solidFill>
                <a:highlight>
                  <a:srgbClr val="FFFFFF"/>
                </a:highlight>
                <a:latin typeface="Consolas"/>
                <a:ea typeface="Consolas"/>
                <a:cs typeface="Consolas"/>
                <a:sym typeface="Consolas"/>
              </a:rPr>
              <a:t>])</a:t>
            </a:r>
          </a:p>
          <a:p>
            <a:pPr lvl="0" rtl="0">
              <a:spcBef>
                <a:spcPts val="0"/>
              </a:spcBef>
              <a:buClr>
                <a:schemeClr val="dk1"/>
              </a:buClr>
              <a:buSzPct val="72500"/>
              <a:buFont typeface="Arial"/>
              <a:buNone/>
            </a:pPr>
            <a:r>
              <a:rPr i="1" lang="en-US" sz="4000">
                <a:solidFill>
                  <a:srgbClr val="808080"/>
                </a:solidFill>
                <a:highlight>
                  <a:srgbClr val="FFFFFF"/>
                </a:highlight>
                <a:latin typeface="Consolas"/>
                <a:ea typeface="Consolas"/>
                <a:cs typeface="Consolas"/>
                <a:sym typeface="Consolas"/>
              </a:rPr>
              <a:t># 0 - 9 digits recognition = 10 classes</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Y = tf.placeholder(tf.float32, [</a:t>
            </a:r>
            <a:r>
              <a:rPr b="1" lang="en-US" sz="4000">
                <a:solidFill>
                  <a:srgbClr val="000080"/>
                </a:solidFill>
                <a:highlight>
                  <a:srgbClr val="FFFFFF"/>
                </a:highlight>
                <a:latin typeface="Consolas"/>
                <a:ea typeface="Consolas"/>
                <a:cs typeface="Consolas"/>
                <a:sym typeface="Consolas"/>
              </a:rPr>
              <a:t>None</a:t>
            </a:r>
            <a:r>
              <a:rPr lang="en-US" sz="4000">
                <a:solidFill>
                  <a:schemeClr val="dk1"/>
                </a:solidFill>
                <a:highlight>
                  <a:srgbClr val="FFFFFF"/>
                </a:highlight>
                <a:latin typeface="Consolas"/>
                <a:ea typeface="Consolas"/>
                <a:cs typeface="Consolas"/>
                <a:sym typeface="Consolas"/>
              </a:rPr>
              <a:t>, nb_classes])</a:t>
            </a:r>
          </a:p>
          <a:p>
            <a:pPr lvl="0" rtl="0">
              <a:spcBef>
                <a:spcPts val="0"/>
              </a:spcBef>
              <a:buClr>
                <a:schemeClr val="dk1"/>
              </a:buClr>
              <a:buFont typeface="Arial"/>
              <a:buNone/>
            </a:pPr>
            <a:r>
              <a:t/>
            </a:r>
            <a:endParaRPr sz="4000">
              <a:solidFill>
                <a:schemeClr val="dk1"/>
              </a:solidFill>
              <a:highlight>
                <a:srgbClr val="FFFFFF"/>
              </a:highlight>
              <a:latin typeface="Consolas"/>
              <a:ea typeface="Consolas"/>
              <a:cs typeface="Consolas"/>
              <a:sym typeface="Consolas"/>
            </a:endParaRP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W = tf.Variable(tf.random_normal([</a:t>
            </a:r>
            <a:r>
              <a:rPr lang="en-US" sz="4000">
                <a:solidFill>
                  <a:srgbClr val="0000FF"/>
                </a:solidFill>
                <a:highlight>
                  <a:srgbClr val="FFFFFF"/>
                </a:highlight>
                <a:latin typeface="Consolas"/>
                <a:ea typeface="Consolas"/>
                <a:cs typeface="Consolas"/>
                <a:sym typeface="Consolas"/>
              </a:rPr>
              <a:t>784</a:t>
            </a:r>
            <a:r>
              <a:rPr lang="en-US" sz="4000">
                <a:solidFill>
                  <a:schemeClr val="dk1"/>
                </a:solidFill>
                <a:highlight>
                  <a:srgbClr val="FFFFFF"/>
                </a:highlight>
                <a:latin typeface="Consolas"/>
                <a:ea typeface="Consolas"/>
                <a:cs typeface="Consolas"/>
                <a:sym typeface="Consolas"/>
              </a:rPr>
              <a:t>, nb_classes]))</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b = tf.Variable(tf.random_normal([nb_classes]))</a:t>
            </a:r>
          </a:p>
          <a:p>
            <a:pPr lvl="0" rtl="0">
              <a:spcBef>
                <a:spcPts val="0"/>
              </a:spcBef>
              <a:buNone/>
            </a:pPr>
            <a:r>
              <a:t/>
            </a:r>
            <a:endParaRPr b="1" sz="4000">
              <a:solidFill>
                <a:srgbClr val="000080"/>
              </a:solidFill>
              <a:highlight>
                <a:srgbClr val="FFFFFF"/>
              </a:highlight>
              <a:latin typeface="Consolas"/>
              <a:ea typeface="Consolas"/>
              <a:cs typeface="Consolas"/>
              <a:sym typeface="Consolas"/>
            </a:endParaRPr>
          </a:p>
        </p:txBody>
      </p:sp>
      <p:sp>
        <p:nvSpPr>
          <p:cNvPr id="1102" name="Shape 1102"/>
          <p:cNvSpPr txBox="1"/>
          <p:nvPr/>
        </p:nvSpPr>
        <p:spPr>
          <a:xfrm>
            <a:off x="7658467" y="13143333"/>
            <a:ext cx="19958400" cy="572700"/>
          </a:xfrm>
          <a:prstGeom prst="rect">
            <a:avLst/>
          </a:prstGeom>
          <a:noFill/>
          <a:ln>
            <a:noFill/>
          </a:ln>
        </p:spPr>
        <p:txBody>
          <a:bodyPr anchorCtr="0" anchor="ctr" bIns="243800" lIns="243800" rIns="243800" wrap="square" tIns="243800">
            <a:noAutofit/>
          </a:bodyPr>
          <a:lstStyle/>
          <a:p>
            <a:pPr lvl="0" rtl="0">
              <a:spcBef>
                <a:spcPts val="0"/>
              </a:spcBef>
              <a:buNone/>
            </a:pPr>
            <a:r>
              <a:rPr lang="en-US" sz="3100" u="sng">
                <a:solidFill>
                  <a:schemeClr val="hlink"/>
                </a:solidFill>
                <a:hlinkClick r:id="rId3"/>
              </a:rPr>
              <a:t>https://github.com/hunkim/DeepLearningZeroToAll/blob/master/lab-07-4-mnist_introduction.py</a:t>
            </a:r>
            <a:r>
              <a:rPr lang="en-US" sz="3100">
                <a:solidFill>
                  <a:schemeClr val="dk1"/>
                </a:solidFill>
              </a:rPr>
              <a:t> </a:t>
            </a: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6" name="Shape 1106"/>
        <p:cNvGrpSpPr/>
        <p:nvPr/>
      </p:nvGrpSpPr>
      <p:grpSpPr>
        <a:xfrm>
          <a:off x="0" y="0"/>
          <a:ext cx="0" cy="0"/>
          <a:chOff x="0" y="0"/>
          <a:chExt cx="0" cy="0"/>
        </a:xfrm>
      </p:grpSpPr>
      <p:sp>
        <p:nvSpPr>
          <p:cNvPr id="1107" name="Shape 1107"/>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lang="en-US"/>
              <a:t>Softmax!</a:t>
            </a:r>
          </a:p>
        </p:txBody>
      </p:sp>
      <p:sp>
        <p:nvSpPr>
          <p:cNvPr id="1108" name="Shape 1108"/>
          <p:cNvSpPr txBox="1"/>
          <p:nvPr/>
        </p:nvSpPr>
        <p:spPr>
          <a:xfrm>
            <a:off x="379533" y="4483067"/>
            <a:ext cx="24003900" cy="8000100"/>
          </a:xfrm>
          <a:prstGeom prst="rect">
            <a:avLst/>
          </a:prstGeom>
          <a:noFill/>
          <a:ln>
            <a:noFill/>
          </a:ln>
        </p:spPr>
        <p:txBody>
          <a:bodyPr anchorCtr="0" anchor="ctr" bIns="243800" lIns="243800" rIns="243800" wrap="square" tIns="243800">
            <a:noAutofit/>
          </a:bodyPr>
          <a:lstStyle/>
          <a:p>
            <a:pPr lvl="0" rtl="0">
              <a:spcBef>
                <a:spcPts val="0"/>
              </a:spcBef>
              <a:buClr>
                <a:schemeClr val="dk1"/>
              </a:buClr>
              <a:buSzPct val="72500"/>
              <a:buFont typeface="Arial"/>
              <a:buNone/>
            </a:pPr>
            <a:r>
              <a:rPr i="1" lang="en-US" sz="4000">
                <a:solidFill>
                  <a:srgbClr val="808080"/>
                </a:solidFill>
                <a:highlight>
                  <a:srgbClr val="FFFFFF"/>
                </a:highlight>
                <a:latin typeface="Consolas"/>
                <a:ea typeface="Consolas"/>
                <a:cs typeface="Consolas"/>
                <a:sym typeface="Consolas"/>
              </a:rPr>
              <a:t># Hypothesis (using softmax)</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hypothesis = tf.nn.softmax(tf.matmul(X, W) + b)</a:t>
            </a:r>
          </a:p>
          <a:p>
            <a:pPr lvl="0" rtl="0">
              <a:spcBef>
                <a:spcPts val="0"/>
              </a:spcBef>
              <a:buClr>
                <a:schemeClr val="dk1"/>
              </a:buClr>
              <a:buFont typeface="Arial"/>
              <a:buNone/>
            </a:pPr>
            <a:r>
              <a:t/>
            </a:r>
            <a:endParaRPr sz="4000">
              <a:solidFill>
                <a:schemeClr val="dk1"/>
              </a:solidFill>
              <a:highlight>
                <a:srgbClr val="FFFFFF"/>
              </a:highlight>
              <a:latin typeface="Consolas"/>
              <a:ea typeface="Consolas"/>
              <a:cs typeface="Consolas"/>
              <a:sym typeface="Consolas"/>
            </a:endParaRP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cost = tf.reduce_mean(-tf.reduce_sum(Y * tf.log(hypothesis), </a:t>
            </a:r>
            <a:r>
              <a:rPr lang="en-US" sz="4000">
                <a:solidFill>
                  <a:srgbClr val="660099"/>
                </a:solidFill>
                <a:highlight>
                  <a:srgbClr val="FFFFFF"/>
                </a:highlight>
                <a:latin typeface="Consolas"/>
                <a:ea typeface="Consolas"/>
                <a:cs typeface="Consolas"/>
                <a:sym typeface="Consolas"/>
              </a:rPr>
              <a:t>axis</a:t>
            </a:r>
            <a:r>
              <a:rPr lang="en-US" sz="4000">
                <a:solidFill>
                  <a:schemeClr val="dk1"/>
                </a:solidFill>
                <a:highlight>
                  <a:srgbClr val="FFFFFF"/>
                </a:highlight>
                <a:latin typeface="Consolas"/>
                <a:ea typeface="Consolas"/>
                <a:cs typeface="Consolas"/>
                <a:sym typeface="Consolas"/>
              </a:rPr>
              <a:t>=</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optimizer = tf.train.GradientDescentOptimizer(</a:t>
            </a:r>
            <a:r>
              <a:rPr lang="en-US" sz="4000">
                <a:solidFill>
                  <a:srgbClr val="660099"/>
                </a:solidFill>
                <a:highlight>
                  <a:srgbClr val="FFFFFF"/>
                </a:highlight>
                <a:latin typeface="Consolas"/>
                <a:ea typeface="Consolas"/>
                <a:cs typeface="Consolas"/>
                <a:sym typeface="Consolas"/>
              </a:rPr>
              <a:t>learning_rate</a:t>
            </a:r>
            <a:r>
              <a:rPr lang="en-US" sz="4000">
                <a:solidFill>
                  <a:schemeClr val="dk1"/>
                </a:solidFill>
                <a:highlight>
                  <a:srgbClr val="FFFFFF"/>
                </a:highlight>
                <a:latin typeface="Consolas"/>
                <a:ea typeface="Consolas"/>
                <a:cs typeface="Consolas"/>
                <a:sym typeface="Consolas"/>
              </a:rPr>
              <a:t>=</a:t>
            </a:r>
            <a:r>
              <a:rPr lang="en-US" sz="4000">
                <a:solidFill>
                  <a:srgbClr val="0000FF"/>
                </a:solidFill>
                <a:highlight>
                  <a:srgbClr val="FFFFFF"/>
                </a:highlight>
                <a:latin typeface="Consolas"/>
                <a:ea typeface="Consolas"/>
                <a:cs typeface="Consolas"/>
                <a:sym typeface="Consolas"/>
              </a:rPr>
              <a:t>0.1</a:t>
            </a:r>
            <a:r>
              <a:rPr lang="en-US" sz="4000">
                <a:solidFill>
                  <a:schemeClr val="dk1"/>
                </a:solidFill>
                <a:highlight>
                  <a:srgbClr val="FFFFFF"/>
                </a:highlight>
                <a:latin typeface="Consolas"/>
                <a:ea typeface="Consolas"/>
                <a:cs typeface="Consolas"/>
                <a:sym typeface="Consolas"/>
              </a:rPr>
              <a:t>).minimize(cost)</a:t>
            </a:r>
          </a:p>
          <a:p>
            <a:pPr lvl="0" rtl="0">
              <a:spcBef>
                <a:spcPts val="0"/>
              </a:spcBef>
              <a:buClr>
                <a:schemeClr val="dk1"/>
              </a:buClr>
              <a:buFont typeface="Arial"/>
              <a:buNone/>
            </a:pPr>
            <a:r>
              <a:t/>
            </a:r>
            <a:endParaRPr sz="4000">
              <a:solidFill>
                <a:schemeClr val="dk1"/>
              </a:solidFill>
              <a:highlight>
                <a:srgbClr val="FFFFFF"/>
              </a:highlight>
              <a:latin typeface="Consolas"/>
              <a:ea typeface="Consolas"/>
              <a:cs typeface="Consolas"/>
              <a:sym typeface="Consolas"/>
            </a:endParaRPr>
          </a:p>
          <a:p>
            <a:pPr lvl="0" rtl="0">
              <a:spcBef>
                <a:spcPts val="0"/>
              </a:spcBef>
              <a:buClr>
                <a:schemeClr val="dk1"/>
              </a:buClr>
              <a:buSzPct val="72500"/>
              <a:buFont typeface="Arial"/>
              <a:buNone/>
            </a:pPr>
            <a:r>
              <a:rPr i="1" lang="en-US" sz="4000">
                <a:solidFill>
                  <a:srgbClr val="808080"/>
                </a:solidFill>
                <a:highlight>
                  <a:srgbClr val="FFFFFF"/>
                </a:highlight>
                <a:latin typeface="Consolas"/>
                <a:ea typeface="Consolas"/>
                <a:cs typeface="Consolas"/>
                <a:sym typeface="Consolas"/>
              </a:rPr>
              <a:t># Test model</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is_correct = tf.equal(tf.arg_max(hypothesis, </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 tf.arg_max(Y, </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a:t>
            </a:r>
          </a:p>
          <a:p>
            <a:pPr lvl="0" rtl="0">
              <a:spcBef>
                <a:spcPts val="0"/>
              </a:spcBef>
              <a:buClr>
                <a:schemeClr val="dk1"/>
              </a:buClr>
              <a:buSzPct val="72500"/>
              <a:buFont typeface="Arial"/>
              <a:buNone/>
            </a:pPr>
            <a:r>
              <a:rPr i="1" lang="en-US" sz="4000">
                <a:solidFill>
                  <a:srgbClr val="808080"/>
                </a:solidFill>
                <a:highlight>
                  <a:srgbClr val="FFFFFF"/>
                </a:highlight>
                <a:latin typeface="Consolas"/>
                <a:ea typeface="Consolas"/>
                <a:cs typeface="Consolas"/>
                <a:sym typeface="Consolas"/>
              </a:rPr>
              <a:t># Calculate accuracy</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accuracy = tf.reduce_mean(tf.cast(is_correct, tf.float32))</a:t>
            </a:r>
          </a:p>
          <a:p>
            <a:pPr lvl="0" rtl="0">
              <a:spcBef>
                <a:spcPts val="0"/>
              </a:spcBef>
              <a:buNone/>
            </a:pPr>
            <a:r>
              <a:t/>
            </a:r>
            <a:endParaRPr i="1" sz="4000">
              <a:solidFill>
                <a:srgbClr val="808080"/>
              </a:solidFill>
              <a:highlight>
                <a:srgbClr val="FFFFFF"/>
              </a:highlight>
              <a:latin typeface="Consolas"/>
              <a:ea typeface="Consolas"/>
              <a:cs typeface="Consolas"/>
              <a:sym typeface="Consolas"/>
            </a:endParaRPr>
          </a:p>
        </p:txBody>
      </p:sp>
      <p:sp>
        <p:nvSpPr>
          <p:cNvPr id="1109" name="Shape 1109"/>
          <p:cNvSpPr txBox="1"/>
          <p:nvPr/>
        </p:nvSpPr>
        <p:spPr>
          <a:xfrm>
            <a:off x="7658467" y="13143333"/>
            <a:ext cx="19958400" cy="572700"/>
          </a:xfrm>
          <a:prstGeom prst="rect">
            <a:avLst/>
          </a:prstGeom>
          <a:noFill/>
          <a:ln>
            <a:noFill/>
          </a:ln>
        </p:spPr>
        <p:txBody>
          <a:bodyPr anchorCtr="0" anchor="ctr" bIns="243800" lIns="243800" rIns="243800" wrap="square" tIns="243800">
            <a:noAutofit/>
          </a:bodyPr>
          <a:lstStyle/>
          <a:p>
            <a:pPr lvl="0" rtl="0">
              <a:spcBef>
                <a:spcPts val="0"/>
              </a:spcBef>
              <a:buNone/>
            </a:pPr>
            <a:r>
              <a:rPr lang="en-US" sz="3100" u="sng">
                <a:solidFill>
                  <a:schemeClr val="hlink"/>
                </a:solidFill>
                <a:hlinkClick r:id="rId3"/>
              </a:rPr>
              <a:t>https://github.com/hunkim/DeepLearningZeroToAll/blob/master/lab-07-4-mnist_introduction.py</a:t>
            </a:r>
            <a:r>
              <a:rPr lang="en-US" sz="3100">
                <a:solidFill>
                  <a:schemeClr val="dk1"/>
                </a:solidFill>
              </a:rPr>
              <a:t> </a:t>
            </a: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3" name="Shape 1113"/>
        <p:cNvGrpSpPr/>
        <p:nvPr/>
      </p:nvGrpSpPr>
      <p:grpSpPr>
        <a:xfrm>
          <a:off x="0" y="0"/>
          <a:ext cx="0" cy="0"/>
          <a:chOff x="0" y="0"/>
          <a:chExt cx="0" cy="0"/>
        </a:xfrm>
      </p:grpSpPr>
      <p:sp>
        <p:nvSpPr>
          <p:cNvPr id="1114" name="Shape 1114"/>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Training epoch/batch</a:t>
            </a:r>
          </a:p>
        </p:txBody>
      </p:sp>
      <p:sp>
        <p:nvSpPr>
          <p:cNvPr id="1115" name="Shape 1115"/>
          <p:cNvSpPr txBox="1"/>
          <p:nvPr/>
        </p:nvSpPr>
        <p:spPr>
          <a:xfrm>
            <a:off x="-60867" y="3082000"/>
            <a:ext cx="24241500" cy="10283100"/>
          </a:xfrm>
          <a:prstGeom prst="rect">
            <a:avLst/>
          </a:prstGeom>
          <a:noFill/>
          <a:ln>
            <a:noFill/>
          </a:ln>
        </p:spPr>
        <p:txBody>
          <a:bodyPr anchorCtr="0" anchor="ctr" bIns="243800" lIns="243800" rIns="243800" wrap="square" tIns="243800">
            <a:noAutofit/>
          </a:bodyPr>
          <a:lstStyle/>
          <a:p>
            <a:pPr lvl="0" rtl="0">
              <a:spcBef>
                <a:spcPts val="0"/>
              </a:spcBef>
              <a:buClr>
                <a:schemeClr val="dk1"/>
              </a:buClr>
              <a:buSzPct val="78378"/>
              <a:buFont typeface="Arial"/>
              <a:buNone/>
            </a:pPr>
            <a:r>
              <a:rPr i="1" lang="en-US" sz="3700">
                <a:solidFill>
                  <a:srgbClr val="808080"/>
                </a:solidFill>
                <a:highlight>
                  <a:srgbClr val="FFFFFF"/>
                </a:highlight>
                <a:latin typeface="Consolas"/>
                <a:ea typeface="Consolas"/>
                <a:cs typeface="Consolas"/>
                <a:sym typeface="Consolas"/>
              </a:rPr>
              <a:t># parameters</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training_epochs = </a:t>
            </a:r>
            <a:r>
              <a:rPr lang="en-US" sz="3700">
                <a:solidFill>
                  <a:srgbClr val="0000FF"/>
                </a:solidFill>
                <a:highlight>
                  <a:srgbClr val="FFFFFF"/>
                </a:highlight>
                <a:latin typeface="Consolas"/>
                <a:ea typeface="Consolas"/>
                <a:cs typeface="Consolas"/>
                <a:sym typeface="Consolas"/>
              </a:rPr>
              <a:t>15</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batch_size = </a:t>
            </a:r>
            <a:r>
              <a:rPr lang="en-US" sz="3700">
                <a:solidFill>
                  <a:srgbClr val="0000FF"/>
                </a:solidFill>
                <a:highlight>
                  <a:srgbClr val="FFFFFF"/>
                </a:highlight>
                <a:latin typeface="Consolas"/>
                <a:ea typeface="Consolas"/>
                <a:cs typeface="Consolas"/>
                <a:sym typeface="Consolas"/>
              </a:rPr>
              <a:t>100</a:t>
            </a:r>
          </a:p>
          <a:p>
            <a:pPr lvl="0" rtl="0">
              <a:spcBef>
                <a:spcPts val="0"/>
              </a:spcBef>
              <a:buClr>
                <a:schemeClr val="dk1"/>
              </a:buClr>
              <a:buFont typeface="Arial"/>
              <a:buNone/>
            </a:pPr>
            <a:r>
              <a:t/>
            </a:r>
            <a:endParaRPr sz="3700">
              <a:solidFill>
                <a:srgbClr val="0000FF"/>
              </a:solidFill>
              <a:highlight>
                <a:srgbClr val="FFFFFF"/>
              </a:highlight>
              <a:latin typeface="Consolas"/>
              <a:ea typeface="Consolas"/>
              <a:cs typeface="Consolas"/>
              <a:sym typeface="Consolas"/>
            </a:endParaRPr>
          </a:p>
          <a:p>
            <a:pPr lvl="0" rtl="0">
              <a:spcBef>
                <a:spcPts val="0"/>
              </a:spcBef>
              <a:buClr>
                <a:schemeClr val="dk1"/>
              </a:buClr>
              <a:buSzPct val="78378"/>
              <a:buFont typeface="Arial"/>
              <a:buNone/>
            </a:pPr>
            <a:r>
              <a:rPr b="1" lang="en-US" sz="3700">
                <a:solidFill>
                  <a:srgbClr val="000080"/>
                </a:solidFill>
                <a:highlight>
                  <a:srgbClr val="FFFFFF"/>
                </a:highlight>
                <a:latin typeface="Consolas"/>
                <a:ea typeface="Consolas"/>
                <a:cs typeface="Consolas"/>
                <a:sym typeface="Consolas"/>
              </a:rPr>
              <a:t>with </a:t>
            </a:r>
            <a:r>
              <a:rPr lang="en-US" sz="3700">
                <a:solidFill>
                  <a:schemeClr val="dk1"/>
                </a:solidFill>
                <a:highlight>
                  <a:srgbClr val="FFFFFF"/>
                </a:highlight>
                <a:latin typeface="Consolas"/>
                <a:ea typeface="Consolas"/>
                <a:cs typeface="Consolas"/>
                <a:sym typeface="Consolas"/>
              </a:rPr>
              <a:t>tf.Session() </a:t>
            </a:r>
            <a:r>
              <a:rPr b="1" lang="en-US" sz="3700">
                <a:solidFill>
                  <a:srgbClr val="000080"/>
                </a:solidFill>
                <a:highlight>
                  <a:srgbClr val="FFFFFF"/>
                </a:highlight>
                <a:latin typeface="Consolas"/>
                <a:ea typeface="Consolas"/>
                <a:cs typeface="Consolas"/>
                <a:sym typeface="Consolas"/>
              </a:rPr>
              <a:t>as </a:t>
            </a:r>
            <a:r>
              <a:rPr lang="en-US" sz="3700">
                <a:solidFill>
                  <a:schemeClr val="dk1"/>
                </a:solidFill>
                <a:highlight>
                  <a:srgbClr val="FFFFFF"/>
                </a:highlight>
                <a:latin typeface="Consolas"/>
                <a:ea typeface="Consolas"/>
                <a:cs typeface="Consolas"/>
                <a:sym typeface="Consolas"/>
              </a:rPr>
              <a:t>sess:</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a:t>
            </a:r>
            <a:r>
              <a:rPr i="1" lang="en-US" sz="3700">
                <a:solidFill>
                  <a:srgbClr val="808080"/>
                </a:solidFill>
                <a:highlight>
                  <a:srgbClr val="FFFFFF"/>
                </a:highlight>
                <a:latin typeface="Consolas"/>
                <a:ea typeface="Consolas"/>
                <a:cs typeface="Consolas"/>
                <a:sym typeface="Consolas"/>
              </a:rPr>
              <a:t># Initialize TensorFlow variables</a:t>
            </a:r>
          </a:p>
          <a:p>
            <a:pPr lvl="0" rtl="0">
              <a:spcBef>
                <a:spcPts val="0"/>
              </a:spcBef>
              <a:buClr>
                <a:schemeClr val="dk1"/>
              </a:buClr>
              <a:buSzPct val="78378"/>
              <a:buFont typeface="Arial"/>
              <a:buNone/>
            </a:pPr>
            <a:r>
              <a:rPr i="1" lang="en-US" sz="3700">
                <a:solidFill>
                  <a:srgbClr val="808080"/>
                </a:solidFill>
                <a:highlight>
                  <a:srgbClr val="FFFFFF"/>
                </a:highlight>
                <a:latin typeface="Consolas"/>
                <a:ea typeface="Consolas"/>
                <a:cs typeface="Consolas"/>
                <a:sym typeface="Consolas"/>
              </a:rPr>
              <a:t>   </a:t>
            </a:r>
            <a:r>
              <a:rPr lang="en-US" sz="3700">
                <a:solidFill>
                  <a:schemeClr val="dk1"/>
                </a:solidFill>
                <a:highlight>
                  <a:srgbClr val="FFFFFF"/>
                </a:highlight>
                <a:latin typeface="Consolas"/>
                <a:ea typeface="Consolas"/>
                <a:cs typeface="Consolas"/>
                <a:sym typeface="Consolas"/>
              </a:rPr>
              <a:t>sess.run(tf.global_variables_initializer())</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a:t>
            </a:r>
            <a:r>
              <a:rPr i="1" lang="en-US" sz="3700">
                <a:solidFill>
                  <a:srgbClr val="808080"/>
                </a:solidFill>
                <a:highlight>
                  <a:srgbClr val="FFFFFF"/>
                </a:highlight>
                <a:latin typeface="Consolas"/>
                <a:ea typeface="Consolas"/>
                <a:cs typeface="Consolas"/>
                <a:sym typeface="Consolas"/>
              </a:rPr>
              <a:t># Training cycle</a:t>
            </a:r>
          </a:p>
          <a:p>
            <a:pPr lvl="0" rtl="0">
              <a:spcBef>
                <a:spcPts val="0"/>
              </a:spcBef>
              <a:buClr>
                <a:schemeClr val="dk1"/>
              </a:buClr>
              <a:buSzPct val="78378"/>
              <a:buFont typeface="Arial"/>
              <a:buNone/>
            </a:pPr>
            <a:r>
              <a:rPr i="1" lang="en-US" sz="3700">
                <a:solidFill>
                  <a:srgbClr val="808080"/>
                </a:solidFill>
                <a:highlight>
                  <a:srgbClr val="FFFFFF"/>
                </a:highlight>
                <a:latin typeface="Consolas"/>
                <a:ea typeface="Consolas"/>
                <a:cs typeface="Consolas"/>
                <a:sym typeface="Consolas"/>
              </a:rPr>
              <a:t>   </a:t>
            </a:r>
            <a:r>
              <a:rPr b="1" lang="en-US" sz="3700">
                <a:solidFill>
                  <a:srgbClr val="000080"/>
                </a:solidFill>
                <a:highlight>
                  <a:srgbClr val="FFFFFF"/>
                </a:highlight>
                <a:latin typeface="Consolas"/>
                <a:ea typeface="Consolas"/>
                <a:cs typeface="Consolas"/>
                <a:sym typeface="Consolas"/>
              </a:rPr>
              <a:t>for </a:t>
            </a:r>
            <a:r>
              <a:rPr lang="en-US" sz="3700">
                <a:solidFill>
                  <a:schemeClr val="dk1"/>
                </a:solidFill>
                <a:highlight>
                  <a:srgbClr val="FFFFFF"/>
                </a:highlight>
                <a:latin typeface="Consolas"/>
                <a:ea typeface="Consolas"/>
                <a:cs typeface="Consolas"/>
                <a:sym typeface="Consolas"/>
              </a:rPr>
              <a:t>epoch </a:t>
            </a:r>
            <a:r>
              <a:rPr b="1" lang="en-US" sz="3700">
                <a:solidFill>
                  <a:srgbClr val="000080"/>
                </a:solidFill>
                <a:highlight>
                  <a:srgbClr val="FFFFFF"/>
                </a:highlight>
                <a:latin typeface="Consolas"/>
                <a:ea typeface="Consolas"/>
                <a:cs typeface="Consolas"/>
                <a:sym typeface="Consolas"/>
              </a:rPr>
              <a:t>in </a:t>
            </a:r>
            <a:r>
              <a:rPr lang="en-US" sz="3700">
                <a:solidFill>
                  <a:srgbClr val="000080"/>
                </a:solidFill>
                <a:highlight>
                  <a:srgbClr val="FFFFFF"/>
                </a:highlight>
                <a:latin typeface="Consolas"/>
                <a:ea typeface="Consolas"/>
                <a:cs typeface="Consolas"/>
                <a:sym typeface="Consolas"/>
              </a:rPr>
              <a:t>range</a:t>
            </a:r>
            <a:r>
              <a:rPr lang="en-US" sz="3700">
                <a:solidFill>
                  <a:schemeClr val="dk1"/>
                </a:solidFill>
                <a:highlight>
                  <a:srgbClr val="FFFFFF"/>
                </a:highlight>
                <a:latin typeface="Consolas"/>
                <a:ea typeface="Consolas"/>
                <a:cs typeface="Consolas"/>
                <a:sym typeface="Consolas"/>
              </a:rPr>
              <a:t>(training_epochs):</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avg_cost = </a:t>
            </a:r>
            <a:r>
              <a:rPr lang="en-US" sz="3700">
                <a:solidFill>
                  <a:srgbClr val="0000FF"/>
                </a:solidFill>
                <a:highlight>
                  <a:srgbClr val="FFFFFF"/>
                </a:highlight>
                <a:latin typeface="Consolas"/>
                <a:ea typeface="Consolas"/>
                <a:cs typeface="Consolas"/>
                <a:sym typeface="Consolas"/>
              </a:rPr>
              <a:t>0</a:t>
            </a:r>
          </a:p>
          <a:p>
            <a:pPr lvl="0" rtl="0">
              <a:spcBef>
                <a:spcPts val="0"/>
              </a:spcBef>
              <a:buClr>
                <a:schemeClr val="dk1"/>
              </a:buClr>
              <a:buSzPct val="78378"/>
              <a:buFont typeface="Arial"/>
              <a:buNone/>
            </a:pPr>
            <a:r>
              <a:rPr lang="en-US" sz="3700">
                <a:solidFill>
                  <a:srgbClr val="0000FF"/>
                </a:solidFill>
                <a:highlight>
                  <a:srgbClr val="FFFFFF"/>
                </a:highlight>
                <a:latin typeface="Consolas"/>
                <a:ea typeface="Consolas"/>
                <a:cs typeface="Consolas"/>
                <a:sym typeface="Consolas"/>
              </a:rPr>
              <a:t>       </a:t>
            </a:r>
            <a:r>
              <a:rPr lang="en-US" sz="3700">
                <a:solidFill>
                  <a:schemeClr val="dk1"/>
                </a:solidFill>
                <a:highlight>
                  <a:srgbClr val="FFFFFF"/>
                </a:highlight>
                <a:latin typeface="Consolas"/>
                <a:ea typeface="Consolas"/>
                <a:cs typeface="Consolas"/>
                <a:sym typeface="Consolas"/>
              </a:rPr>
              <a:t>total_batch = </a:t>
            </a:r>
            <a:r>
              <a:rPr lang="en-US" sz="3700">
                <a:solidFill>
                  <a:srgbClr val="000080"/>
                </a:solidFill>
                <a:highlight>
                  <a:srgbClr val="FFFFFF"/>
                </a:highlight>
                <a:latin typeface="Consolas"/>
                <a:ea typeface="Consolas"/>
                <a:cs typeface="Consolas"/>
                <a:sym typeface="Consolas"/>
              </a:rPr>
              <a:t>int</a:t>
            </a:r>
            <a:r>
              <a:rPr lang="en-US" sz="3700">
                <a:solidFill>
                  <a:schemeClr val="dk1"/>
                </a:solidFill>
                <a:highlight>
                  <a:srgbClr val="FFFFFF"/>
                </a:highlight>
                <a:latin typeface="Consolas"/>
                <a:ea typeface="Consolas"/>
                <a:cs typeface="Consolas"/>
                <a:sym typeface="Consolas"/>
              </a:rPr>
              <a:t>(mnist.train.num_examples / batch_size)</a:t>
            </a:r>
          </a:p>
          <a:p>
            <a:pPr lvl="0" rtl="0">
              <a:spcBef>
                <a:spcPts val="0"/>
              </a:spcBef>
              <a:buClr>
                <a:schemeClr val="dk1"/>
              </a:buClr>
              <a:buFont typeface="Arial"/>
              <a:buNone/>
            </a:pPr>
            <a:r>
              <a:t/>
            </a:r>
            <a:endParaRPr sz="3700">
              <a:solidFill>
                <a:schemeClr val="dk1"/>
              </a:solidFill>
              <a:highlight>
                <a:srgbClr val="FFFFFF"/>
              </a:highlight>
              <a:latin typeface="Consolas"/>
              <a:ea typeface="Consolas"/>
              <a:cs typeface="Consolas"/>
              <a:sym typeface="Consolas"/>
            </a:endParaRP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a:t>
            </a:r>
            <a:r>
              <a:rPr b="1" lang="en-US" sz="3700">
                <a:solidFill>
                  <a:srgbClr val="000080"/>
                </a:solidFill>
                <a:highlight>
                  <a:srgbClr val="FFFFFF"/>
                </a:highlight>
                <a:latin typeface="Consolas"/>
                <a:ea typeface="Consolas"/>
                <a:cs typeface="Consolas"/>
                <a:sym typeface="Consolas"/>
              </a:rPr>
              <a:t>for </a:t>
            </a:r>
            <a:r>
              <a:rPr lang="en-US" sz="3700">
                <a:solidFill>
                  <a:schemeClr val="dk1"/>
                </a:solidFill>
                <a:highlight>
                  <a:srgbClr val="FFFFFF"/>
                </a:highlight>
                <a:latin typeface="Consolas"/>
                <a:ea typeface="Consolas"/>
                <a:cs typeface="Consolas"/>
                <a:sym typeface="Consolas"/>
              </a:rPr>
              <a:t>i </a:t>
            </a:r>
            <a:r>
              <a:rPr b="1" lang="en-US" sz="3700">
                <a:solidFill>
                  <a:srgbClr val="000080"/>
                </a:solidFill>
                <a:highlight>
                  <a:srgbClr val="FFFFFF"/>
                </a:highlight>
                <a:latin typeface="Consolas"/>
                <a:ea typeface="Consolas"/>
                <a:cs typeface="Consolas"/>
                <a:sym typeface="Consolas"/>
              </a:rPr>
              <a:t>in </a:t>
            </a:r>
            <a:r>
              <a:rPr lang="en-US" sz="3700">
                <a:solidFill>
                  <a:srgbClr val="000080"/>
                </a:solidFill>
                <a:highlight>
                  <a:srgbClr val="FFFFFF"/>
                </a:highlight>
                <a:latin typeface="Consolas"/>
                <a:ea typeface="Consolas"/>
                <a:cs typeface="Consolas"/>
                <a:sym typeface="Consolas"/>
              </a:rPr>
              <a:t>range</a:t>
            </a:r>
            <a:r>
              <a:rPr lang="en-US" sz="3700">
                <a:solidFill>
                  <a:schemeClr val="dk1"/>
                </a:solidFill>
                <a:highlight>
                  <a:srgbClr val="FFFFFF"/>
                </a:highlight>
                <a:latin typeface="Consolas"/>
                <a:ea typeface="Consolas"/>
                <a:cs typeface="Consolas"/>
                <a:sym typeface="Consolas"/>
              </a:rPr>
              <a:t>(total_batch):</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batch_xs, batch_ys = mnist.train.next_batch(batch_size)</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c, _ = sess.run([cost, optimizer], </a:t>
            </a:r>
            <a:r>
              <a:rPr lang="en-US" sz="3700">
                <a:solidFill>
                  <a:srgbClr val="660099"/>
                </a:solidFill>
                <a:highlight>
                  <a:srgbClr val="FFFFFF"/>
                </a:highlight>
                <a:latin typeface="Consolas"/>
                <a:ea typeface="Consolas"/>
                <a:cs typeface="Consolas"/>
                <a:sym typeface="Consolas"/>
              </a:rPr>
              <a:t>feed_dict</a:t>
            </a:r>
            <a:r>
              <a:rPr lang="en-US" sz="3700">
                <a:solidFill>
                  <a:schemeClr val="dk1"/>
                </a:solidFill>
                <a:highlight>
                  <a:srgbClr val="FFFFFF"/>
                </a:highlight>
                <a:latin typeface="Consolas"/>
                <a:ea typeface="Consolas"/>
                <a:cs typeface="Consolas"/>
                <a:sym typeface="Consolas"/>
              </a:rPr>
              <a:t>={X: batch_xs, Y: batch_ys})</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avg_cost += c / total_batch</a:t>
            </a:r>
          </a:p>
          <a:p>
            <a:pPr lvl="0" rtl="0">
              <a:spcBef>
                <a:spcPts val="0"/>
              </a:spcBef>
              <a:buClr>
                <a:schemeClr val="dk1"/>
              </a:buClr>
              <a:buFont typeface="Arial"/>
              <a:buNone/>
            </a:pPr>
            <a:r>
              <a:t/>
            </a:r>
            <a:endParaRPr sz="3700">
              <a:solidFill>
                <a:schemeClr val="dk1"/>
              </a:solidFill>
              <a:highlight>
                <a:srgbClr val="FFFFFF"/>
              </a:highlight>
              <a:latin typeface="Consolas"/>
              <a:ea typeface="Consolas"/>
              <a:cs typeface="Consolas"/>
              <a:sym typeface="Consolas"/>
            </a:endParaRP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a:t>
            </a:r>
            <a:r>
              <a:rPr lang="en-US" sz="3700">
                <a:solidFill>
                  <a:srgbClr val="000080"/>
                </a:solidFill>
                <a:highlight>
                  <a:srgbClr val="FFFFFF"/>
                </a:highlight>
                <a:latin typeface="Consolas"/>
                <a:ea typeface="Consolas"/>
                <a:cs typeface="Consolas"/>
                <a:sym typeface="Consolas"/>
              </a:rPr>
              <a:t>print</a:t>
            </a:r>
            <a:r>
              <a:rPr lang="en-US" sz="3700">
                <a:solidFill>
                  <a:schemeClr val="dk1"/>
                </a:solidFill>
                <a:highlight>
                  <a:srgbClr val="FFFFFF"/>
                </a:highlight>
                <a:latin typeface="Consolas"/>
                <a:ea typeface="Consolas"/>
                <a:cs typeface="Consolas"/>
                <a:sym typeface="Consolas"/>
              </a:rPr>
              <a:t>(</a:t>
            </a:r>
            <a:r>
              <a:rPr b="1" lang="en-US" sz="3700">
                <a:solidFill>
                  <a:srgbClr val="008080"/>
                </a:solidFill>
                <a:highlight>
                  <a:srgbClr val="FFFFFF"/>
                </a:highlight>
                <a:latin typeface="Consolas"/>
                <a:ea typeface="Consolas"/>
                <a:cs typeface="Consolas"/>
                <a:sym typeface="Consolas"/>
              </a:rPr>
              <a:t>'Epoch:'</a:t>
            </a:r>
            <a:r>
              <a:rPr lang="en-US" sz="3700">
                <a:solidFill>
                  <a:schemeClr val="dk1"/>
                </a:solidFill>
                <a:highlight>
                  <a:srgbClr val="FFFFFF"/>
                </a:highlight>
                <a:latin typeface="Consolas"/>
                <a:ea typeface="Consolas"/>
                <a:cs typeface="Consolas"/>
                <a:sym typeface="Consolas"/>
              </a:rPr>
              <a:t>, </a:t>
            </a:r>
            <a:r>
              <a:rPr b="1" lang="en-US" sz="3700">
                <a:solidFill>
                  <a:srgbClr val="008080"/>
                </a:solidFill>
                <a:highlight>
                  <a:srgbClr val="FFFFFF"/>
                </a:highlight>
                <a:latin typeface="Consolas"/>
                <a:ea typeface="Consolas"/>
                <a:cs typeface="Consolas"/>
                <a:sym typeface="Consolas"/>
              </a:rPr>
              <a:t>'%04d' </a:t>
            </a:r>
            <a:r>
              <a:rPr lang="en-US" sz="3700">
                <a:solidFill>
                  <a:schemeClr val="dk1"/>
                </a:solidFill>
                <a:highlight>
                  <a:srgbClr val="FFFFFF"/>
                </a:highlight>
                <a:latin typeface="Consolas"/>
                <a:ea typeface="Consolas"/>
                <a:cs typeface="Consolas"/>
                <a:sym typeface="Consolas"/>
              </a:rPr>
              <a:t>% (epoch +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b="1" lang="en-US" sz="3700">
                <a:solidFill>
                  <a:srgbClr val="008080"/>
                </a:solidFill>
                <a:highlight>
                  <a:srgbClr val="FFFFFF"/>
                </a:highlight>
                <a:latin typeface="Consolas"/>
                <a:ea typeface="Consolas"/>
                <a:cs typeface="Consolas"/>
                <a:sym typeface="Consolas"/>
              </a:rPr>
              <a:t>'cost ='</a:t>
            </a:r>
            <a:r>
              <a:rPr lang="en-US" sz="3700">
                <a:solidFill>
                  <a:schemeClr val="dk1"/>
                </a:solidFill>
                <a:highlight>
                  <a:srgbClr val="FFFFFF"/>
                </a:highlight>
                <a:latin typeface="Consolas"/>
                <a:ea typeface="Consolas"/>
                <a:cs typeface="Consolas"/>
                <a:sym typeface="Consolas"/>
              </a:rPr>
              <a:t>, </a:t>
            </a:r>
            <a:r>
              <a:rPr b="1" lang="en-US" sz="3700">
                <a:solidFill>
                  <a:srgbClr val="008080"/>
                </a:solidFill>
                <a:highlight>
                  <a:srgbClr val="FFFFFF"/>
                </a:highlight>
                <a:latin typeface="Consolas"/>
                <a:ea typeface="Consolas"/>
                <a:cs typeface="Consolas"/>
                <a:sym typeface="Consolas"/>
              </a:rPr>
              <a:t>'{:.9f}'</a:t>
            </a:r>
            <a:r>
              <a:rPr lang="en-US" sz="3700">
                <a:solidFill>
                  <a:schemeClr val="dk1"/>
                </a:solidFill>
                <a:highlight>
                  <a:srgbClr val="FFFFFF"/>
                </a:highlight>
                <a:latin typeface="Consolas"/>
                <a:ea typeface="Consolas"/>
                <a:cs typeface="Consolas"/>
                <a:sym typeface="Consolas"/>
              </a:rPr>
              <a:t>.format(avg_cost))</a:t>
            </a:r>
          </a:p>
          <a:p>
            <a:pPr lvl="0" rtl="0">
              <a:spcBef>
                <a:spcPts val="0"/>
              </a:spcBef>
              <a:buNone/>
            </a:pPr>
            <a:r>
              <a:t/>
            </a:r>
            <a:endParaRPr b="1" sz="3700">
              <a:solidFill>
                <a:srgbClr val="000080"/>
              </a:solidFill>
              <a:highlight>
                <a:srgbClr val="FFFFFF"/>
              </a:highlight>
              <a:latin typeface="Consolas"/>
              <a:ea typeface="Consolas"/>
              <a:cs typeface="Consolas"/>
              <a:sym typeface="Consolas"/>
            </a:endParaRPr>
          </a:p>
        </p:txBody>
      </p:sp>
      <p:sp>
        <p:nvSpPr>
          <p:cNvPr id="1116" name="Shape 1116"/>
          <p:cNvSpPr txBox="1"/>
          <p:nvPr/>
        </p:nvSpPr>
        <p:spPr>
          <a:xfrm>
            <a:off x="7658467" y="13143333"/>
            <a:ext cx="19958400" cy="572700"/>
          </a:xfrm>
          <a:prstGeom prst="rect">
            <a:avLst/>
          </a:prstGeom>
          <a:noFill/>
          <a:ln>
            <a:noFill/>
          </a:ln>
        </p:spPr>
        <p:txBody>
          <a:bodyPr anchorCtr="0" anchor="ctr" bIns="243800" lIns="243800" rIns="243800" wrap="square" tIns="243800">
            <a:noAutofit/>
          </a:bodyPr>
          <a:lstStyle/>
          <a:p>
            <a:pPr lvl="0" rtl="0">
              <a:spcBef>
                <a:spcPts val="0"/>
              </a:spcBef>
              <a:buNone/>
            </a:pPr>
            <a:r>
              <a:rPr lang="en-US" sz="3100" u="sng">
                <a:solidFill>
                  <a:schemeClr val="hlink"/>
                </a:solidFill>
                <a:hlinkClick r:id="rId3"/>
              </a:rPr>
              <a:t>https://github.com/hunkim/DeepLearningZeroToAll/blob/master/lab-07-4-mnist_introduction.py</a:t>
            </a:r>
            <a:r>
              <a:rPr lang="en-US" sz="3100">
                <a:solidFill>
                  <a:schemeClr val="dk1"/>
                </a:solidFill>
              </a:rPr>
              <a:t> </a:t>
            </a: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0" name="Shape 1120"/>
        <p:cNvGrpSpPr/>
        <p:nvPr/>
      </p:nvGrpSpPr>
      <p:grpSpPr>
        <a:xfrm>
          <a:off x="0" y="0"/>
          <a:ext cx="0" cy="0"/>
          <a:chOff x="0" y="0"/>
          <a:chExt cx="0" cy="0"/>
        </a:xfrm>
      </p:grpSpPr>
      <p:sp>
        <p:nvSpPr>
          <p:cNvPr id="1121" name="Shape 1121"/>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Training epoch/batch</a:t>
            </a:r>
          </a:p>
        </p:txBody>
      </p:sp>
      <p:sp>
        <p:nvSpPr>
          <p:cNvPr id="1122" name="Shape 1122"/>
          <p:cNvSpPr txBox="1"/>
          <p:nvPr/>
        </p:nvSpPr>
        <p:spPr>
          <a:xfrm>
            <a:off x="-60867" y="3082000"/>
            <a:ext cx="24241500" cy="10283100"/>
          </a:xfrm>
          <a:prstGeom prst="rect">
            <a:avLst/>
          </a:prstGeom>
          <a:noFill/>
          <a:ln>
            <a:noFill/>
          </a:ln>
        </p:spPr>
        <p:txBody>
          <a:bodyPr anchorCtr="0" anchor="ctr" bIns="243800" lIns="243800" rIns="243800" wrap="square" tIns="243800">
            <a:noAutofit/>
          </a:bodyPr>
          <a:lstStyle/>
          <a:p>
            <a:pPr lvl="0" rtl="0">
              <a:lnSpc>
                <a:spcPct val="115000"/>
              </a:lnSpc>
              <a:spcBef>
                <a:spcPts val="0"/>
              </a:spcBef>
              <a:spcAft>
                <a:spcPts val="2900"/>
              </a:spcAft>
              <a:buClr>
                <a:schemeClr val="dk1"/>
              </a:buClr>
              <a:buSzPct val="72500"/>
              <a:buFont typeface="Arial"/>
              <a:buNone/>
            </a:pPr>
            <a:r>
              <a:rPr lang="en-US" sz="4000">
                <a:solidFill>
                  <a:srgbClr val="242729"/>
                </a:solidFill>
                <a:highlight>
                  <a:srgbClr val="FFFFFF"/>
                </a:highlight>
              </a:rPr>
              <a:t>In the neural network terminology:</a:t>
            </a:r>
          </a:p>
          <a:p>
            <a:pPr indent="-863600" lvl="0" marL="1993900" rtl="0">
              <a:lnSpc>
                <a:spcPct val="115000"/>
              </a:lnSpc>
              <a:spcBef>
                <a:spcPts val="0"/>
              </a:spcBef>
              <a:spcAft>
                <a:spcPts val="4500"/>
              </a:spcAft>
              <a:buClr>
                <a:srgbClr val="242729"/>
              </a:buClr>
              <a:buSzPct val="100000"/>
            </a:pPr>
            <a:r>
              <a:rPr lang="en-US" sz="4000">
                <a:solidFill>
                  <a:srgbClr val="242729"/>
                </a:solidFill>
                <a:highlight>
                  <a:srgbClr val="FFFFFF"/>
                </a:highlight>
              </a:rPr>
              <a:t>one </a:t>
            </a:r>
            <a:r>
              <a:rPr b="1" lang="en-US" sz="5300">
                <a:solidFill>
                  <a:srgbClr val="242729"/>
                </a:solidFill>
                <a:highlight>
                  <a:srgbClr val="FFFFFF"/>
                </a:highlight>
              </a:rPr>
              <a:t>epoch</a:t>
            </a:r>
            <a:r>
              <a:rPr lang="en-US" sz="4000">
                <a:solidFill>
                  <a:srgbClr val="242729"/>
                </a:solidFill>
                <a:highlight>
                  <a:srgbClr val="FFFFFF"/>
                </a:highlight>
              </a:rPr>
              <a:t> = one forward pass and one backward pass of </a:t>
            </a:r>
            <a:r>
              <a:rPr i="1" lang="en-US" sz="4000">
                <a:solidFill>
                  <a:srgbClr val="242729"/>
                </a:solidFill>
                <a:highlight>
                  <a:srgbClr val="FFFFFF"/>
                </a:highlight>
              </a:rPr>
              <a:t>all</a:t>
            </a:r>
            <a:r>
              <a:rPr lang="en-US" sz="4000">
                <a:solidFill>
                  <a:srgbClr val="242729"/>
                </a:solidFill>
                <a:highlight>
                  <a:srgbClr val="FFFFFF"/>
                </a:highlight>
              </a:rPr>
              <a:t> the training examples</a:t>
            </a:r>
          </a:p>
          <a:p>
            <a:pPr indent="-863600" lvl="0" marL="1993900" rtl="0">
              <a:lnSpc>
                <a:spcPct val="115000"/>
              </a:lnSpc>
              <a:spcBef>
                <a:spcPts val="0"/>
              </a:spcBef>
              <a:spcAft>
                <a:spcPts val="4500"/>
              </a:spcAft>
              <a:buClr>
                <a:srgbClr val="242729"/>
              </a:buClr>
              <a:buSzPct val="67796"/>
            </a:pPr>
            <a:r>
              <a:rPr b="1" lang="en-US" sz="5900">
                <a:solidFill>
                  <a:srgbClr val="242729"/>
                </a:solidFill>
                <a:highlight>
                  <a:srgbClr val="FFFFFF"/>
                </a:highlight>
              </a:rPr>
              <a:t>batch size</a:t>
            </a:r>
            <a:r>
              <a:rPr lang="en-US" sz="4000">
                <a:solidFill>
                  <a:srgbClr val="242729"/>
                </a:solidFill>
                <a:highlight>
                  <a:srgbClr val="FFFFFF"/>
                </a:highlight>
              </a:rPr>
              <a:t> = the number of training examples in one forward/backward pass. The higher the batch size, the more memory space you'll need.</a:t>
            </a:r>
          </a:p>
          <a:p>
            <a:pPr indent="-863600" lvl="0" marL="1993900" rtl="0">
              <a:lnSpc>
                <a:spcPct val="115000"/>
              </a:lnSpc>
              <a:spcBef>
                <a:spcPts val="0"/>
              </a:spcBef>
              <a:spcAft>
                <a:spcPts val="2900"/>
              </a:spcAft>
              <a:buClr>
                <a:srgbClr val="242729"/>
              </a:buClr>
              <a:buSzPct val="100000"/>
            </a:pPr>
            <a:r>
              <a:rPr lang="en-US" sz="4000">
                <a:solidFill>
                  <a:srgbClr val="242729"/>
                </a:solidFill>
                <a:highlight>
                  <a:srgbClr val="FFFFFF"/>
                </a:highlight>
              </a:rPr>
              <a:t>number of </a:t>
            </a:r>
            <a:r>
              <a:rPr b="1" lang="en-US" sz="5900">
                <a:solidFill>
                  <a:srgbClr val="242729"/>
                </a:solidFill>
                <a:highlight>
                  <a:srgbClr val="FFFFFF"/>
                </a:highlight>
              </a:rPr>
              <a:t>iterations</a:t>
            </a:r>
            <a:r>
              <a:rPr lang="en-US" sz="4000">
                <a:solidFill>
                  <a:srgbClr val="242729"/>
                </a:solidFill>
                <a:highlight>
                  <a:srgbClr val="FFFFFF"/>
                </a:highlight>
              </a:rPr>
              <a:t> = number of passes, each pass using [batch size] number of examples. To be clear, one pass = one forward pass + one backward pass (we do not count the forward pass and backward pass as two different passes).</a:t>
            </a:r>
          </a:p>
          <a:p>
            <a:pPr lvl="0" rtl="0">
              <a:lnSpc>
                <a:spcPct val="115000"/>
              </a:lnSpc>
              <a:spcBef>
                <a:spcPts val="0"/>
              </a:spcBef>
              <a:spcAft>
                <a:spcPts val="2900"/>
              </a:spcAft>
              <a:buClr>
                <a:schemeClr val="dk1"/>
              </a:buClr>
              <a:buSzPct val="72500"/>
              <a:buFont typeface="Arial"/>
              <a:buNone/>
            </a:pPr>
            <a:r>
              <a:rPr lang="en-US" sz="4000">
                <a:solidFill>
                  <a:srgbClr val="242729"/>
                </a:solidFill>
                <a:highlight>
                  <a:srgbClr val="FFFFFF"/>
                </a:highlight>
              </a:rPr>
              <a:t>Example: if you have </a:t>
            </a:r>
            <a:r>
              <a:rPr i="1" lang="en-US" sz="4000">
                <a:solidFill>
                  <a:srgbClr val="242729"/>
                </a:solidFill>
                <a:highlight>
                  <a:srgbClr val="FFFFFF"/>
                </a:highlight>
              </a:rPr>
              <a:t>1000 training examples</a:t>
            </a:r>
            <a:r>
              <a:rPr lang="en-US" sz="4000">
                <a:solidFill>
                  <a:srgbClr val="242729"/>
                </a:solidFill>
                <a:highlight>
                  <a:srgbClr val="FFFFFF"/>
                </a:highlight>
              </a:rPr>
              <a:t>, and your </a:t>
            </a:r>
            <a:r>
              <a:rPr i="1" lang="en-US" sz="4000">
                <a:solidFill>
                  <a:srgbClr val="242729"/>
                </a:solidFill>
                <a:highlight>
                  <a:srgbClr val="FFFFFF"/>
                </a:highlight>
              </a:rPr>
              <a:t>batch size is 500</a:t>
            </a:r>
            <a:r>
              <a:rPr lang="en-US" sz="4000">
                <a:solidFill>
                  <a:srgbClr val="242729"/>
                </a:solidFill>
                <a:highlight>
                  <a:srgbClr val="FFFFFF"/>
                </a:highlight>
              </a:rPr>
              <a:t>, then it will take 2 iterations to complete 1 epoch.</a:t>
            </a:r>
          </a:p>
          <a:p>
            <a:pPr lvl="0" rtl="0">
              <a:spcBef>
                <a:spcPts val="0"/>
              </a:spcBef>
              <a:buNone/>
            </a:pPr>
            <a:r>
              <a:t/>
            </a:r>
            <a:endParaRPr i="1" sz="3700">
              <a:solidFill>
                <a:srgbClr val="808080"/>
              </a:solidFill>
              <a:highlight>
                <a:srgbClr val="FFFFFF"/>
              </a:highlight>
              <a:latin typeface="Consolas"/>
              <a:ea typeface="Consolas"/>
              <a:cs typeface="Consolas"/>
              <a:sym typeface="Consolas"/>
            </a:endParaRPr>
          </a:p>
        </p:txBody>
      </p:sp>
      <p:sp>
        <p:nvSpPr>
          <p:cNvPr id="1123" name="Shape 1123"/>
          <p:cNvSpPr txBox="1"/>
          <p:nvPr/>
        </p:nvSpPr>
        <p:spPr>
          <a:xfrm>
            <a:off x="7658467" y="13143333"/>
            <a:ext cx="19958400" cy="572700"/>
          </a:xfrm>
          <a:prstGeom prst="rect">
            <a:avLst/>
          </a:prstGeom>
          <a:noFill/>
          <a:ln>
            <a:noFill/>
          </a:ln>
        </p:spPr>
        <p:txBody>
          <a:bodyPr anchorCtr="0" anchor="ctr" bIns="243800" lIns="243800" rIns="243800" wrap="square" tIns="243800">
            <a:noAutofit/>
          </a:bodyPr>
          <a:lstStyle/>
          <a:p>
            <a:pPr lvl="0" rtl="0">
              <a:spcBef>
                <a:spcPts val="0"/>
              </a:spcBef>
              <a:buNone/>
            </a:pPr>
            <a:r>
              <a:rPr lang="en-US" sz="3100" u="sng">
                <a:solidFill>
                  <a:schemeClr val="hlink"/>
                </a:solidFill>
                <a:hlinkClick r:id="rId3"/>
              </a:rPr>
              <a:t>http://stackoverflow.com/questions/4752626/epoch-vs-iteration-when-training-neural-networks</a:t>
            </a:r>
            <a:r>
              <a:rPr lang="en-US" sz="3100"/>
              <a:t> </a:t>
            </a: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7" name="Shape 1127"/>
        <p:cNvGrpSpPr/>
        <p:nvPr/>
      </p:nvGrpSpPr>
      <p:grpSpPr>
        <a:xfrm>
          <a:off x="0" y="0"/>
          <a:ext cx="0" cy="0"/>
          <a:chOff x="0" y="0"/>
          <a:chExt cx="0" cy="0"/>
        </a:xfrm>
      </p:grpSpPr>
      <p:sp>
        <p:nvSpPr>
          <p:cNvPr id="1128" name="Shape 1128"/>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Training epoch/batch</a:t>
            </a:r>
          </a:p>
        </p:txBody>
      </p:sp>
      <p:sp>
        <p:nvSpPr>
          <p:cNvPr id="1129" name="Shape 1129"/>
          <p:cNvSpPr txBox="1"/>
          <p:nvPr/>
        </p:nvSpPr>
        <p:spPr>
          <a:xfrm>
            <a:off x="-60867" y="3082000"/>
            <a:ext cx="24241500" cy="10283100"/>
          </a:xfrm>
          <a:prstGeom prst="rect">
            <a:avLst/>
          </a:prstGeom>
          <a:noFill/>
          <a:ln>
            <a:noFill/>
          </a:ln>
        </p:spPr>
        <p:txBody>
          <a:bodyPr anchorCtr="0" anchor="ctr" bIns="243800" lIns="243800" rIns="243800" wrap="square" tIns="243800">
            <a:noAutofit/>
          </a:bodyPr>
          <a:lstStyle/>
          <a:p>
            <a:pPr lvl="0" rtl="0">
              <a:spcBef>
                <a:spcPts val="0"/>
              </a:spcBef>
              <a:buNone/>
            </a:pPr>
            <a:r>
              <a:rPr i="1" lang="en-US" sz="3700">
                <a:solidFill>
                  <a:srgbClr val="808080"/>
                </a:solidFill>
                <a:highlight>
                  <a:srgbClr val="FFFFFF"/>
                </a:highlight>
                <a:latin typeface="Consolas"/>
                <a:ea typeface="Consolas"/>
                <a:cs typeface="Consolas"/>
                <a:sym typeface="Consolas"/>
              </a:rPr>
              <a:t># parameters</a:t>
            </a:r>
          </a:p>
          <a:p>
            <a:pPr lvl="0" rtl="0">
              <a:spcBef>
                <a:spcPts val="0"/>
              </a:spcBef>
              <a:buNone/>
            </a:pPr>
            <a:r>
              <a:rPr lang="en-US" sz="3700">
                <a:solidFill>
                  <a:schemeClr val="dk1"/>
                </a:solidFill>
                <a:highlight>
                  <a:srgbClr val="FFFFFF"/>
                </a:highlight>
                <a:latin typeface="Consolas"/>
                <a:ea typeface="Consolas"/>
                <a:cs typeface="Consolas"/>
                <a:sym typeface="Consolas"/>
              </a:rPr>
              <a:t>training_epochs = </a:t>
            </a:r>
            <a:r>
              <a:rPr lang="en-US" sz="3700">
                <a:solidFill>
                  <a:srgbClr val="0000FF"/>
                </a:solidFill>
                <a:highlight>
                  <a:srgbClr val="FFFFFF"/>
                </a:highlight>
                <a:latin typeface="Consolas"/>
                <a:ea typeface="Consolas"/>
                <a:cs typeface="Consolas"/>
                <a:sym typeface="Consolas"/>
              </a:rPr>
              <a:t>15</a:t>
            </a:r>
          </a:p>
          <a:p>
            <a:pPr lvl="0" rtl="0">
              <a:spcBef>
                <a:spcPts val="0"/>
              </a:spcBef>
              <a:buNone/>
            </a:pPr>
            <a:r>
              <a:rPr lang="en-US" sz="3700">
                <a:solidFill>
                  <a:schemeClr val="dk1"/>
                </a:solidFill>
                <a:highlight>
                  <a:srgbClr val="FFFFFF"/>
                </a:highlight>
                <a:latin typeface="Consolas"/>
                <a:ea typeface="Consolas"/>
                <a:cs typeface="Consolas"/>
                <a:sym typeface="Consolas"/>
              </a:rPr>
              <a:t>batch_size = </a:t>
            </a:r>
            <a:r>
              <a:rPr lang="en-US" sz="3700">
                <a:solidFill>
                  <a:srgbClr val="0000FF"/>
                </a:solidFill>
                <a:highlight>
                  <a:srgbClr val="FFFFFF"/>
                </a:highlight>
                <a:latin typeface="Consolas"/>
                <a:ea typeface="Consolas"/>
                <a:cs typeface="Consolas"/>
                <a:sym typeface="Consolas"/>
              </a:rPr>
              <a:t>100</a:t>
            </a:r>
          </a:p>
          <a:p>
            <a:pPr lvl="0" rtl="0">
              <a:spcBef>
                <a:spcPts val="0"/>
              </a:spcBef>
              <a:buNone/>
            </a:pPr>
            <a:r>
              <a:t/>
            </a:r>
            <a:endParaRPr sz="3700">
              <a:solidFill>
                <a:srgbClr val="0000FF"/>
              </a:solidFill>
              <a:highlight>
                <a:srgbClr val="FFFFFF"/>
              </a:highlight>
              <a:latin typeface="Consolas"/>
              <a:ea typeface="Consolas"/>
              <a:cs typeface="Consolas"/>
              <a:sym typeface="Consolas"/>
            </a:endParaRPr>
          </a:p>
          <a:p>
            <a:pPr lvl="0" rtl="0">
              <a:spcBef>
                <a:spcPts val="0"/>
              </a:spcBef>
              <a:buNone/>
            </a:pPr>
            <a:r>
              <a:rPr b="1" lang="en-US" sz="3700">
                <a:solidFill>
                  <a:srgbClr val="000080"/>
                </a:solidFill>
                <a:highlight>
                  <a:srgbClr val="FFFFFF"/>
                </a:highlight>
                <a:latin typeface="Consolas"/>
                <a:ea typeface="Consolas"/>
                <a:cs typeface="Consolas"/>
                <a:sym typeface="Consolas"/>
              </a:rPr>
              <a:t>with </a:t>
            </a:r>
            <a:r>
              <a:rPr lang="en-US" sz="3700">
                <a:solidFill>
                  <a:schemeClr val="dk1"/>
                </a:solidFill>
                <a:highlight>
                  <a:srgbClr val="FFFFFF"/>
                </a:highlight>
                <a:latin typeface="Consolas"/>
                <a:ea typeface="Consolas"/>
                <a:cs typeface="Consolas"/>
                <a:sym typeface="Consolas"/>
              </a:rPr>
              <a:t>tf.Session() </a:t>
            </a:r>
            <a:r>
              <a:rPr b="1" lang="en-US" sz="3700">
                <a:solidFill>
                  <a:srgbClr val="000080"/>
                </a:solidFill>
                <a:highlight>
                  <a:srgbClr val="FFFFFF"/>
                </a:highlight>
                <a:latin typeface="Consolas"/>
                <a:ea typeface="Consolas"/>
                <a:cs typeface="Consolas"/>
                <a:sym typeface="Consolas"/>
              </a:rPr>
              <a:t>as </a:t>
            </a:r>
            <a:r>
              <a:rPr lang="en-US" sz="3700">
                <a:solidFill>
                  <a:schemeClr val="dk1"/>
                </a:solidFill>
                <a:highlight>
                  <a:srgbClr val="FFFFFF"/>
                </a:highlight>
                <a:latin typeface="Consolas"/>
                <a:ea typeface="Consolas"/>
                <a:cs typeface="Consolas"/>
                <a:sym typeface="Consolas"/>
              </a:rPr>
              <a:t>sess:</a:t>
            </a:r>
          </a:p>
          <a:p>
            <a:pPr lvl="0" rtl="0">
              <a:spcBef>
                <a:spcPts val="0"/>
              </a:spcBef>
              <a:buNone/>
            </a:pPr>
            <a:r>
              <a:rPr lang="en-US" sz="3700">
                <a:solidFill>
                  <a:schemeClr val="dk1"/>
                </a:solidFill>
                <a:highlight>
                  <a:srgbClr val="FFFFFF"/>
                </a:highlight>
                <a:latin typeface="Consolas"/>
                <a:ea typeface="Consolas"/>
                <a:cs typeface="Consolas"/>
                <a:sym typeface="Consolas"/>
              </a:rPr>
              <a:t>   </a:t>
            </a:r>
            <a:r>
              <a:rPr i="1" lang="en-US" sz="3700">
                <a:solidFill>
                  <a:srgbClr val="808080"/>
                </a:solidFill>
                <a:highlight>
                  <a:srgbClr val="FFFFFF"/>
                </a:highlight>
                <a:latin typeface="Consolas"/>
                <a:ea typeface="Consolas"/>
                <a:cs typeface="Consolas"/>
                <a:sym typeface="Consolas"/>
              </a:rPr>
              <a:t># Initialize TensorFlow variables</a:t>
            </a:r>
          </a:p>
          <a:p>
            <a:pPr lvl="0" rtl="0">
              <a:spcBef>
                <a:spcPts val="0"/>
              </a:spcBef>
              <a:buNone/>
            </a:pPr>
            <a:r>
              <a:rPr i="1" lang="en-US" sz="3700">
                <a:solidFill>
                  <a:srgbClr val="808080"/>
                </a:solidFill>
                <a:highlight>
                  <a:srgbClr val="FFFFFF"/>
                </a:highlight>
                <a:latin typeface="Consolas"/>
                <a:ea typeface="Consolas"/>
                <a:cs typeface="Consolas"/>
                <a:sym typeface="Consolas"/>
              </a:rPr>
              <a:t>   </a:t>
            </a:r>
            <a:r>
              <a:rPr lang="en-US" sz="3700">
                <a:solidFill>
                  <a:schemeClr val="dk1"/>
                </a:solidFill>
                <a:highlight>
                  <a:srgbClr val="FFFFFF"/>
                </a:highlight>
                <a:latin typeface="Consolas"/>
                <a:ea typeface="Consolas"/>
                <a:cs typeface="Consolas"/>
                <a:sym typeface="Consolas"/>
              </a:rPr>
              <a:t>sess.run(tf.global_variables_initializer())</a:t>
            </a:r>
          </a:p>
          <a:p>
            <a:pPr lvl="0" rtl="0">
              <a:spcBef>
                <a:spcPts val="0"/>
              </a:spcBef>
              <a:buNone/>
            </a:pPr>
            <a:r>
              <a:rPr lang="en-US" sz="3700">
                <a:solidFill>
                  <a:schemeClr val="dk1"/>
                </a:solidFill>
                <a:highlight>
                  <a:srgbClr val="FFFFFF"/>
                </a:highlight>
                <a:latin typeface="Consolas"/>
                <a:ea typeface="Consolas"/>
                <a:cs typeface="Consolas"/>
                <a:sym typeface="Consolas"/>
              </a:rPr>
              <a:t>   </a:t>
            </a:r>
            <a:r>
              <a:rPr i="1" lang="en-US" sz="3700">
                <a:solidFill>
                  <a:srgbClr val="808080"/>
                </a:solidFill>
                <a:highlight>
                  <a:srgbClr val="FFFFFF"/>
                </a:highlight>
                <a:latin typeface="Consolas"/>
                <a:ea typeface="Consolas"/>
                <a:cs typeface="Consolas"/>
                <a:sym typeface="Consolas"/>
              </a:rPr>
              <a:t># Training cycle</a:t>
            </a:r>
          </a:p>
          <a:p>
            <a:pPr lvl="0" rtl="0">
              <a:spcBef>
                <a:spcPts val="0"/>
              </a:spcBef>
              <a:buNone/>
            </a:pPr>
            <a:r>
              <a:rPr i="1" lang="en-US" sz="3700">
                <a:solidFill>
                  <a:srgbClr val="808080"/>
                </a:solidFill>
                <a:highlight>
                  <a:srgbClr val="FFFFFF"/>
                </a:highlight>
                <a:latin typeface="Consolas"/>
                <a:ea typeface="Consolas"/>
                <a:cs typeface="Consolas"/>
                <a:sym typeface="Consolas"/>
              </a:rPr>
              <a:t>   </a:t>
            </a:r>
            <a:r>
              <a:rPr b="1" lang="en-US" sz="3700">
                <a:solidFill>
                  <a:srgbClr val="000080"/>
                </a:solidFill>
                <a:highlight>
                  <a:srgbClr val="FFFFFF"/>
                </a:highlight>
                <a:latin typeface="Consolas"/>
                <a:ea typeface="Consolas"/>
                <a:cs typeface="Consolas"/>
                <a:sym typeface="Consolas"/>
              </a:rPr>
              <a:t>for </a:t>
            </a:r>
            <a:r>
              <a:rPr lang="en-US" sz="3700">
                <a:solidFill>
                  <a:schemeClr val="dk1"/>
                </a:solidFill>
                <a:highlight>
                  <a:srgbClr val="FFFFFF"/>
                </a:highlight>
                <a:latin typeface="Consolas"/>
                <a:ea typeface="Consolas"/>
                <a:cs typeface="Consolas"/>
                <a:sym typeface="Consolas"/>
              </a:rPr>
              <a:t>epoch </a:t>
            </a:r>
            <a:r>
              <a:rPr b="1" lang="en-US" sz="3700">
                <a:solidFill>
                  <a:srgbClr val="000080"/>
                </a:solidFill>
                <a:highlight>
                  <a:srgbClr val="FFFFFF"/>
                </a:highlight>
                <a:latin typeface="Consolas"/>
                <a:ea typeface="Consolas"/>
                <a:cs typeface="Consolas"/>
                <a:sym typeface="Consolas"/>
              </a:rPr>
              <a:t>in </a:t>
            </a:r>
            <a:r>
              <a:rPr lang="en-US" sz="3700">
                <a:solidFill>
                  <a:srgbClr val="000080"/>
                </a:solidFill>
                <a:highlight>
                  <a:srgbClr val="FFFFFF"/>
                </a:highlight>
                <a:latin typeface="Consolas"/>
                <a:ea typeface="Consolas"/>
                <a:cs typeface="Consolas"/>
                <a:sym typeface="Consolas"/>
              </a:rPr>
              <a:t>range</a:t>
            </a:r>
            <a:r>
              <a:rPr lang="en-US" sz="3700">
                <a:solidFill>
                  <a:schemeClr val="dk1"/>
                </a:solidFill>
                <a:highlight>
                  <a:srgbClr val="FFFFFF"/>
                </a:highlight>
                <a:latin typeface="Consolas"/>
                <a:ea typeface="Consolas"/>
                <a:cs typeface="Consolas"/>
                <a:sym typeface="Consolas"/>
              </a:rPr>
              <a:t>(training_epochs):</a:t>
            </a:r>
          </a:p>
          <a:p>
            <a:pPr lvl="0" rtl="0">
              <a:spcBef>
                <a:spcPts val="0"/>
              </a:spcBef>
              <a:buNone/>
            </a:pPr>
            <a:r>
              <a:rPr lang="en-US" sz="3700">
                <a:solidFill>
                  <a:schemeClr val="dk1"/>
                </a:solidFill>
                <a:highlight>
                  <a:srgbClr val="FFFFFF"/>
                </a:highlight>
                <a:latin typeface="Consolas"/>
                <a:ea typeface="Consolas"/>
                <a:cs typeface="Consolas"/>
                <a:sym typeface="Consolas"/>
              </a:rPr>
              <a:t>       avg_cost = </a:t>
            </a:r>
            <a:r>
              <a:rPr lang="en-US" sz="3700">
                <a:solidFill>
                  <a:srgbClr val="0000FF"/>
                </a:solidFill>
                <a:highlight>
                  <a:srgbClr val="FFFFFF"/>
                </a:highlight>
                <a:latin typeface="Consolas"/>
                <a:ea typeface="Consolas"/>
                <a:cs typeface="Consolas"/>
                <a:sym typeface="Consolas"/>
              </a:rPr>
              <a:t>0</a:t>
            </a:r>
          </a:p>
          <a:p>
            <a:pPr lvl="0" rtl="0">
              <a:spcBef>
                <a:spcPts val="0"/>
              </a:spcBef>
              <a:buNone/>
            </a:pPr>
            <a:r>
              <a:rPr lang="en-US" sz="3700">
                <a:solidFill>
                  <a:srgbClr val="0000FF"/>
                </a:solidFill>
                <a:highlight>
                  <a:srgbClr val="FFFFFF"/>
                </a:highlight>
                <a:latin typeface="Consolas"/>
                <a:ea typeface="Consolas"/>
                <a:cs typeface="Consolas"/>
                <a:sym typeface="Consolas"/>
              </a:rPr>
              <a:t>       </a:t>
            </a:r>
            <a:r>
              <a:rPr lang="en-US" sz="3700">
                <a:solidFill>
                  <a:schemeClr val="dk1"/>
                </a:solidFill>
                <a:highlight>
                  <a:srgbClr val="FFFFFF"/>
                </a:highlight>
                <a:latin typeface="Consolas"/>
                <a:ea typeface="Consolas"/>
                <a:cs typeface="Consolas"/>
                <a:sym typeface="Consolas"/>
              </a:rPr>
              <a:t>total_batch = </a:t>
            </a:r>
            <a:r>
              <a:rPr lang="en-US" sz="3700">
                <a:solidFill>
                  <a:srgbClr val="000080"/>
                </a:solidFill>
                <a:highlight>
                  <a:srgbClr val="FFFFFF"/>
                </a:highlight>
                <a:latin typeface="Consolas"/>
                <a:ea typeface="Consolas"/>
                <a:cs typeface="Consolas"/>
                <a:sym typeface="Consolas"/>
              </a:rPr>
              <a:t>int</a:t>
            </a:r>
            <a:r>
              <a:rPr lang="en-US" sz="3700">
                <a:solidFill>
                  <a:schemeClr val="dk1"/>
                </a:solidFill>
                <a:highlight>
                  <a:srgbClr val="FFFFFF"/>
                </a:highlight>
                <a:latin typeface="Consolas"/>
                <a:ea typeface="Consolas"/>
                <a:cs typeface="Consolas"/>
                <a:sym typeface="Consolas"/>
              </a:rPr>
              <a:t>(mnist.train.num_examples / batch_size)</a:t>
            </a:r>
          </a:p>
          <a:p>
            <a:pPr lvl="0" rtl="0">
              <a:spcBef>
                <a:spcPts val="0"/>
              </a:spcBef>
              <a:buNone/>
            </a:pPr>
            <a:r>
              <a:t/>
            </a:r>
            <a:endParaRPr sz="3700">
              <a:solidFill>
                <a:schemeClr val="dk1"/>
              </a:solidFill>
              <a:highlight>
                <a:srgbClr val="FFFFFF"/>
              </a:highlight>
              <a:latin typeface="Consolas"/>
              <a:ea typeface="Consolas"/>
              <a:cs typeface="Consolas"/>
              <a:sym typeface="Consolas"/>
            </a:endParaRPr>
          </a:p>
          <a:p>
            <a:pPr lvl="0" rtl="0">
              <a:spcBef>
                <a:spcPts val="0"/>
              </a:spcBef>
              <a:buNone/>
            </a:pPr>
            <a:r>
              <a:rPr lang="en-US" sz="3700">
                <a:solidFill>
                  <a:schemeClr val="dk1"/>
                </a:solidFill>
                <a:highlight>
                  <a:srgbClr val="FFFFFF"/>
                </a:highlight>
                <a:latin typeface="Consolas"/>
                <a:ea typeface="Consolas"/>
                <a:cs typeface="Consolas"/>
                <a:sym typeface="Consolas"/>
              </a:rPr>
              <a:t>       </a:t>
            </a:r>
            <a:r>
              <a:rPr b="1" lang="en-US" sz="3700">
                <a:solidFill>
                  <a:srgbClr val="000080"/>
                </a:solidFill>
                <a:highlight>
                  <a:srgbClr val="FFFFFF"/>
                </a:highlight>
                <a:latin typeface="Consolas"/>
                <a:ea typeface="Consolas"/>
                <a:cs typeface="Consolas"/>
                <a:sym typeface="Consolas"/>
              </a:rPr>
              <a:t>for </a:t>
            </a:r>
            <a:r>
              <a:rPr lang="en-US" sz="3700">
                <a:solidFill>
                  <a:schemeClr val="dk1"/>
                </a:solidFill>
                <a:highlight>
                  <a:srgbClr val="FFFFFF"/>
                </a:highlight>
                <a:latin typeface="Consolas"/>
                <a:ea typeface="Consolas"/>
                <a:cs typeface="Consolas"/>
                <a:sym typeface="Consolas"/>
              </a:rPr>
              <a:t>i </a:t>
            </a:r>
            <a:r>
              <a:rPr b="1" lang="en-US" sz="3700">
                <a:solidFill>
                  <a:srgbClr val="000080"/>
                </a:solidFill>
                <a:highlight>
                  <a:srgbClr val="FFFFFF"/>
                </a:highlight>
                <a:latin typeface="Consolas"/>
                <a:ea typeface="Consolas"/>
                <a:cs typeface="Consolas"/>
                <a:sym typeface="Consolas"/>
              </a:rPr>
              <a:t>in </a:t>
            </a:r>
            <a:r>
              <a:rPr lang="en-US" sz="3700">
                <a:solidFill>
                  <a:srgbClr val="000080"/>
                </a:solidFill>
                <a:highlight>
                  <a:srgbClr val="FFFFFF"/>
                </a:highlight>
                <a:latin typeface="Consolas"/>
                <a:ea typeface="Consolas"/>
                <a:cs typeface="Consolas"/>
                <a:sym typeface="Consolas"/>
              </a:rPr>
              <a:t>range</a:t>
            </a:r>
            <a:r>
              <a:rPr lang="en-US" sz="3700">
                <a:solidFill>
                  <a:schemeClr val="dk1"/>
                </a:solidFill>
                <a:highlight>
                  <a:srgbClr val="FFFFFF"/>
                </a:highlight>
                <a:latin typeface="Consolas"/>
                <a:ea typeface="Consolas"/>
                <a:cs typeface="Consolas"/>
                <a:sym typeface="Consolas"/>
              </a:rPr>
              <a:t>(total_batch):</a:t>
            </a:r>
          </a:p>
          <a:p>
            <a:pPr lvl="0" rtl="0">
              <a:spcBef>
                <a:spcPts val="0"/>
              </a:spcBef>
              <a:buNone/>
            </a:pPr>
            <a:r>
              <a:rPr lang="en-US" sz="3700">
                <a:solidFill>
                  <a:schemeClr val="dk1"/>
                </a:solidFill>
                <a:highlight>
                  <a:srgbClr val="FFFFFF"/>
                </a:highlight>
                <a:latin typeface="Consolas"/>
                <a:ea typeface="Consolas"/>
                <a:cs typeface="Consolas"/>
                <a:sym typeface="Consolas"/>
              </a:rPr>
              <a:t>           batch_xs, batch_ys = mnist.train.next_batch(batch_size)</a:t>
            </a:r>
          </a:p>
          <a:p>
            <a:pPr lvl="0" rtl="0">
              <a:spcBef>
                <a:spcPts val="0"/>
              </a:spcBef>
              <a:buNone/>
            </a:pPr>
            <a:r>
              <a:rPr lang="en-US" sz="3700">
                <a:solidFill>
                  <a:schemeClr val="dk1"/>
                </a:solidFill>
                <a:highlight>
                  <a:srgbClr val="FFFFFF"/>
                </a:highlight>
                <a:latin typeface="Consolas"/>
                <a:ea typeface="Consolas"/>
                <a:cs typeface="Consolas"/>
                <a:sym typeface="Consolas"/>
              </a:rPr>
              <a:t>           c, _ = sess.run([cost, optimizer], </a:t>
            </a:r>
            <a:r>
              <a:rPr lang="en-US" sz="3700">
                <a:solidFill>
                  <a:srgbClr val="660099"/>
                </a:solidFill>
                <a:highlight>
                  <a:srgbClr val="FFFFFF"/>
                </a:highlight>
                <a:latin typeface="Consolas"/>
                <a:ea typeface="Consolas"/>
                <a:cs typeface="Consolas"/>
                <a:sym typeface="Consolas"/>
              </a:rPr>
              <a:t>feed_dict</a:t>
            </a:r>
            <a:r>
              <a:rPr lang="en-US" sz="3700">
                <a:solidFill>
                  <a:schemeClr val="dk1"/>
                </a:solidFill>
                <a:highlight>
                  <a:srgbClr val="FFFFFF"/>
                </a:highlight>
                <a:latin typeface="Consolas"/>
                <a:ea typeface="Consolas"/>
                <a:cs typeface="Consolas"/>
                <a:sym typeface="Consolas"/>
              </a:rPr>
              <a:t>={X: batch_xs, Y: batch_ys})</a:t>
            </a:r>
          </a:p>
          <a:p>
            <a:pPr lvl="0" rtl="0">
              <a:spcBef>
                <a:spcPts val="0"/>
              </a:spcBef>
              <a:buNone/>
            </a:pPr>
            <a:r>
              <a:rPr lang="en-US" sz="3700">
                <a:solidFill>
                  <a:schemeClr val="dk1"/>
                </a:solidFill>
                <a:highlight>
                  <a:srgbClr val="FFFFFF"/>
                </a:highlight>
                <a:latin typeface="Consolas"/>
                <a:ea typeface="Consolas"/>
                <a:cs typeface="Consolas"/>
                <a:sym typeface="Consolas"/>
              </a:rPr>
              <a:t>           avg_cost += c / total_batch</a:t>
            </a:r>
          </a:p>
          <a:p>
            <a:pPr lvl="0" rtl="0">
              <a:spcBef>
                <a:spcPts val="0"/>
              </a:spcBef>
              <a:buNone/>
            </a:pPr>
            <a:r>
              <a:t/>
            </a:r>
            <a:endParaRPr sz="3700">
              <a:solidFill>
                <a:schemeClr val="dk1"/>
              </a:solidFill>
              <a:highlight>
                <a:srgbClr val="FFFFFF"/>
              </a:highlight>
              <a:latin typeface="Consolas"/>
              <a:ea typeface="Consolas"/>
              <a:cs typeface="Consolas"/>
              <a:sym typeface="Consolas"/>
            </a:endParaRPr>
          </a:p>
          <a:p>
            <a:pPr lvl="0" rtl="0">
              <a:spcBef>
                <a:spcPts val="0"/>
              </a:spcBef>
              <a:buNone/>
            </a:pPr>
            <a:r>
              <a:rPr lang="en-US" sz="3700">
                <a:solidFill>
                  <a:schemeClr val="dk1"/>
                </a:solidFill>
                <a:highlight>
                  <a:srgbClr val="FFFFFF"/>
                </a:highlight>
                <a:latin typeface="Consolas"/>
                <a:ea typeface="Consolas"/>
                <a:cs typeface="Consolas"/>
                <a:sym typeface="Consolas"/>
              </a:rPr>
              <a:t>       </a:t>
            </a:r>
            <a:r>
              <a:rPr lang="en-US" sz="3700">
                <a:solidFill>
                  <a:srgbClr val="000080"/>
                </a:solidFill>
                <a:highlight>
                  <a:srgbClr val="FFFFFF"/>
                </a:highlight>
                <a:latin typeface="Consolas"/>
                <a:ea typeface="Consolas"/>
                <a:cs typeface="Consolas"/>
                <a:sym typeface="Consolas"/>
              </a:rPr>
              <a:t>print</a:t>
            </a:r>
            <a:r>
              <a:rPr lang="en-US" sz="3700">
                <a:solidFill>
                  <a:schemeClr val="dk1"/>
                </a:solidFill>
                <a:highlight>
                  <a:srgbClr val="FFFFFF"/>
                </a:highlight>
                <a:latin typeface="Consolas"/>
                <a:ea typeface="Consolas"/>
                <a:cs typeface="Consolas"/>
                <a:sym typeface="Consolas"/>
              </a:rPr>
              <a:t>(</a:t>
            </a:r>
            <a:r>
              <a:rPr b="1" lang="en-US" sz="3700">
                <a:solidFill>
                  <a:srgbClr val="008080"/>
                </a:solidFill>
                <a:highlight>
                  <a:srgbClr val="FFFFFF"/>
                </a:highlight>
                <a:latin typeface="Consolas"/>
                <a:ea typeface="Consolas"/>
                <a:cs typeface="Consolas"/>
                <a:sym typeface="Consolas"/>
              </a:rPr>
              <a:t>'Epoch:'</a:t>
            </a:r>
            <a:r>
              <a:rPr lang="en-US" sz="3700">
                <a:solidFill>
                  <a:schemeClr val="dk1"/>
                </a:solidFill>
                <a:highlight>
                  <a:srgbClr val="FFFFFF"/>
                </a:highlight>
                <a:latin typeface="Consolas"/>
                <a:ea typeface="Consolas"/>
                <a:cs typeface="Consolas"/>
                <a:sym typeface="Consolas"/>
              </a:rPr>
              <a:t>, </a:t>
            </a:r>
            <a:r>
              <a:rPr b="1" lang="en-US" sz="3700">
                <a:solidFill>
                  <a:srgbClr val="008080"/>
                </a:solidFill>
                <a:highlight>
                  <a:srgbClr val="FFFFFF"/>
                </a:highlight>
                <a:latin typeface="Consolas"/>
                <a:ea typeface="Consolas"/>
                <a:cs typeface="Consolas"/>
                <a:sym typeface="Consolas"/>
              </a:rPr>
              <a:t>'%04d' </a:t>
            </a:r>
            <a:r>
              <a:rPr lang="en-US" sz="3700">
                <a:solidFill>
                  <a:schemeClr val="dk1"/>
                </a:solidFill>
                <a:highlight>
                  <a:srgbClr val="FFFFFF"/>
                </a:highlight>
                <a:latin typeface="Consolas"/>
                <a:ea typeface="Consolas"/>
                <a:cs typeface="Consolas"/>
                <a:sym typeface="Consolas"/>
              </a:rPr>
              <a:t>% (epoch +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b="1" lang="en-US" sz="3700">
                <a:solidFill>
                  <a:srgbClr val="008080"/>
                </a:solidFill>
                <a:highlight>
                  <a:srgbClr val="FFFFFF"/>
                </a:highlight>
                <a:latin typeface="Consolas"/>
                <a:ea typeface="Consolas"/>
                <a:cs typeface="Consolas"/>
                <a:sym typeface="Consolas"/>
              </a:rPr>
              <a:t>'cost ='</a:t>
            </a:r>
            <a:r>
              <a:rPr lang="en-US" sz="3700">
                <a:solidFill>
                  <a:schemeClr val="dk1"/>
                </a:solidFill>
                <a:highlight>
                  <a:srgbClr val="FFFFFF"/>
                </a:highlight>
                <a:latin typeface="Consolas"/>
                <a:ea typeface="Consolas"/>
                <a:cs typeface="Consolas"/>
                <a:sym typeface="Consolas"/>
              </a:rPr>
              <a:t>, </a:t>
            </a:r>
            <a:r>
              <a:rPr b="1" lang="en-US" sz="3700">
                <a:solidFill>
                  <a:srgbClr val="008080"/>
                </a:solidFill>
                <a:highlight>
                  <a:srgbClr val="FFFFFF"/>
                </a:highlight>
                <a:latin typeface="Consolas"/>
                <a:ea typeface="Consolas"/>
                <a:cs typeface="Consolas"/>
                <a:sym typeface="Consolas"/>
              </a:rPr>
              <a:t>'{:.9f}'</a:t>
            </a:r>
            <a:r>
              <a:rPr lang="en-US" sz="3700">
                <a:solidFill>
                  <a:schemeClr val="dk1"/>
                </a:solidFill>
                <a:highlight>
                  <a:srgbClr val="FFFFFF"/>
                </a:highlight>
                <a:latin typeface="Consolas"/>
                <a:ea typeface="Consolas"/>
                <a:cs typeface="Consolas"/>
                <a:sym typeface="Consolas"/>
              </a:rPr>
              <a:t>.format(avg_cost))</a:t>
            </a:r>
          </a:p>
          <a:p>
            <a:pPr lvl="0" rtl="0">
              <a:spcBef>
                <a:spcPts val="0"/>
              </a:spcBef>
              <a:buNone/>
            </a:pPr>
            <a:r>
              <a:t/>
            </a:r>
            <a:endParaRPr b="1" sz="3700">
              <a:solidFill>
                <a:srgbClr val="000080"/>
              </a:solidFill>
              <a:highlight>
                <a:srgbClr val="FFFFFF"/>
              </a:highlight>
              <a:latin typeface="Consolas"/>
              <a:ea typeface="Consolas"/>
              <a:cs typeface="Consolas"/>
              <a:sym typeface="Consolas"/>
            </a:endParaRPr>
          </a:p>
        </p:txBody>
      </p:sp>
      <p:sp>
        <p:nvSpPr>
          <p:cNvPr id="1130" name="Shape 1130"/>
          <p:cNvSpPr txBox="1"/>
          <p:nvPr/>
        </p:nvSpPr>
        <p:spPr>
          <a:xfrm>
            <a:off x="7658467" y="13143333"/>
            <a:ext cx="19958400" cy="572700"/>
          </a:xfrm>
          <a:prstGeom prst="rect">
            <a:avLst/>
          </a:prstGeom>
          <a:noFill/>
          <a:ln>
            <a:noFill/>
          </a:ln>
        </p:spPr>
        <p:txBody>
          <a:bodyPr anchorCtr="0" anchor="ctr" bIns="243800" lIns="243800" rIns="243800" wrap="square" tIns="243800">
            <a:noAutofit/>
          </a:bodyPr>
          <a:lstStyle/>
          <a:p>
            <a:pPr lvl="0" rtl="0">
              <a:spcBef>
                <a:spcPts val="0"/>
              </a:spcBef>
              <a:buNone/>
            </a:pPr>
            <a:r>
              <a:rPr lang="en-US" sz="3100" u="sng">
                <a:solidFill>
                  <a:schemeClr val="hlink"/>
                </a:solidFill>
                <a:hlinkClick r:id="rId3"/>
              </a:rPr>
              <a:t>https://github.com/hunkim/DeepLearningZeroToAll/blob/master/lab-07-4-mnist_introduction.py</a:t>
            </a:r>
            <a:r>
              <a:rPr lang="en-US" sz="3100">
                <a:solidFill>
                  <a:schemeClr val="dk1"/>
                </a:solidFill>
              </a:rPr>
              <a:t> </a:t>
            </a: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4" name="Shape 1134"/>
        <p:cNvGrpSpPr/>
        <p:nvPr/>
      </p:nvGrpSpPr>
      <p:grpSpPr>
        <a:xfrm>
          <a:off x="0" y="0"/>
          <a:ext cx="0" cy="0"/>
          <a:chOff x="0" y="0"/>
          <a:chExt cx="0" cy="0"/>
        </a:xfrm>
      </p:grpSpPr>
      <p:sp>
        <p:nvSpPr>
          <p:cNvPr id="1135" name="Shape 1135"/>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lang="en-US"/>
              <a:t>Report results on test dataset</a:t>
            </a:r>
          </a:p>
        </p:txBody>
      </p:sp>
      <p:sp>
        <p:nvSpPr>
          <p:cNvPr id="1136" name="Shape 1136"/>
          <p:cNvSpPr txBox="1"/>
          <p:nvPr/>
        </p:nvSpPr>
        <p:spPr>
          <a:xfrm>
            <a:off x="760533" y="5554400"/>
            <a:ext cx="23352900" cy="4056000"/>
          </a:xfrm>
          <a:prstGeom prst="rect">
            <a:avLst/>
          </a:prstGeom>
          <a:noFill/>
          <a:ln>
            <a:noFill/>
          </a:ln>
        </p:spPr>
        <p:txBody>
          <a:bodyPr anchorCtr="0" anchor="ctr" bIns="243800" lIns="243800" rIns="243800" wrap="square" tIns="243800">
            <a:noAutofit/>
          </a:bodyPr>
          <a:lstStyle/>
          <a:p>
            <a:pPr lvl="0" rtl="0">
              <a:spcBef>
                <a:spcPts val="0"/>
              </a:spcBef>
              <a:buNone/>
            </a:pPr>
            <a:r>
              <a:rPr i="1" lang="en-US" sz="4800">
                <a:solidFill>
                  <a:srgbClr val="808080"/>
                </a:solidFill>
                <a:highlight>
                  <a:srgbClr val="FFFFFF"/>
                </a:highlight>
                <a:latin typeface="Consolas"/>
                <a:ea typeface="Consolas"/>
                <a:cs typeface="Consolas"/>
                <a:sym typeface="Consolas"/>
              </a:rPr>
              <a:t># Test the model using test sets</a:t>
            </a:r>
          </a:p>
          <a:p>
            <a:pPr lvl="0" rtl="0">
              <a:spcBef>
                <a:spcPts val="0"/>
              </a:spcBef>
              <a:buNone/>
            </a:pPr>
            <a:r>
              <a:rPr lang="en-US" sz="4800">
                <a:solidFill>
                  <a:srgbClr val="000080"/>
                </a:solidFill>
                <a:highlight>
                  <a:srgbClr val="FFFFFF"/>
                </a:highlight>
                <a:latin typeface="Consolas"/>
                <a:ea typeface="Consolas"/>
                <a:cs typeface="Consolas"/>
                <a:sym typeface="Consolas"/>
              </a:rPr>
              <a:t>print</a:t>
            </a:r>
            <a:r>
              <a:rPr lang="en-US" sz="4800">
                <a:solidFill>
                  <a:schemeClr val="dk1"/>
                </a:solidFill>
                <a:highlight>
                  <a:srgbClr val="FFFFFF"/>
                </a:highlight>
                <a:latin typeface="Consolas"/>
                <a:ea typeface="Consolas"/>
                <a:cs typeface="Consolas"/>
                <a:sym typeface="Consolas"/>
              </a:rPr>
              <a:t>(</a:t>
            </a:r>
            <a:r>
              <a:rPr b="1" lang="en-US" sz="4800">
                <a:solidFill>
                  <a:srgbClr val="008080"/>
                </a:solidFill>
                <a:highlight>
                  <a:srgbClr val="FFFFFF"/>
                </a:highlight>
                <a:latin typeface="Consolas"/>
                <a:ea typeface="Consolas"/>
                <a:cs typeface="Consolas"/>
                <a:sym typeface="Consolas"/>
              </a:rPr>
              <a:t>"Accuracy: "</a:t>
            </a:r>
            <a:r>
              <a:rPr lang="en-US" sz="4800">
                <a:solidFill>
                  <a:schemeClr val="dk1"/>
                </a:solidFill>
                <a:highlight>
                  <a:srgbClr val="FFFFFF"/>
                </a:highlight>
                <a:latin typeface="Consolas"/>
                <a:ea typeface="Consolas"/>
                <a:cs typeface="Consolas"/>
                <a:sym typeface="Consolas"/>
              </a:rPr>
              <a:t>, accuracy.eval(</a:t>
            </a:r>
            <a:r>
              <a:rPr lang="en-US" sz="4800">
                <a:solidFill>
                  <a:srgbClr val="660099"/>
                </a:solidFill>
                <a:highlight>
                  <a:srgbClr val="FFFFFF"/>
                </a:highlight>
                <a:latin typeface="Consolas"/>
                <a:ea typeface="Consolas"/>
                <a:cs typeface="Consolas"/>
                <a:sym typeface="Consolas"/>
              </a:rPr>
              <a:t>session</a:t>
            </a:r>
            <a:r>
              <a:rPr lang="en-US" sz="4800">
                <a:solidFill>
                  <a:schemeClr val="dk1"/>
                </a:solidFill>
                <a:highlight>
                  <a:srgbClr val="FFFFFF"/>
                </a:highlight>
                <a:latin typeface="Consolas"/>
                <a:ea typeface="Consolas"/>
                <a:cs typeface="Consolas"/>
                <a:sym typeface="Consolas"/>
              </a:rPr>
              <a:t>=sess, </a:t>
            </a:r>
          </a:p>
          <a:p>
            <a:pPr lvl="0" rtl="0">
              <a:spcBef>
                <a:spcPts val="0"/>
              </a:spcBef>
              <a:buNone/>
            </a:pPr>
            <a:r>
              <a:rPr lang="en-US" sz="4800">
                <a:solidFill>
                  <a:srgbClr val="660099"/>
                </a:solidFill>
                <a:highlight>
                  <a:srgbClr val="FFFFFF"/>
                </a:highlight>
                <a:latin typeface="Consolas"/>
                <a:ea typeface="Consolas"/>
                <a:cs typeface="Consolas"/>
                <a:sym typeface="Consolas"/>
              </a:rPr>
              <a:t>      feed_dict</a:t>
            </a:r>
            <a:r>
              <a:rPr lang="en-US" sz="4800">
                <a:solidFill>
                  <a:schemeClr val="dk1"/>
                </a:solidFill>
                <a:highlight>
                  <a:srgbClr val="FFFFFF"/>
                </a:highlight>
                <a:latin typeface="Consolas"/>
                <a:ea typeface="Consolas"/>
                <a:cs typeface="Consolas"/>
                <a:sym typeface="Consolas"/>
              </a:rPr>
              <a:t>={X: mnist.test.images, Y: mnist.test.labels}))</a:t>
            </a:r>
          </a:p>
        </p:txBody>
      </p:sp>
      <p:sp>
        <p:nvSpPr>
          <p:cNvPr id="1137" name="Shape 1137"/>
          <p:cNvSpPr txBox="1"/>
          <p:nvPr/>
        </p:nvSpPr>
        <p:spPr>
          <a:xfrm>
            <a:off x="7658467" y="13143333"/>
            <a:ext cx="19958400" cy="572700"/>
          </a:xfrm>
          <a:prstGeom prst="rect">
            <a:avLst/>
          </a:prstGeom>
          <a:noFill/>
          <a:ln>
            <a:noFill/>
          </a:ln>
        </p:spPr>
        <p:txBody>
          <a:bodyPr anchorCtr="0" anchor="ctr" bIns="243800" lIns="243800" rIns="243800" wrap="square" tIns="243800">
            <a:noAutofit/>
          </a:bodyPr>
          <a:lstStyle/>
          <a:p>
            <a:pPr lvl="0" rtl="0">
              <a:spcBef>
                <a:spcPts val="0"/>
              </a:spcBef>
              <a:buNone/>
            </a:pPr>
            <a:r>
              <a:rPr lang="en-US" sz="3100" u="sng">
                <a:solidFill>
                  <a:schemeClr val="hlink"/>
                </a:solidFill>
                <a:hlinkClick r:id="rId3"/>
              </a:rPr>
              <a:t>https://github.com/hunkim/DeepLearningZeroToAll/blob/master/lab-07-4-mnist_introduction.py</a:t>
            </a:r>
            <a:r>
              <a:rPr lang="en-US" sz="3100">
                <a:solidFill>
                  <a:schemeClr val="dk1"/>
                </a:solidFill>
              </a:rPr>
              <a:t> </a:t>
            </a: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1" name="Shape 1141"/>
        <p:cNvGrpSpPr/>
        <p:nvPr/>
      </p:nvGrpSpPr>
      <p:grpSpPr>
        <a:xfrm>
          <a:off x="0" y="0"/>
          <a:ext cx="0" cy="0"/>
          <a:chOff x="0" y="0"/>
          <a:chExt cx="0" cy="0"/>
        </a:xfrm>
      </p:grpSpPr>
      <p:sp>
        <p:nvSpPr>
          <p:cNvPr id="1142" name="Shape 1142"/>
          <p:cNvSpPr txBox="1"/>
          <p:nvPr/>
        </p:nvSpPr>
        <p:spPr>
          <a:xfrm>
            <a:off x="0" y="301467"/>
            <a:ext cx="22865700" cy="13855200"/>
          </a:xfrm>
          <a:prstGeom prst="rect">
            <a:avLst/>
          </a:prstGeom>
          <a:noFill/>
          <a:ln>
            <a:noFill/>
          </a:ln>
        </p:spPr>
        <p:txBody>
          <a:bodyPr anchorCtr="0" anchor="ctr" bIns="243800" lIns="243800" rIns="243800" wrap="square" tIns="243800">
            <a:noAutofit/>
          </a:bodyPr>
          <a:lstStyle/>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hypothesis = tf.nn.softmax(tf.matmul(X, W) + b)</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cost = tf.reduce_mean(-tf.reduce_sum(Y * tf.log(hypothesis), </a:t>
            </a:r>
            <a:r>
              <a:rPr lang="en-US" sz="3200">
                <a:solidFill>
                  <a:srgbClr val="660099"/>
                </a:solidFill>
                <a:highlight>
                  <a:srgbClr val="FFFFFF"/>
                </a:highlight>
                <a:latin typeface="Consolas"/>
                <a:ea typeface="Consolas"/>
                <a:cs typeface="Consolas"/>
                <a:sym typeface="Consolas"/>
              </a:rPr>
              <a:t>axis</a:t>
            </a:r>
            <a:r>
              <a:rPr lang="en-US" sz="3200">
                <a:solidFill>
                  <a:schemeClr val="dk1"/>
                </a:solidFill>
                <a:highlight>
                  <a:srgbClr val="FFFFFF"/>
                </a:highlight>
                <a:latin typeface="Consolas"/>
                <a:ea typeface="Consolas"/>
                <a:cs typeface="Consolas"/>
                <a:sym typeface="Consolas"/>
              </a:rPr>
              <a:t>=</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optimizer = tf.train.GradientDescentOptimizer(</a:t>
            </a:r>
            <a:r>
              <a:rPr lang="en-US" sz="3200">
                <a:solidFill>
                  <a:srgbClr val="660099"/>
                </a:solidFill>
                <a:highlight>
                  <a:srgbClr val="FFFFFF"/>
                </a:highlight>
                <a:latin typeface="Consolas"/>
                <a:ea typeface="Consolas"/>
                <a:cs typeface="Consolas"/>
                <a:sym typeface="Consolas"/>
              </a:rPr>
              <a:t>learning_rate</a:t>
            </a:r>
            <a:r>
              <a:rPr lang="en-US" sz="3200">
                <a:solidFill>
                  <a:schemeClr val="dk1"/>
                </a:solidFill>
                <a:highlight>
                  <a:srgbClr val="FFFFFF"/>
                </a:highlight>
                <a:latin typeface="Consolas"/>
                <a:ea typeface="Consolas"/>
                <a:cs typeface="Consolas"/>
                <a:sym typeface="Consolas"/>
              </a:rPr>
              <a:t>=</a:t>
            </a:r>
            <a:r>
              <a:rPr lang="en-US" sz="3200">
                <a:solidFill>
                  <a:srgbClr val="0000FF"/>
                </a:solidFill>
                <a:highlight>
                  <a:srgbClr val="FFFFFF"/>
                </a:highlight>
                <a:latin typeface="Consolas"/>
                <a:ea typeface="Consolas"/>
                <a:cs typeface="Consolas"/>
                <a:sym typeface="Consolas"/>
              </a:rPr>
              <a:t>0.1</a:t>
            </a:r>
            <a:r>
              <a:rPr lang="en-US" sz="3200">
                <a:solidFill>
                  <a:schemeClr val="dk1"/>
                </a:solidFill>
                <a:highlight>
                  <a:srgbClr val="FFFFFF"/>
                </a:highlight>
                <a:latin typeface="Consolas"/>
                <a:ea typeface="Consolas"/>
                <a:cs typeface="Consolas"/>
                <a:sym typeface="Consolas"/>
              </a:rPr>
              <a:t>).minimize(cost)</a:t>
            </a:r>
          </a:p>
          <a:p>
            <a:pPr lvl="0" rtl="0">
              <a:spcBef>
                <a:spcPts val="0"/>
              </a:spcBef>
              <a:buClr>
                <a:schemeClr val="dk1"/>
              </a:buClr>
              <a:buFont typeface="Arial"/>
              <a:buNone/>
            </a:pPr>
            <a:r>
              <a:t/>
            </a:r>
            <a:endParaRPr i="1" sz="3200">
              <a:solidFill>
                <a:srgbClr val="808080"/>
              </a:solidFill>
              <a:highlight>
                <a:srgbClr val="FFFFFF"/>
              </a:highlight>
              <a:latin typeface="Consolas"/>
              <a:ea typeface="Consolas"/>
              <a:cs typeface="Consolas"/>
              <a:sym typeface="Consolas"/>
            </a:endParaRP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is_correct = tf.equal(tf.arg_max(hypothesis,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tf.arg_max(Y,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a:t>
            </a:r>
          </a:p>
          <a:p>
            <a:pPr lvl="0" rtl="0">
              <a:spcBef>
                <a:spcPts val="0"/>
              </a:spcBef>
              <a:buNone/>
            </a:pPr>
            <a:r>
              <a:rPr lang="en-US" sz="3200">
                <a:solidFill>
                  <a:schemeClr val="dk1"/>
                </a:solidFill>
                <a:highlight>
                  <a:srgbClr val="FFFFFF"/>
                </a:highlight>
                <a:latin typeface="Consolas"/>
                <a:ea typeface="Consolas"/>
                <a:cs typeface="Consolas"/>
                <a:sym typeface="Consolas"/>
              </a:rPr>
              <a:t>accuracy = tf.reduce_mean(tf.cast(is_correct, tf.float32))</a:t>
            </a:r>
          </a:p>
          <a:p>
            <a:pPr lvl="0" rtl="0">
              <a:spcBef>
                <a:spcPts val="0"/>
              </a:spcBef>
              <a:buNone/>
            </a:pPr>
            <a:r>
              <a:t/>
            </a:r>
            <a:endParaRPr i="1" sz="3200">
              <a:solidFill>
                <a:srgbClr val="808080"/>
              </a:solidFill>
              <a:highlight>
                <a:srgbClr val="FFFFFF"/>
              </a:highlight>
              <a:latin typeface="Consolas"/>
              <a:ea typeface="Consolas"/>
              <a:cs typeface="Consolas"/>
              <a:sym typeface="Consolas"/>
            </a:endParaRPr>
          </a:p>
          <a:p>
            <a:pPr lvl="0" rtl="0">
              <a:spcBef>
                <a:spcPts val="0"/>
              </a:spcBef>
              <a:buNone/>
            </a:pPr>
            <a:r>
              <a:rPr i="1" lang="en-US" sz="3200">
                <a:solidFill>
                  <a:srgbClr val="808080"/>
                </a:solidFill>
                <a:highlight>
                  <a:srgbClr val="FFFFFF"/>
                </a:highlight>
                <a:latin typeface="Consolas"/>
                <a:ea typeface="Consolas"/>
                <a:cs typeface="Consolas"/>
                <a:sym typeface="Consolas"/>
              </a:rPr>
              <a:t># parameters</a:t>
            </a:r>
          </a:p>
          <a:p>
            <a:pPr lvl="0" rtl="0">
              <a:spcBef>
                <a:spcPts val="0"/>
              </a:spcBef>
              <a:buNone/>
            </a:pPr>
            <a:r>
              <a:rPr lang="en-US" sz="3200">
                <a:solidFill>
                  <a:schemeClr val="dk1"/>
                </a:solidFill>
                <a:highlight>
                  <a:srgbClr val="FFFFFF"/>
                </a:highlight>
                <a:latin typeface="Consolas"/>
                <a:ea typeface="Consolas"/>
                <a:cs typeface="Consolas"/>
                <a:sym typeface="Consolas"/>
              </a:rPr>
              <a:t>training_epochs = </a:t>
            </a:r>
            <a:r>
              <a:rPr lang="en-US" sz="3200">
                <a:solidFill>
                  <a:srgbClr val="0000FF"/>
                </a:solidFill>
                <a:highlight>
                  <a:srgbClr val="FFFFFF"/>
                </a:highlight>
                <a:latin typeface="Consolas"/>
                <a:ea typeface="Consolas"/>
                <a:cs typeface="Consolas"/>
                <a:sym typeface="Consolas"/>
              </a:rPr>
              <a:t>15</a:t>
            </a:r>
          </a:p>
          <a:p>
            <a:pPr lvl="0" rtl="0">
              <a:spcBef>
                <a:spcPts val="0"/>
              </a:spcBef>
              <a:buNone/>
            </a:pPr>
            <a:r>
              <a:rPr lang="en-US" sz="3200">
                <a:solidFill>
                  <a:schemeClr val="dk1"/>
                </a:solidFill>
                <a:highlight>
                  <a:srgbClr val="FFFFFF"/>
                </a:highlight>
                <a:latin typeface="Consolas"/>
                <a:ea typeface="Consolas"/>
                <a:cs typeface="Consolas"/>
                <a:sym typeface="Consolas"/>
              </a:rPr>
              <a:t>batch_size = </a:t>
            </a:r>
            <a:r>
              <a:rPr lang="en-US" sz="3200">
                <a:solidFill>
                  <a:srgbClr val="0000FF"/>
                </a:solidFill>
                <a:highlight>
                  <a:srgbClr val="FFFFFF"/>
                </a:highlight>
                <a:latin typeface="Consolas"/>
                <a:ea typeface="Consolas"/>
                <a:cs typeface="Consolas"/>
                <a:sym typeface="Consolas"/>
              </a:rPr>
              <a:t>100</a:t>
            </a:r>
          </a:p>
          <a:p>
            <a:pPr lvl="0" rtl="0">
              <a:spcBef>
                <a:spcPts val="0"/>
              </a:spcBef>
              <a:buNone/>
            </a:pPr>
            <a:r>
              <a:t/>
            </a:r>
            <a:endParaRPr sz="3200">
              <a:solidFill>
                <a:srgbClr val="0000FF"/>
              </a:solidFill>
              <a:highlight>
                <a:srgbClr val="FFFFFF"/>
              </a:highlight>
              <a:latin typeface="Consolas"/>
              <a:ea typeface="Consolas"/>
              <a:cs typeface="Consolas"/>
              <a:sym typeface="Consolas"/>
            </a:endParaRPr>
          </a:p>
          <a:p>
            <a:pPr lvl="0" rtl="0">
              <a:spcBef>
                <a:spcPts val="0"/>
              </a:spcBef>
              <a:buNone/>
            </a:pPr>
            <a:r>
              <a:rPr b="1" lang="en-US" sz="3200">
                <a:solidFill>
                  <a:srgbClr val="000080"/>
                </a:solidFill>
                <a:highlight>
                  <a:srgbClr val="FFFFFF"/>
                </a:highlight>
                <a:latin typeface="Consolas"/>
                <a:ea typeface="Consolas"/>
                <a:cs typeface="Consolas"/>
                <a:sym typeface="Consolas"/>
              </a:rPr>
              <a:t>with </a:t>
            </a:r>
            <a:r>
              <a:rPr lang="en-US" sz="3200">
                <a:solidFill>
                  <a:schemeClr val="dk1"/>
                </a:solidFill>
                <a:highlight>
                  <a:srgbClr val="FFFFFF"/>
                </a:highlight>
                <a:latin typeface="Consolas"/>
                <a:ea typeface="Consolas"/>
                <a:cs typeface="Consolas"/>
                <a:sym typeface="Consolas"/>
              </a:rPr>
              <a:t>tf.Session() </a:t>
            </a:r>
            <a:r>
              <a:rPr b="1" lang="en-US" sz="3200">
                <a:solidFill>
                  <a:srgbClr val="000080"/>
                </a:solidFill>
                <a:highlight>
                  <a:srgbClr val="FFFFFF"/>
                </a:highlight>
                <a:latin typeface="Consolas"/>
                <a:ea typeface="Consolas"/>
                <a:cs typeface="Consolas"/>
                <a:sym typeface="Consolas"/>
              </a:rPr>
              <a:t>as </a:t>
            </a:r>
            <a:r>
              <a:rPr lang="en-US" sz="3200">
                <a:solidFill>
                  <a:schemeClr val="dk1"/>
                </a:solidFill>
                <a:highlight>
                  <a:srgbClr val="FFFFFF"/>
                </a:highlight>
                <a:latin typeface="Consolas"/>
                <a:ea typeface="Consolas"/>
                <a:cs typeface="Consolas"/>
                <a:sym typeface="Consolas"/>
              </a:rPr>
              <a:t>sess:</a:t>
            </a:r>
          </a:p>
          <a:p>
            <a:pPr lvl="0" rtl="0">
              <a:spcBef>
                <a:spcPts val="0"/>
              </a:spcBef>
              <a:buNone/>
            </a:pPr>
            <a:r>
              <a:rPr lang="en-US" sz="3200">
                <a:solidFill>
                  <a:schemeClr val="dk1"/>
                </a:solidFill>
                <a:highlight>
                  <a:srgbClr val="FFFFFF"/>
                </a:highlight>
                <a:latin typeface="Consolas"/>
                <a:ea typeface="Consolas"/>
                <a:cs typeface="Consolas"/>
                <a:sym typeface="Consolas"/>
              </a:rPr>
              <a:t>   </a:t>
            </a:r>
            <a:r>
              <a:rPr i="1" lang="en-US" sz="3200">
                <a:solidFill>
                  <a:srgbClr val="808080"/>
                </a:solidFill>
                <a:highlight>
                  <a:srgbClr val="FFFFFF"/>
                </a:highlight>
                <a:latin typeface="Consolas"/>
                <a:ea typeface="Consolas"/>
                <a:cs typeface="Consolas"/>
                <a:sym typeface="Consolas"/>
              </a:rPr>
              <a:t># Initialize TensorFlow variables</a:t>
            </a:r>
          </a:p>
          <a:p>
            <a:pPr lvl="0" rtl="0">
              <a:spcBef>
                <a:spcPts val="0"/>
              </a:spcBef>
              <a:buNone/>
            </a:pPr>
            <a:r>
              <a:rPr i="1" lang="en-US" sz="3200">
                <a:solidFill>
                  <a:srgbClr val="808080"/>
                </a:solidFill>
                <a:highlight>
                  <a:srgbClr val="FFFFFF"/>
                </a:highlight>
                <a:latin typeface="Consolas"/>
                <a:ea typeface="Consolas"/>
                <a:cs typeface="Consolas"/>
                <a:sym typeface="Consolas"/>
              </a:rPr>
              <a:t>   </a:t>
            </a:r>
            <a:r>
              <a:rPr lang="en-US" sz="3200">
                <a:solidFill>
                  <a:schemeClr val="dk1"/>
                </a:solidFill>
                <a:highlight>
                  <a:srgbClr val="FFFFFF"/>
                </a:highlight>
                <a:latin typeface="Consolas"/>
                <a:ea typeface="Consolas"/>
                <a:cs typeface="Consolas"/>
                <a:sym typeface="Consolas"/>
              </a:rPr>
              <a:t>sess.run(tf.global_variables_initializer())</a:t>
            </a:r>
          </a:p>
          <a:p>
            <a:pPr lvl="0" rtl="0">
              <a:spcBef>
                <a:spcPts val="0"/>
              </a:spcBef>
              <a:buNone/>
            </a:pPr>
            <a:r>
              <a:rPr lang="en-US" sz="3200">
                <a:solidFill>
                  <a:schemeClr val="dk1"/>
                </a:solidFill>
                <a:highlight>
                  <a:srgbClr val="FFFFFF"/>
                </a:highlight>
                <a:latin typeface="Consolas"/>
                <a:ea typeface="Consolas"/>
                <a:cs typeface="Consolas"/>
                <a:sym typeface="Consolas"/>
              </a:rPr>
              <a:t>   </a:t>
            </a:r>
            <a:r>
              <a:rPr i="1" lang="en-US" sz="3200">
                <a:solidFill>
                  <a:srgbClr val="808080"/>
                </a:solidFill>
                <a:highlight>
                  <a:srgbClr val="FFFFFF"/>
                </a:highlight>
                <a:latin typeface="Consolas"/>
                <a:ea typeface="Consolas"/>
                <a:cs typeface="Consolas"/>
                <a:sym typeface="Consolas"/>
              </a:rPr>
              <a:t># Training cycle</a:t>
            </a:r>
          </a:p>
          <a:p>
            <a:pPr lvl="0" rtl="0">
              <a:spcBef>
                <a:spcPts val="0"/>
              </a:spcBef>
              <a:buNone/>
            </a:pPr>
            <a:r>
              <a:rPr i="1" lang="en-US" sz="3200">
                <a:solidFill>
                  <a:srgbClr val="808080"/>
                </a:solidFill>
                <a:highlight>
                  <a:srgbClr val="FFFFFF"/>
                </a:highlight>
                <a:latin typeface="Consolas"/>
                <a:ea typeface="Consolas"/>
                <a:cs typeface="Consolas"/>
                <a:sym typeface="Consolas"/>
              </a:rPr>
              <a:t>   </a:t>
            </a:r>
            <a:r>
              <a:rPr b="1" lang="en-US" sz="3200">
                <a:solidFill>
                  <a:srgbClr val="000080"/>
                </a:solidFill>
                <a:highlight>
                  <a:srgbClr val="FFFFFF"/>
                </a:highlight>
                <a:latin typeface="Consolas"/>
                <a:ea typeface="Consolas"/>
                <a:cs typeface="Consolas"/>
                <a:sym typeface="Consolas"/>
              </a:rPr>
              <a:t>for </a:t>
            </a:r>
            <a:r>
              <a:rPr lang="en-US" sz="3200">
                <a:solidFill>
                  <a:schemeClr val="dk1"/>
                </a:solidFill>
                <a:highlight>
                  <a:srgbClr val="FFFFFF"/>
                </a:highlight>
                <a:latin typeface="Consolas"/>
                <a:ea typeface="Consolas"/>
                <a:cs typeface="Consolas"/>
                <a:sym typeface="Consolas"/>
              </a:rPr>
              <a:t>epoch </a:t>
            </a:r>
            <a:r>
              <a:rPr b="1" lang="en-US" sz="3200">
                <a:solidFill>
                  <a:srgbClr val="000080"/>
                </a:solidFill>
                <a:highlight>
                  <a:srgbClr val="FFFFFF"/>
                </a:highlight>
                <a:latin typeface="Consolas"/>
                <a:ea typeface="Consolas"/>
                <a:cs typeface="Consolas"/>
                <a:sym typeface="Consolas"/>
              </a:rPr>
              <a:t>in </a:t>
            </a:r>
            <a:r>
              <a:rPr lang="en-US" sz="3200">
                <a:solidFill>
                  <a:srgbClr val="000080"/>
                </a:solidFill>
                <a:highlight>
                  <a:srgbClr val="FFFFFF"/>
                </a:highlight>
                <a:latin typeface="Consolas"/>
                <a:ea typeface="Consolas"/>
                <a:cs typeface="Consolas"/>
                <a:sym typeface="Consolas"/>
              </a:rPr>
              <a:t>range</a:t>
            </a:r>
            <a:r>
              <a:rPr lang="en-US" sz="3200">
                <a:solidFill>
                  <a:schemeClr val="dk1"/>
                </a:solidFill>
                <a:highlight>
                  <a:srgbClr val="FFFFFF"/>
                </a:highlight>
                <a:latin typeface="Consolas"/>
                <a:ea typeface="Consolas"/>
                <a:cs typeface="Consolas"/>
                <a:sym typeface="Consolas"/>
              </a:rPr>
              <a:t>(training_epochs):</a:t>
            </a:r>
          </a:p>
          <a:p>
            <a:pPr lvl="0" rtl="0">
              <a:spcBef>
                <a:spcPts val="0"/>
              </a:spcBef>
              <a:buNone/>
            </a:pPr>
            <a:r>
              <a:rPr lang="en-US" sz="3200">
                <a:solidFill>
                  <a:schemeClr val="dk1"/>
                </a:solidFill>
                <a:highlight>
                  <a:srgbClr val="FFFFFF"/>
                </a:highlight>
                <a:latin typeface="Consolas"/>
                <a:ea typeface="Consolas"/>
                <a:cs typeface="Consolas"/>
                <a:sym typeface="Consolas"/>
              </a:rPr>
              <a:t>       avg_cost = </a:t>
            </a:r>
            <a:r>
              <a:rPr lang="en-US" sz="3200">
                <a:solidFill>
                  <a:srgbClr val="0000FF"/>
                </a:solidFill>
                <a:highlight>
                  <a:srgbClr val="FFFFFF"/>
                </a:highlight>
                <a:latin typeface="Consolas"/>
                <a:ea typeface="Consolas"/>
                <a:cs typeface="Consolas"/>
                <a:sym typeface="Consolas"/>
              </a:rPr>
              <a:t>0</a:t>
            </a:r>
          </a:p>
          <a:p>
            <a:pPr lvl="0" rtl="0">
              <a:spcBef>
                <a:spcPts val="0"/>
              </a:spcBef>
              <a:buNone/>
            </a:pPr>
            <a:r>
              <a:rPr lang="en-US" sz="3200">
                <a:solidFill>
                  <a:srgbClr val="0000FF"/>
                </a:solidFill>
                <a:highlight>
                  <a:srgbClr val="FFFFFF"/>
                </a:highlight>
                <a:latin typeface="Consolas"/>
                <a:ea typeface="Consolas"/>
                <a:cs typeface="Consolas"/>
                <a:sym typeface="Consolas"/>
              </a:rPr>
              <a:t>       </a:t>
            </a:r>
            <a:r>
              <a:rPr lang="en-US" sz="3200">
                <a:solidFill>
                  <a:schemeClr val="dk1"/>
                </a:solidFill>
                <a:highlight>
                  <a:srgbClr val="FFFFFF"/>
                </a:highlight>
                <a:latin typeface="Consolas"/>
                <a:ea typeface="Consolas"/>
                <a:cs typeface="Consolas"/>
                <a:sym typeface="Consolas"/>
              </a:rPr>
              <a:t>total_batch = </a:t>
            </a:r>
            <a:r>
              <a:rPr lang="en-US" sz="3200">
                <a:solidFill>
                  <a:srgbClr val="000080"/>
                </a:solidFill>
                <a:highlight>
                  <a:srgbClr val="FFFFFF"/>
                </a:highlight>
                <a:latin typeface="Consolas"/>
                <a:ea typeface="Consolas"/>
                <a:cs typeface="Consolas"/>
                <a:sym typeface="Consolas"/>
              </a:rPr>
              <a:t>int</a:t>
            </a:r>
            <a:r>
              <a:rPr lang="en-US" sz="3200">
                <a:solidFill>
                  <a:schemeClr val="dk1"/>
                </a:solidFill>
                <a:highlight>
                  <a:srgbClr val="FFFFFF"/>
                </a:highlight>
                <a:latin typeface="Consolas"/>
                <a:ea typeface="Consolas"/>
                <a:cs typeface="Consolas"/>
                <a:sym typeface="Consolas"/>
              </a:rPr>
              <a:t>(mnist.train.num_examples / batch_size)</a:t>
            </a:r>
          </a:p>
          <a:p>
            <a:pPr lvl="0" rtl="0">
              <a:spcBef>
                <a:spcPts val="0"/>
              </a:spcBef>
              <a:buNone/>
            </a:pPr>
            <a:r>
              <a:t/>
            </a:r>
            <a:endParaRPr sz="3200">
              <a:solidFill>
                <a:schemeClr val="dk1"/>
              </a:solidFill>
              <a:highlight>
                <a:srgbClr val="FFFFFF"/>
              </a:highlight>
              <a:latin typeface="Consolas"/>
              <a:ea typeface="Consolas"/>
              <a:cs typeface="Consolas"/>
              <a:sym typeface="Consolas"/>
            </a:endParaRPr>
          </a:p>
          <a:p>
            <a:pPr lvl="0" rtl="0">
              <a:spcBef>
                <a:spcPts val="0"/>
              </a:spcBef>
              <a:buNone/>
            </a:pPr>
            <a:r>
              <a:rPr lang="en-US" sz="3200">
                <a:solidFill>
                  <a:schemeClr val="dk1"/>
                </a:solidFill>
                <a:highlight>
                  <a:srgbClr val="FFFFFF"/>
                </a:highlight>
                <a:latin typeface="Consolas"/>
                <a:ea typeface="Consolas"/>
                <a:cs typeface="Consolas"/>
                <a:sym typeface="Consolas"/>
              </a:rPr>
              <a:t>       </a:t>
            </a:r>
            <a:r>
              <a:rPr b="1" lang="en-US" sz="3200">
                <a:solidFill>
                  <a:srgbClr val="000080"/>
                </a:solidFill>
                <a:highlight>
                  <a:srgbClr val="FFFFFF"/>
                </a:highlight>
                <a:latin typeface="Consolas"/>
                <a:ea typeface="Consolas"/>
                <a:cs typeface="Consolas"/>
                <a:sym typeface="Consolas"/>
              </a:rPr>
              <a:t>for </a:t>
            </a:r>
            <a:r>
              <a:rPr lang="en-US" sz="3200">
                <a:solidFill>
                  <a:schemeClr val="dk1"/>
                </a:solidFill>
                <a:highlight>
                  <a:srgbClr val="FFFFFF"/>
                </a:highlight>
                <a:latin typeface="Consolas"/>
                <a:ea typeface="Consolas"/>
                <a:cs typeface="Consolas"/>
                <a:sym typeface="Consolas"/>
              </a:rPr>
              <a:t>i </a:t>
            </a:r>
            <a:r>
              <a:rPr b="1" lang="en-US" sz="3200">
                <a:solidFill>
                  <a:srgbClr val="000080"/>
                </a:solidFill>
                <a:highlight>
                  <a:srgbClr val="FFFFFF"/>
                </a:highlight>
                <a:latin typeface="Consolas"/>
                <a:ea typeface="Consolas"/>
                <a:cs typeface="Consolas"/>
                <a:sym typeface="Consolas"/>
              </a:rPr>
              <a:t>in </a:t>
            </a:r>
            <a:r>
              <a:rPr lang="en-US" sz="3200">
                <a:solidFill>
                  <a:srgbClr val="000080"/>
                </a:solidFill>
                <a:highlight>
                  <a:srgbClr val="FFFFFF"/>
                </a:highlight>
                <a:latin typeface="Consolas"/>
                <a:ea typeface="Consolas"/>
                <a:cs typeface="Consolas"/>
                <a:sym typeface="Consolas"/>
              </a:rPr>
              <a:t>range</a:t>
            </a:r>
            <a:r>
              <a:rPr lang="en-US" sz="3200">
                <a:solidFill>
                  <a:schemeClr val="dk1"/>
                </a:solidFill>
                <a:highlight>
                  <a:srgbClr val="FFFFFF"/>
                </a:highlight>
                <a:latin typeface="Consolas"/>
                <a:ea typeface="Consolas"/>
                <a:cs typeface="Consolas"/>
                <a:sym typeface="Consolas"/>
              </a:rPr>
              <a:t>(total_batch):</a:t>
            </a:r>
          </a:p>
          <a:p>
            <a:pPr lvl="0" rtl="0">
              <a:spcBef>
                <a:spcPts val="0"/>
              </a:spcBef>
              <a:buNone/>
            </a:pPr>
            <a:r>
              <a:rPr lang="en-US" sz="3200">
                <a:solidFill>
                  <a:schemeClr val="dk1"/>
                </a:solidFill>
                <a:highlight>
                  <a:srgbClr val="FFFFFF"/>
                </a:highlight>
                <a:latin typeface="Consolas"/>
                <a:ea typeface="Consolas"/>
                <a:cs typeface="Consolas"/>
                <a:sym typeface="Consolas"/>
              </a:rPr>
              <a:t>           batch_xs, batch_ys = mnist.train.next_batch(batch_size)</a:t>
            </a:r>
          </a:p>
          <a:p>
            <a:pPr lvl="0" rtl="0">
              <a:spcBef>
                <a:spcPts val="0"/>
              </a:spcBef>
              <a:buNone/>
            </a:pPr>
            <a:r>
              <a:rPr lang="en-US" sz="3200">
                <a:solidFill>
                  <a:schemeClr val="dk1"/>
                </a:solidFill>
                <a:highlight>
                  <a:srgbClr val="FFFFFF"/>
                </a:highlight>
                <a:latin typeface="Consolas"/>
                <a:ea typeface="Consolas"/>
                <a:cs typeface="Consolas"/>
                <a:sym typeface="Consolas"/>
              </a:rPr>
              <a:t>           c, _ = sess.run([cost, optimizer], </a:t>
            </a:r>
          </a:p>
          <a:p>
            <a:pPr lvl="0" rtl="0">
              <a:spcBef>
                <a:spcPts val="0"/>
              </a:spcBef>
              <a:buNone/>
            </a:pPr>
            <a:r>
              <a:rPr lang="en-US" sz="3200">
                <a:solidFill>
                  <a:srgbClr val="660099"/>
                </a:solidFill>
                <a:highlight>
                  <a:srgbClr val="FFFFFF"/>
                </a:highlight>
                <a:latin typeface="Consolas"/>
                <a:ea typeface="Consolas"/>
                <a:cs typeface="Consolas"/>
                <a:sym typeface="Consolas"/>
              </a:rPr>
              <a:t>                               feed_dict</a:t>
            </a:r>
            <a:r>
              <a:rPr lang="en-US" sz="3200">
                <a:solidFill>
                  <a:schemeClr val="dk1"/>
                </a:solidFill>
                <a:highlight>
                  <a:srgbClr val="FFFFFF"/>
                </a:highlight>
                <a:latin typeface="Consolas"/>
                <a:ea typeface="Consolas"/>
                <a:cs typeface="Consolas"/>
                <a:sym typeface="Consolas"/>
              </a:rPr>
              <a:t>={X: batch_xs, Y: batch_ys})</a:t>
            </a:r>
          </a:p>
          <a:p>
            <a:pPr lvl="0" rtl="0">
              <a:spcBef>
                <a:spcPts val="0"/>
              </a:spcBef>
              <a:buNone/>
            </a:pPr>
            <a:r>
              <a:rPr lang="en-US" sz="3200">
                <a:solidFill>
                  <a:schemeClr val="dk1"/>
                </a:solidFill>
                <a:highlight>
                  <a:srgbClr val="FFFFFF"/>
                </a:highlight>
                <a:latin typeface="Consolas"/>
                <a:ea typeface="Consolas"/>
                <a:cs typeface="Consolas"/>
                <a:sym typeface="Consolas"/>
              </a:rPr>
              <a:t>           avg_cost += c / total_batch</a:t>
            </a:r>
          </a:p>
          <a:p>
            <a:pPr lvl="0" rtl="0">
              <a:spcBef>
                <a:spcPts val="0"/>
              </a:spcBef>
              <a:buNone/>
            </a:pPr>
            <a:r>
              <a:t/>
            </a:r>
            <a:endParaRPr sz="3200">
              <a:solidFill>
                <a:schemeClr val="dk1"/>
              </a:solidFill>
              <a:highlight>
                <a:srgbClr val="FFFFFF"/>
              </a:highlight>
              <a:latin typeface="Consolas"/>
              <a:ea typeface="Consolas"/>
              <a:cs typeface="Consolas"/>
              <a:sym typeface="Consolas"/>
            </a:endParaRPr>
          </a:p>
          <a:p>
            <a:pPr lvl="0" rtl="0">
              <a:spcBef>
                <a:spcPts val="0"/>
              </a:spcBef>
              <a:buNone/>
            </a:pPr>
            <a:r>
              <a:rPr lang="en-US" sz="3200">
                <a:solidFill>
                  <a:schemeClr val="dk1"/>
                </a:solidFill>
                <a:highlight>
                  <a:srgbClr val="FFFFFF"/>
                </a:highlight>
                <a:latin typeface="Consolas"/>
                <a:ea typeface="Consolas"/>
                <a:cs typeface="Consolas"/>
                <a:sym typeface="Consolas"/>
              </a:rPr>
              <a:t>       </a:t>
            </a:r>
            <a:r>
              <a:rPr lang="en-US" sz="3200">
                <a:solidFill>
                  <a:srgbClr val="000080"/>
                </a:solidFill>
                <a:highlight>
                  <a:srgbClr val="FFFFFF"/>
                </a:highlight>
                <a:latin typeface="Consolas"/>
                <a:ea typeface="Consolas"/>
                <a:cs typeface="Consolas"/>
                <a:sym typeface="Consolas"/>
              </a:rPr>
              <a:t>print</a:t>
            </a:r>
            <a:r>
              <a:rPr lang="en-US" sz="3200">
                <a:solidFill>
                  <a:schemeClr val="dk1"/>
                </a:solidFill>
                <a:highlight>
                  <a:srgbClr val="FFFFFF"/>
                </a:highlight>
                <a:latin typeface="Consolas"/>
                <a:ea typeface="Consolas"/>
                <a:cs typeface="Consolas"/>
                <a:sym typeface="Consolas"/>
              </a:rPr>
              <a:t>(</a:t>
            </a:r>
            <a:r>
              <a:rPr b="1" lang="en-US" sz="3200">
                <a:solidFill>
                  <a:srgbClr val="008080"/>
                </a:solidFill>
                <a:highlight>
                  <a:srgbClr val="FFFFFF"/>
                </a:highlight>
                <a:latin typeface="Consolas"/>
                <a:ea typeface="Consolas"/>
                <a:cs typeface="Consolas"/>
                <a:sym typeface="Consolas"/>
              </a:rPr>
              <a:t>'Epoch:'</a:t>
            </a:r>
            <a:r>
              <a:rPr lang="en-US" sz="3200">
                <a:solidFill>
                  <a:schemeClr val="dk1"/>
                </a:solidFill>
                <a:highlight>
                  <a:srgbClr val="FFFFFF"/>
                </a:highlight>
                <a:latin typeface="Consolas"/>
                <a:ea typeface="Consolas"/>
                <a:cs typeface="Consolas"/>
                <a:sym typeface="Consolas"/>
              </a:rPr>
              <a:t>, </a:t>
            </a:r>
            <a:r>
              <a:rPr b="1" lang="en-US" sz="3200">
                <a:solidFill>
                  <a:srgbClr val="008080"/>
                </a:solidFill>
                <a:highlight>
                  <a:srgbClr val="FFFFFF"/>
                </a:highlight>
                <a:latin typeface="Consolas"/>
                <a:ea typeface="Consolas"/>
                <a:cs typeface="Consolas"/>
                <a:sym typeface="Consolas"/>
              </a:rPr>
              <a:t>'%04d' </a:t>
            </a:r>
            <a:r>
              <a:rPr lang="en-US" sz="3200">
                <a:solidFill>
                  <a:schemeClr val="dk1"/>
                </a:solidFill>
                <a:highlight>
                  <a:srgbClr val="FFFFFF"/>
                </a:highlight>
                <a:latin typeface="Consolas"/>
                <a:ea typeface="Consolas"/>
                <a:cs typeface="Consolas"/>
                <a:sym typeface="Consolas"/>
              </a:rPr>
              <a:t>% (epoch +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p>
          <a:p>
            <a:pPr lvl="0" rtl="0">
              <a:spcBef>
                <a:spcPts val="0"/>
              </a:spcBef>
              <a:buNone/>
            </a:pPr>
            <a:r>
              <a:rPr lang="en-US" sz="3200">
                <a:solidFill>
                  <a:schemeClr val="dk1"/>
                </a:solidFill>
                <a:highlight>
                  <a:srgbClr val="FFFFFF"/>
                </a:highlight>
                <a:latin typeface="Consolas"/>
                <a:ea typeface="Consolas"/>
                <a:cs typeface="Consolas"/>
                <a:sym typeface="Consolas"/>
              </a:rPr>
              <a:t>                               </a:t>
            </a:r>
            <a:r>
              <a:rPr b="1" lang="en-US" sz="3200">
                <a:solidFill>
                  <a:srgbClr val="008080"/>
                </a:solidFill>
                <a:highlight>
                  <a:srgbClr val="FFFFFF"/>
                </a:highlight>
                <a:latin typeface="Consolas"/>
                <a:ea typeface="Consolas"/>
                <a:cs typeface="Consolas"/>
                <a:sym typeface="Consolas"/>
              </a:rPr>
              <a:t>'cost ='</a:t>
            </a:r>
            <a:r>
              <a:rPr lang="en-US" sz="3200">
                <a:solidFill>
                  <a:schemeClr val="dk1"/>
                </a:solidFill>
                <a:highlight>
                  <a:srgbClr val="FFFFFF"/>
                </a:highlight>
                <a:latin typeface="Consolas"/>
                <a:ea typeface="Consolas"/>
                <a:cs typeface="Consolas"/>
                <a:sym typeface="Consolas"/>
              </a:rPr>
              <a:t>, </a:t>
            </a:r>
            <a:r>
              <a:rPr b="1" lang="en-US" sz="3200">
                <a:solidFill>
                  <a:srgbClr val="008080"/>
                </a:solidFill>
                <a:highlight>
                  <a:srgbClr val="FFFFFF"/>
                </a:highlight>
                <a:latin typeface="Consolas"/>
                <a:ea typeface="Consolas"/>
                <a:cs typeface="Consolas"/>
                <a:sym typeface="Consolas"/>
              </a:rPr>
              <a:t>'{:.9f}'</a:t>
            </a:r>
            <a:r>
              <a:rPr lang="en-US" sz="3200">
                <a:solidFill>
                  <a:schemeClr val="dk1"/>
                </a:solidFill>
                <a:highlight>
                  <a:srgbClr val="FFFFFF"/>
                </a:highlight>
                <a:latin typeface="Consolas"/>
                <a:ea typeface="Consolas"/>
                <a:cs typeface="Consolas"/>
                <a:sym typeface="Consolas"/>
              </a:rPr>
              <a:t>.format(avg_cost))</a:t>
            </a:r>
          </a:p>
          <a:p>
            <a:pPr lvl="0" rtl="0">
              <a:spcBef>
                <a:spcPts val="0"/>
              </a:spcBef>
              <a:buClr>
                <a:schemeClr val="dk1"/>
              </a:buClr>
              <a:buFont typeface="Arial"/>
              <a:buNone/>
            </a:pPr>
            <a:r>
              <a:t/>
            </a:r>
            <a:endParaRPr sz="3200">
              <a:solidFill>
                <a:schemeClr val="dk1"/>
              </a:solidFill>
              <a:highlight>
                <a:srgbClr val="FFFFFF"/>
              </a:highlight>
              <a:latin typeface="Consolas"/>
              <a:ea typeface="Consolas"/>
              <a:cs typeface="Consolas"/>
              <a:sym typeface="Consolas"/>
            </a:endParaRPr>
          </a:p>
          <a:p>
            <a:pPr lvl="0" rtl="0">
              <a:spcBef>
                <a:spcPts val="0"/>
              </a:spcBef>
              <a:buClr>
                <a:schemeClr val="dk1"/>
              </a:buClr>
              <a:buFont typeface="Arial"/>
              <a:buNone/>
            </a:pPr>
            <a:r>
              <a:t/>
            </a:r>
            <a:endParaRPr i="1" sz="3200">
              <a:solidFill>
                <a:srgbClr val="808080"/>
              </a:solidFill>
              <a:latin typeface="Consolas"/>
              <a:ea typeface="Consolas"/>
              <a:cs typeface="Consolas"/>
              <a:sym typeface="Consolas"/>
            </a:endParaRPr>
          </a:p>
          <a:p>
            <a:pPr lvl="0" rtl="0">
              <a:spcBef>
                <a:spcPts val="0"/>
              </a:spcBef>
              <a:buNone/>
            </a:pPr>
            <a:r>
              <a:t/>
            </a:r>
            <a:endParaRPr sz="3200">
              <a:solidFill>
                <a:schemeClr val="dk1"/>
              </a:solidFill>
              <a:highlight>
                <a:srgbClr val="FFFFFF"/>
              </a:highlight>
              <a:latin typeface="Consolas"/>
              <a:ea typeface="Consolas"/>
              <a:cs typeface="Consolas"/>
              <a:sym typeface="Consolas"/>
            </a:endParaRPr>
          </a:p>
        </p:txBody>
      </p:sp>
      <p:sp>
        <p:nvSpPr>
          <p:cNvPr id="1143" name="Shape 1143"/>
          <p:cNvSpPr txBox="1"/>
          <p:nvPr/>
        </p:nvSpPr>
        <p:spPr>
          <a:xfrm>
            <a:off x="17339200" y="4109333"/>
            <a:ext cx="6435300" cy="90312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Clr>
                <a:schemeClr val="dk1"/>
              </a:buClr>
              <a:buSzPct val="93548"/>
              <a:buFont typeface="Arial"/>
              <a:buNone/>
            </a:pPr>
            <a:r>
              <a:rPr b="1" lang="en-US" sz="3100">
                <a:solidFill>
                  <a:srgbClr val="008080"/>
                </a:solidFill>
                <a:highlight>
                  <a:srgbClr val="FFFFFF"/>
                </a:highlight>
              </a:rPr>
              <a:t>Epoch: 0001 cost = 2.868104637</a:t>
            </a:r>
          </a:p>
          <a:p>
            <a:pPr lvl="0" rtl="0">
              <a:spcBef>
                <a:spcPts val="0"/>
              </a:spcBef>
              <a:buClr>
                <a:schemeClr val="dk1"/>
              </a:buClr>
              <a:buSzPct val="93548"/>
              <a:buFont typeface="Arial"/>
              <a:buNone/>
            </a:pPr>
            <a:r>
              <a:rPr b="1" lang="en-US" sz="3100">
                <a:solidFill>
                  <a:srgbClr val="008080"/>
                </a:solidFill>
                <a:highlight>
                  <a:srgbClr val="FFFFFF"/>
                </a:highlight>
              </a:rPr>
              <a:t>Epoch: 0002 cost = 1.134684615</a:t>
            </a:r>
          </a:p>
          <a:p>
            <a:pPr lvl="0" rtl="0">
              <a:spcBef>
                <a:spcPts val="0"/>
              </a:spcBef>
              <a:buClr>
                <a:schemeClr val="dk1"/>
              </a:buClr>
              <a:buSzPct val="93548"/>
              <a:buFont typeface="Arial"/>
              <a:buNone/>
            </a:pPr>
            <a:r>
              <a:rPr b="1" lang="en-US" sz="3100">
                <a:solidFill>
                  <a:srgbClr val="008080"/>
                </a:solidFill>
                <a:highlight>
                  <a:srgbClr val="FFFFFF"/>
                </a:highlight>
              </a:rPr>
              <a:t>Epoch: 0003 cost = 0.908220728</a:t>
            </a:r>
          </a:p>
          <a:p>
            <a:pPr lvl="0" rtl="0">
              <a:spcBef>
                <a:spcPts val="0"/>
              </a:spcBef>
              <a:buClr>
                <a:schemeClr val="dk1"/>
              </a:buClr>
              <a:buSzPct val="93548"/>
              <a:buFont typeface="Arial"/>
              <a:buNone/>
            </a:pPr>
            <a:r>
              <a:rPr b="1" lang="en-US" sz="3100">
                <a:solidFill>
                  <a:srgbClr val="008080"/>
                </a:solidFill>
                <a:highlight>
                  <a:srgbClr val="FFFFFF"/>
                </a:highlight>
              </a:rPr>
              <a:t>Epoch: 0004 cost = 0.794199896</a:t>
            </a:r>
          </a:p>
          <a:p>
            <a:pPr lvl="0" rtl="0">
              <a:spcBef>
                <a:spcPts val="0"/>
              </a:spcBef>
              <a:buClr>
                <a:schemeClr val="dk1"/>
              </a:buClr>
              <a:buSzPct val="93548"/>
              <a:buFont typeface="Arial"/>
              <a:buNone/>
            </a:pPr>
            <a:r>
              <a:rPr b="1" lang="en-US" sz="3100">
                <a:solidFill>
                  <a:srgbClr val="008080"/>
                </a:solidFill>
                <a:highlight>
                  <a:srgbClr val="FFFFFF"/>
                </a:highlight>
              </a:rPr>
              <a:t>Epoch: 0005 cost = 0.721815854</a:t>
            </a:r>
          </a:p>
          <a:p>
            <a:pPr lvl="0" rtl="0">
              <a:spcBef>
                <a:spcPts val="0"/>
              </a:spcBef>
              <a:buClr>
                <a:schemeClr val="dk1"/>
              </a:buClr>
              <a:buSzPct val="93548"/>
              <a:buFont typeface="Arial"/>
              <a:buNone/>
            </a:pPr>
            <a:r>
              <a:rPr b="1" lang="en-US" sz="3100">
                <a:solidFill>
                  <a:srgbClr val="008080"/>
                </a:solidFill>
                <a:highlight>
                  <a:srgbClr val="FFFFFF"/>
                </a:highlight>
              </a:rPr>
              <a:t>Epoch: 0006 cost = 0.670184430</a:t>
            </a:r>
          </a:p>
          <a:p>
            <a:pPr lvl="0" rtl="0">
              <a:spcBef>
                <a:spcPts val="0"/>
              </a:spcBef>
              <a:buClr>
                <a:schemeClr val="dk1"/>
              </a:buClr>
              <a:buSzPct val="93548"/>
              <a:buFont typeface="Arial"/>
              <a:buNone/>
            </a:pPr>
            <a:r>
              <a:rPr b="1" lang="en-US" sz="3100">
                <a:solidFill>
                  <a:srgbClr val="008080"/>
                </a:solidFill>
                <a:highlight>
                  <a:srgbClr val="FFFFFF"/>
                </a:highlight>
              </a:rPr>
              <a:t>Epoch: 0007 cost = 0.630576546</a:t>
            </a:r>
          </a:p>
          <a:p>
            <a:pPr lvl="0" rtl="0">
              <a:spcBef>
                <a:spcPts val="0"/>
              </a:spcBef>
              <a:buClr>
                <a:schemeClr val="dk1"/>
              </a:buClr>
              <a:buSzPct val="93548"/>
              <a:buFont typeface="Arial"/>
              <a:buNone/>
            </a:pPr>
            <a:r>
              <a:rPr b="1" lang="en-US" sz="3100">
                <a:solidFill>
                  <a:srgbClr val="008080"/>
                </a:solidFill>
                <a:highlight>
                  <a:srgbClr val="FFFFFF"/>
                </a:highlight>
              </a:rPr>
              <a:t>Epoch: 0008 cost = 0.598888191</a:t>
            </a:r>
          </a:p>
          <a:p>
            <a:pPr lvl="0" rtl="0">
              <a:spcBef>
                <a:spcPts val="0"/>
              </a:spcBef>
              <a:buClr>
                <a:schemeClr val="dk1"/>
              </a:buClr>
              <a:buSzPct val="93548"/>
              <a:buFont typeface="Arial"/>
              <a:buNone/>
            </a:pPr>
            <a:r>
              <a:rPr b="1" lang="en-US" sz="3100">
                <a:solidFill>
                  <a:srgbClr val="008080"/>
                </a:solidFill>
                <a:highlight>
                  <a:srgbClr val="FFFFFF"/>
                </a:highlight>
              </a:rPr>
              <a:t>Epoch: 0009 cost = 0.573027079</a:t>
            </a:r>
          </a:p>
          <a:p>
            <a:pPr lvl="0" rtl="0">
              <a:spcBef>
                <a:spcPts val="0"/>
              </a:spcBef>
              <a:buClr>
                <a:schemeClr val="dk1"/>
              </a:buClr>
              <a:buSzPct val="93548"/>
              <a:buFont typeface="Arial"/>
              <a:buNone/>
            </a:pPr>
            <a:r>
              <a:rPr b="1" lang="en-US" sz="3100">
                <a:solidFill>
                  <a:srgbClr val="008080"/>
                </a:solidFill>
                <a:highlight>
                  <a:srgbClr val="FFFFFF"/>
                </a:highlight>
              </a:rPr>
              <a:t>Epoch: 0010 cost = 0.550497213</a:t>
            </a:r>
          </a:p>
          <a:p>
            <a:pPr lvl="0" rtl="0">
              <a:spcBef>
                <a:spcPts val="0"/>
              </a:spcBef>
              <a:buClr>
                <a:schemeClr val="dk1"/>
              </a:buClr>
              <a:buSzPct val="93548"/>
              <a:buFont typeface="Arial"/>
              <a:buNone/>
            </a:pPr>
            <a:r>
              <a:rPr b="1" lang="en-US" sz="3100">
                <a:solidFill>
                  <a:srgbClr val="008080"/>
                </a:solidFill>
                <a:highlight>
                  <a:srgbClr val="FFFFFF"/>
                </a:highlight>
              </a:rPr>
              <a:t>Epoch: 0011 cost = 0.532001859</a:t>
            </a:r>
          </a:p>
          <a:p>
            <a:pPr lvl="0" rtl="0">
              <a:spcBef>
                <a:spcPts val="0"/>
              </a:spcBef>
              <a:buClr>
                <a:schemeClr val="dk1"/>
              </a:buClr>
              <a:buSzPct val="93548"/>
              <a:buFont typeface="Arial"/>
              <a:buNone/>
            </a:pPr>
            <a:r>
              <a:rPr b="1" lang="en-US" sz="3100">
                <a:solidFill>
                  <a:srgbClr val="008080"/>
                </a:solidFill>
                <a:highlight>
                  <a:srgbClr val="FFFFFF"/>
                </a:highlight>
              </a:rPr>
              <a:t>Epoch: 0012 cost = 0.515517795</a:t>
            </a:r>
          </a:p>
          <a:p>
            <a:pPr lvl="0" rtl="0">
              <a:spcBef>
                <a:spcPts val="0"/>
              </a:spcBef>
              <a:buClr>
                <a:schemeClr val="dk1"/>
              </a:buClr>
              <a:buSzPct val="93548"/>
              <a:buFont typeface="Arial"/>
              <a:buNone/>
            </a:pPr>
            <a:r>
              <a:rPr b="1" lang="en-US" sz="3100">
                <a:solidFill>
                  <a:srgbClr val="008080"/>
                </a:solidFill>
                <a:highlight>
                  <a:srgbClr val="FFFFFF"/>
                </a:highlight>
              </a:rPr>
              <a:t>Epoch: 0013 cost = 0.501175288</a:t>
            </a:r>
          </a:p>
          <a:p>
            <a:pPr lvl="0" rtl="0">
              <a:spcBef>
                <a:spcPts val="0"/>
              </a:spcBef>
              <a:buClr>
                <a:schemeClr val="dk1"/>
              </a:buClr>
              <a:buSzPct val="93548"/>
              <a:buFont typeface="Arial"/>
              <a:buNone/>
            </a:pPr>
            <a:r>
              <a:rPr b="1" lang="en-US" sz="3100">
                <a:solidFill>
                  <a:srgbClr val="008080"/>
                </a:solidFill>
                <a:highlight>
                  <a:srgbClr val="FFFFFF"/>
                </a:highlight>
              </a:rPr>
              <a:t>Epoch: 0014 cost = 0.488425370</a:t>
            </a:r>
          </a:p>
          <a:p>
            <a:pPr lvl="0" rtl="0">
              <a:spcBef>
                <a:spcPts val="0"/>
              </a:spcBef>
              <a:buClr>
                <a:schemeClr val="dk1"/>
              </a:buClr>
              <a:buSzPct val="93548"/>
              <a:buFont typeface="Arial"/>
              <a:buNone/>
            </a:pPr>
            <a:r>
              <a:rPr b="1" lang="en-US" sz="3100">
                <a:solidFill>
                  <a:srgbClr val="008080"/>
                </a:solidFill>
                <a:highlight>
                  <a:srgbClr val="FFFFFF"/>
                </a:highlight>
              </a:rPr>
              <a:t>Epoch: 0015 cost = 0.476968593</a:t>
            </a:r>
          </a:p>
          <a:p>
            <a:pPr lvl="0" rtl="0">
              <a:spcBef>
                <a:spcPts val="0"/>
              </a:spcBef>
              <a:buClr>
                <a:schemeClr val="dk1"/>
              </a:buClr>
              <a:buSzPct val="93548"/>
              <a:buFont typeface="Arial"/>
              <a:buNone/>
            </a:pPr>
            <a:r>
              <a:rPr b="1" lang="en-US" sz="3100">
                <a:solidFill>
                  <a:srgbClr val="008080"/>
                </a:solidFill>
                <a:highlight>
                  <a:srgbClr val="FFFFFF"/>
                </a:highlight>
              </a:rPr>
              <a:t>Learning finished</a:t>
            </a:r>
          </a:p>
          <a:p>
            <a:pPr lvl="0" rtl="0">
              <a:spcBef>
                <a:spcPts val="0"/>
              </a:spcBef>
              <a:buClr>
                <a:schemeClr val="dk1"/>
              </a:buClr>
              <a:buSzPct val="93548"/>
              <a:buFont typeface="Arial"/>
              <a:buNone/>
            </a:pPr>
            <a:r>
              <a:rPr b="1" lang="en-US" sz="3100">
                <a:solidFill>
                  <a:srgbClr val="008080"/>
                </a:solidFill>
                <a:highlight>
                  <a:srgbClr val="FFFFFF"/>
                </a:highlight>
              </a:rPr>
              <a:t>Accuracy:  0.888</a:t>
            </a:r>
          </a:p>
          <a:p>
            <a:pPr lvl="0" rtl="0">
              <a:spcBef>
                <a:spcPts val="0"/>
              </a:spcBef>
              <a:buNone/>
            </a:pPr>
            <a:r>
              <a:t/>
            </a:r>
            <a:endParaRPr b="1" sz="3100">
              <a:solidFill>
                <a:srgbClr val="008080"/>
              </a:solidFill>
              <a:highlight>
                <a:srgbClr val="FFFFFF"/>
              </a:highlight>
            </a:endParaRPr>
          </a:p>
        </p:txBody>
      </p:sp>
      <p:sp>
        <p:nvSpPr>
          <p:cNvPr id="1144" name="Shape 1144"/>
          <p:cNvSpPr txBox="1"/>
          <p:nvPr/>
        </p:nvSpPr>
        <p:spPr>
          <a:xfrm>
            <a:off x="7658467" y="13143333"/>
            <a:ext cx="19958400" cy="572700"/>
          </a:xfrm>
          <a:prstGeom prst="rect">
            <a:avLst/>
          </a:prstGeom>
          <a:noFill/>
          <a:ln>
            <a:noFill/>
          </a:ln>
        </p:spPr>
        <p:txBody>
          <a:bodyPr anchorCtr="0" anchor="ctr" bIns="243800" lIns="243800" rIns="243800" wrap="square" tIns="243800">
            <a:noAutofit/>
          </a:bodyPr>
          <a:lstStyle/>
          <a:p>
            <a:pPr lvl="0" rtl="0">
              <a:spcBef>
                <a:spcPts val="0"/>
              </a:spcBef>
              <a:buNone/>
            </a:pPr>
            <a:r>
              <a:rPr lang="en-US" sz="3100" u="sng">
                <a:solidFill>
                  <a:schemeClr val="hlink"/>
                </a:solidFill>
                <a:hlinkClick r:id="rId3"/>
              </a:rPr>
              <a:t>https://github.com/hunkim/DeepLearningZeroToAll/blob/master/lab-07-4-mnist_introduction.py</a:t>
            </a:r>
            <a:r>
              <a:rPr lang="en-US" sz="3100">
                <a:solidFill>
                  <a:schemeClr val="dk1"/>
                </a:solidFill>
              </a:rPr>
              <a:t> </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pic>
        <p:nvPicPr>
          <p:cNvPr descr="pg_0037.pdf" id="338" name="Shape 338"/>
          <p:cNvPicPr preferRelativeResize="0"/>
          <p:nvPr/>
        </p:nvPicPr>
        <p:blipFill rotWithShape="1">
          <a:blip r:embed="rId3">
            <a:alphaModFix/>
          </a:blip>
          <a:srcRect b="0" l="0" r="0" t="0"/>
          <a:stretch/>
        </p:blipFill>
        <p:spPr>
          <a:xfrm>
            <a:off x="3048000" y="0"/>
            <a:ext cx="18288001" cy="13716000"/>
          </a:xfrm>
          <a:prstGeom prst="rect">
            <a:avLst/>
          </a:prstGeom>
          <a:noFill/>
          <a:ln>
            <a:noFill/>
          </a:ln>
        </p:spPr>
      </p:pic>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8" name="Shape 1148"/>
        <p:cNvGrpSpPr/>
        <p:nvPr/>
      </p:nvGrpSpPr>
      <p:grpSpPr>
        <a:xfrm>
          <a:off x="0" y="0"/>
          <a:ext cx="0" cy="0"/>
          <a:chOff x="0" y="0"/>
          <a:chExt cx="0" cy="0"/>
        </a:xfrm>
      </p:grpSpPr>
      <p:sp>
        <p:nvSpPr>
          <p:cNvPr id="1149" name="Shape 1149"/>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lang="en-US"/>
              <a:t>Sample image show and prediction</a:t>
            </a:r>
          </a:p>
        </p:txBody>
      </p:sp>
      <p:pic>
        <p:nvPicPr>
          <p:cNvPr id="1150" name="Shape 1150"/>
          <p:cNvPicPr preferRelativeResize="0"/>
          <p:nvPr/>
        </p:nvPicPr>
        <p:blipFill>
          <a:blip r:embed="rId3">
            <a:alphaModFix/>
          </a:blip>
          <a:stretch>
            <a:fillRect/>
          </a:stretch>
        </p:blipFill>
        <p:spPr>
          <a:xfrm>
            <a:off x="145467" y="3786000"/>
            <a:ext cx="12783794" cy="8073936"/>
          </a:xfrm>
          <a:prstGeom prst="rect">
            <a:avLst/>
          </a:prstGeom>
          <a:noFill/>
          <a:ln>
            <a:noFill/>
          </a:ln>
        </p:spPr>
      </p:pic>
      <p:sp>
        <p:nvSpPr>
          <p:cNvPr id="1151" name="Shape 1151"/>
          <p:cNvSpPr txBox="1"/>
          <p:nvPr/>
        </p:nvSpPr>
        <p:spPr>
          <a:xfrm>
            <a:off x="7665133" y="3802267"/>
            <a:ext cx="16551900" cy="8254500"/>
          </a:xfrm>
          <a:prstGeom prst="rect">
            <a:avLst/>
          </a:prstGeom>
          <a:solidFill>
            <a:srgbClr val="FFFFFF"/>
          </a:solid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Clr>
                <a:schemeClr val="dk1"/>
              </a:buClr>
              <a:buSzPct val="82857"/>
              <a:buFont typeface="Arial"/>
              <a:buNone/>
            </a:pPr>
            <a:r>
              <a:rPr lang="en-US" sz="3500">
                <a:solidFill>
                  <a:srgbClr val="333333"/>
                </a:solidFill>
                <a:highlight>
                  <a:srgbClr val="FFFFFF"/>
                </a:highlight>
                <a:latin typeface="Consolas"/>
                <a:ea typeface="Consolas"/>
                <a:cs typeface="Consolas"/>
                <a:sym typeface="Consolas"/>
              </a:rPr>
              <a:t>import matplotlib.pyplot as plt</a:t>
            </a:r>
          </a:p>
          <a:p>
            <a:pPr lvl="0" rtl="0">
              <a:spcBef>
                <a:spcPts val="0"/>
              </a:spcBef>
              <a:buNone/>
            </a:pPr>
            <a:r>
              <a:rPr lang="en-US" sz="3500">
                <a:solidFill>
                  <a:srgbClr val="333333"/>
                </a:solidFill>
                <a:highlight>
                  <a:srgbClr val="FFFFFF"/>
                </a:highlight>
                <a:latin typeface="Consolas"/>
                <a:ea typeface="Consolas"/>
                <a:cs typeface="Consolas"/>
                <a:sym typeface="Consolas"/>
              </a:rPr>
              <a:t>import random</a:t>
            </a:r>
          </a:p>
          <a:p>
            <a:pPr lvl="0" rtl="0">
              <a:spcBef>
                <a:spcPts val="0"/>
              </a:spcBef>
              <a:buNone/>
            </a:pPr>
            <a:r>
              <a:t/>
            </a:r>
            <a:endParaRPr sz="3500">
              <a:solidFill>
                <a:srgbClr val="333333"/>
              </a:solidFill>
              <a:highlight>
                <a:srgbClr val="FFFFFF"/>
              </a:highlight>
              <a:latin typeface="Consolas"/>
              <a:ea typeface="Consolas"/>
              <a:cs typeface="Consolas"/>
              <a:sym typeface="Consolas"/>
            </a:endParaRPr>
          </a:p>
          <a:p>
            <a:pPr lvl="0" rtl="0">
              <a:spcBef>
                <a:spcPts val="0"/>
              </a:spcBef>
              <a:buNone/>
            </a:pPr>
            <a:r>
              <a:rPr i="1" lang="en-US" sz="3500">
                <a:solidFill>
                  <a:srgbClr val="808080"/>
                </a:solidFill>
                <a:highlight>
                  <a:srgbClr val="FFFFFF"/>
                </a:highlight>
                <a:latin typeface="Consolas"/>
                <a:ea typeface="Consolas"/>
                <a:cs typeface="Consolas"/>
                <a:sym typeface="Consolas"/>
              </a:rPr>
              <a:t># Get one and predict</a:t>
            </a:r>
          </a:p>
          <a:p>
            <a:pPr lvl="0" rtl="0">
              <a:spcBef>
                <a:spcPts val="0"/>
              </a:spcBef>
              <a:buNone/>
            </a:pPr>
            <a:r>
              <a:rPr lang="en-US" sz="3500">
                <a:solidFill>
                  <a:schemeClr val="dk1"/>
                </a:solidFill>
                <a:highlight>
                  <a:srgbClr val="FFFFFF"/>
                </a:highlight>
                <a:latin typeface="Consolas"/>
                <a:ea typeface="Consolas"/>
                <a:cs typeface="Consolas"/>
                <a:sym typeface="Consolas"/>
              </a:rPr>
              <a:t>r = random.randint(</a:t>
            </a:r>
            <a:r>
              <a:rPr lang="en-US" sz="3500">
                <a:solidFill>
                  <a:srgbClr val="0000FF"/>
                </a:solidFill>
                <a:highlight>
                  <a:srgbClr val="FFFFFF"/>
                </a:highlight>
                <a:latin typeface="Consolas"/>
                <a:ea typeface="Consolas"/>
                <a:cs typeface="Consolas"/>
                <a:sym typeface="Consolas"/>
              </a:rPr>
              <a:t>0</a:t>
            </a:r>
            <a:r>
              <a:rPr lang="en-US" sz="3500">
                <a:solidFill>
                  <a:schemeClr val="dk1"/>
                </a:solidFill>
                <a:highlight>
                  <a:srgbClr val="FFFFFF"/>
                </a:highlight>
                <a:latin typeface="Consolas"/>
                <a:ea typeface="Consolas"/>
                <a:cs typeface="Consolas"/>
                <a:sym typeface="Consolas"/>
              </a:rPr>
              <a:t>, mnist.test.num_examples - </a:t>
            </a:r>
            <a:r>
              <a:rPr lang="en-US" sz="3500">
                <a:solidFill>
                  <a:srgbClr val="0000FF"/>
                </a:solidFill>
                <a:highlight>
                  <a:srgbClr val="FFFFFF"/>
                </a:highlight>
                <a:latin typeface="Consolas"/>
                <a:ea typeface="Consolas"/>
                <a:cs typeface="Consolas"/>
                <a:sym typeface="Consolas"/>
              </a:rPr>
              <a:t>1</a:t>
            </a:r>
            <a:r>
              <a:rPr lang="en-US" sz="3500">
                <a:solidFill>
                  <a:schemeClr val="dk1"/>
                </a:solidFill>
                <a:highlight>
                  <a:srgbClr val="FFFFFF"/>
                </a:highlight>
                <a:latin typeface="Consolas"/>
                <a:ea typeface="Consolas"/>
                <a:cs typeface="Consolas"/>
                <a:sym typeface="Consolas"/>
              </a:rPr>
              <a:t>)</a:t>
            </a:r>
          </a:p>
          <a:p>
            <a:pPr lvl="0" rtl="0">
              <a:spcBef>
                <a:spcPts val="0"/>
              </a:spcBef>
              <a:buNone/>
            </a:pPr>
            <a:r>
              <a:rPr lang="en-US" sz="3500">
                <a:solidFill>
                  <a:srgbClr val="000080"/>
                </a:solidFill>
                <a:highlight>
                  <a:srgbClr val="FFFFFF"/>
                </a:highlight>
                <a:latin typeface="Consolas"/>
                <a:ea typeface="Consolas"/>
                <a:cs typeface="Consolas"/>
                <a:sym typeface="Consolas"/>
              </a:rPr>
              <a:t>print</a:t>
            </a:r>
            <a:r>
              <a:rPr lang="en-US" sz="3500">
                <a:solidFill>
                  <a:schemeClr val="dk1"/>
                </a:solidFill>
                <a:highlight>
                  <a:srgbClr val="FFFFFF"/>
                </a:highlight>
                <a:latin typeface="Consolas"/>
                <a:ea typeface="Consolas"/>
                <a:cs typeface="Consolas"/>
                <a:sym typeface="Consolas"/>
              </a:rPr>
              <a:t>(</a:t>
            </a:r>
            <a:r>
              <a:rPr b="1" lang="en-US" sz="3500">
                <a:solidFill>
                  <a:srgbClr val="008080"/>
                </a:solidFill>
                <a:highlight>
                  <a:srgbClr val="FFFFFF"/>
                </a:highlight>
                <a:latin typeface="Consolas"/>
                <a:ea typeface="Consolas"/>
                <a:cs typeface="Consolas"/>
                <a:sym typeface="Consolas"/>
              </a:rPr>
              <a:t>"Label:"</a:t>
            </a:r>
            <a:r>
              <a:rPr lang="en-US" sz="3500">
                <a:solidFill>
                  <a:schemeClr val="dk1"/>
                </a:solidFill>
                <a:highlight>
                  <a:srgbClr val="FFFFFF"/>
                </a:highlight>
                <a:latin typeface="Consolas"/>
                <a:ea typeface="Consolas"/>
                <a:cs typeface="Consolas"/>
                <a:sym typeface="Consolas"/>
              </a:rPr>
              <a:t>, sess.run(tf.argmax(mnist.test.labels[r:r+</a:t>
            </a:r>
            <a:r>
              <a:rPr lang="en-US" sz="3500">
                <a:solidFill>
                  <a:srgbClr val="0000FF"/>
                </a:solidFill>
                <a:highlight>
                  <a:srgbClr val="FFFFFF"/>
                </a:highlight>
                <a:latin typeface="Consolas"/>
                <a:ea typeface="Consolas"/>
                <a:cs typeface="Consolas"/>
                <a:sym typeface="Consolas"/>
              </a:rPr>
              <a:t>1</a:t>
            </a:r>
            <a:r>
              <a:rPr lang="en-US" sz="3500">
                <a:solidFill>
                  <a:schemeClr val="dk1"/>
                </a:solidFill>
                <a:highlight>
                  <a:srgbClr val="FFFFFF"/>
                </a:highlight>
                <a:latin typeface="Consolas"/>
                <a:ea typeface="Consolas"/>
                <a:cs typeface="Consolas"/>
                <a:sym typeface="Consolas"/>
              </a:rPr>
              <a:t>], </a:t>
            </a:r>
            <a:r>
              <a:rPr lang="en-US" sz="3500">
                <a:solidFill>
                  <a:srgbClr val="0000FF"/>
                </a:solidFill>
                <a:highlight>
                  <a:srgbClr val="FFFFFF"/>
                </a:highlight>
                <a:latin typeface="Consolas"/>
                <a:ea typeface="Consolas"/>
                <a:cs typeface="Consolas"/>
                <a:sym typeface="Consolas"/>
              </a:rPr>
              <a:t>1</a:t>
            </a:r>
            <a:r>
              <a:rPr lang="en-US" sz="3500">
                <a:solidFill>
                  <a:schemeClr val="dk1"/>
                </a:solidFill>
                <a:highlight>
                  <a:srgbClr val="FFFFFF"/>
                </a:highlight>
                <a:latin typeface="Consolas"/>
                <a:ea typeface="Consolas"/>
                <a:cs typeface="Consolas"/>
                <a:sym typeface="Consolas"/>
              </a:rPr>
              <a:t>)))</a:t>
            </a:r>
          </a:p>
          <a:p>
            <a:pPr lvl="0" rtl="0">
              <a:spcBef>
                <a:spcPts val="0"/>
              </a:spcBef>
              <a:buNone/>
            </a:pPr>
            <a:r>
              <a:rPr lang="en-US" sz="3500">
                <a:solidFill>
                  <a:srgbClr val="000080"/>
                </a:solidFill>
                <a:highlight>
                  <a:srgbClr val="FFFFFF"/>
                </a:highlight>
                <a:latin typeface="Consolas"/>
                <a:ea typeface="Consolas"/>
                <a:cs typeface="Consolas"/>
                <a:sym typeface="Consolas"/>
              </a:rPr>
              <a:t>print</a:t>
            </a:r>
            <a:r>
              <a:rPr lang="en-US" sz="3500">
                <a:solidFill>
                  <a:schemeClr val="dk1"/>
                </a:solidFill>
                <a:highlight>
                  <a:srgbClr val="FFFFFF"/>
                </a:highlight>
                <a:latin typeface="Consolas"/>
                <a:ea typeface="Consolas"/>
                <a:cs typeface="Consolas"/>
                <a:sym typeface="Consolas"/>
              </a:rPr>
              <a:t>(</a:t>
            </a:r>
            <a:r>
              <a:rPr b="1" lang="en-US" sz="3500">
                <a:solidFill>
                  <a:srgbClr val="008080"/>
                </a:solidFill>
                <a:highlight>
                  <a:srgbClr val="FFFFFF"/>
                </a:highlight>
                <a:latin typeface="Consolas"/>
                <a:ea typeface="Consolas"/>
                <a:cs typeface="Consolas"/>
                <a:sym typeface="Consolas"/>
              </a:rPr>
              <a:t>"Prediction:"</a:t>
            </a:r>
            <a:r>
              <a:rPr lang="en-US" sz="3500">
                <a:solidFill>
                  <a:schemeClr val="dk1"/>
                </a:solidFill>
                <a:highlight>
                  <a:srgbClr val="FFFFFF"/>
                </a:highlight>
                <a:latin typeface="Consolas"/>
                <a:ea typeface="Consolas"/>
                <a:cs typeface="Consolas"/>
                <a:sym typeface="Consolas"/>
              </a:rPr>
              <a:t>, sess.run(tf.argmax(hypothesis, </a:t>
            </a:r>
            <a:r>
              <a:rPr lang="en-US" sz="3500">
                <a:solidFill>
                  <a:srgbClr val="0000FF"/>
                </a:solidFill>
                <a:highlight>
                  <a:srgbClr val="FFFFFF"/>
                </a:highlight>
                <a:latin typeface="Consolas"/>
                <a:ea typeface="Consolas"/>
                <a:cs typeface="Consolas"/>
                <a:sym typeface="Consolas"/>
              </a:rPr>
              <a:t>1</a:t>
            </a:r>
            <a:r>
              <a:rPr lang="en-US" sz="3500">
                <a:solidFill>
                  <a:schemeClr val="dk1"/>
                </a:solidFill>
                <a:highlight>
                  <a:srgbClr val="FFFFFF"/>
                </a:highlight>
                <a:latin typeface="Consolas"/>
                <a:ea typeface="Consolas"/>
                <a:cs typeface="Consolas"/>
                <a:sym typeface="Consolas"/>
              </a:rPr>
              <a:t>), </a:t>
            </a:r>
          </a:p>
          <a:p>
            <a:pPr lvl="0" rtl="0">
              <a:spcBef>
                <a:spcPts val="0"/>
              </a:spcBef>
              <a:buNone/>
            </a:pPr>
            <a:r>
              <a:rPr lang="en-US" sz="3500">
                <a:solidFill>
                  <a:schemeClr val="dk1"/>
                </a:solidFill>
                <a:highlight>
                  <a:srgbClr val="FFFFFF"/>
                </a:highlight>
                <a:latin typeface="Consolas"/>
                <a:ea typeface="Consolas"/>
                <a:cs typeface="Consolas"/>
                <a:sym typeface="Consolas"/>
              </a:rPr>
              <a:t>                      feed_dict={X: mnist.test.images[r:r + </a:t>
            </a:r>
            <a:r>
              <a:rPr lang="en-US" sz="3500">
                <a:solidFill>
                  <a:srgbClr val="0000FF"/>
                </a:solidFill>
                <a:highlight>
                  <a:srgbClr val="FFFFFF"/>
                </a:highlight>
                <a:latin typeface="Consolas"/>
                <a:ea typeface="Consolas"/>
                <a:cs typeface="Consolas"/>
                <a:sym typeface="Consolas"/>
              </a:rPr>
              <a:t>1</a:t>
            </a:r>
            <a:r>
              <a:rPr lang="en-US" sz="3500">
                <a:solidFill>
                  <a:schemeClr val="dk1"/>
                </a:solidFill>
                <a:highlight>
                  <a:srgbClr val="FFFFFF"/>
                </a:highlight>
                <a:latin typeface="Consolas"/>
                <a:ea typeface="Consolas"/>
                <a:cs typeface="Consolas"/>
                <a:sym typeface="Consolas"/>
              </a:rPr>
              <a:t>]}))</a:t>
            </a:r>
          </a:p>
          <a:p>
            <a:pPr lvl="0" rtl="0">
              <a:spcBef>
                <a:spcPts val="0"/>
              </a:spcBef>
              <a:buNone/>
            </a:pPr>
            <a:r>
              <a:t/>
            </a:r>
            <a:endParaRPr sz="3500">
              <a:solidFill>
                <a:schemeClr val="dk1"/>
              </a:solidFill>
              <a:highlight>
                <a:srgbClr val="FFFFFF"/>
              </a:highlight>
              <a:latin typeface="Consolas"/>
              <a:ea typeface="Consolas"/>
              <a:cs typeface="Consolas"/>
              <a:sym typeface="Consolas"/>
            </a:endParaRPr>
          </a:p>
          <a:p>
            <a:pPr lvl="0" rtl="0">
              <a:spcBef>
                <a:spcPts val="0"/>
              </a:spcBef>
              <a:buNone/>
            </a:pPr>
            <a:r>
              <a:rPr lang="en-US" sz="3500">
                <a:solidFill>
                  <a:schemeClr val="dk1"/>
                </a:solidFill>
                <a:highlight>
                  <a:srgbClr val="FFFFFF"/>
                </a:highlight>
                <a:latin typeface="Consolas"/>
                <a:ea typeface="Consolas"/>
                <a:cs typeface="Consolas"/>
                <a:sym typeface="Consolas"/>
              </a:rPr>
              <a:t>plt.imshow(mnist.test.images[r:r + </a:t>
            </a:r>
            <a:r>
              <a:rPr lang="en-US" sz="3500">
                <a:solidFill>
                  <a:srgbClr val="0000FF"/>
                </a:solidFill>
                <a:highlight>
                  <a:srgbClr val="FFFFFF"/>
                </a:highlight>
                <a:latin typeface="Consolas"/>
                <a:ea typeface="Consolas"/>
                <a:cs typeface="Consolas"/>
                <a:sym typeface="Consolas"/>
              </a:rPr>
              <a:t>1</a:t>
            </a:r>
            <a:r>
              <a:rPr lang="en-US" sz="3500">
                <a:solidFill>
                  <a:schemeClr val="dk1"/>
                </a:solidFill>
                <a:highlight>
                  <a:srgbClr val="FFFFFF"/>
                </a:highlight>
                <a:latin typeface="Consolas"/>
                <a:ea typeface="Consolas"/>
                <a:cs typeface="Consolas"/>
                <a:sym typeface="Consolas"/>
              </a:rPr>
              <a:t>].</a:t>
            </a:r>
          </a:p>
          <a:p>
            <a:pPr lvl="0" rtl="0">
              <a:spcBef>
                <a:spcPts val="0"/>
              </a:spcBef>
              <a:buNone/>
            </a:pPr>
            <a:r>
              <a:rPr lang="en-US" sz="3500">
                <a:solidFill>
                  <a:schemeClr val="dk1"/>
                </a:solidFill>
                <a:highlight>
                  <a:srgbClr val="FFFFFF"/>
                </a:highlight>
                <a:latin typeface="Consolas"/>
                <a:ea typeface="Consolas"/>
                <a:cs typeface="Consolas"/>
                <a:sym typeface="Consolas"/>
              </a:rPr>
              <a:t>          reshape(</a:t>
            </a:r>
            <a:r>
              <a:rPr lang="en-US" sz="3500">
                <a:solidFill>
                  <a:srgbClr val="0000FF"/>
                </a:solidFill>
                <a:highlight>
                  <a:srgbClr val="FFFFFF"/>
                </a:highlight>
                <a:latin typeface="Consolas"/>
                <a:ea typeface="Consolas"/>
                <a:cs typeface="Consolas"/>
                <a:sym typeface="Consolas"/>
              </a:rPr>
              <a:t>28</a:t>
            </a:r>
            <a:r>
              <a:rPr lang="en-US" sz="3500">
                <a:solidFill>
                  <a:schemeClr val="dk1"/>
                </a:solidFill>
                <a:highlight>
                  <a:srgbClr val="FFFFFF"/>
                </a:highlight>
                <a:latin typeface="Consolas"/>
                <a:ea typeface="Consolas"/>
                <a:cs typeface="Consolas"/>
                <a:sym typeface="Consolas"/>
              </a:rPr>
              <a:t>, </a:t>
            </a:r>
            <a:r>
              <a:rPr lang="en-US" sz="3500">
                <a:solidFill>
                  <a:srgbClr val="0000FF"/>
                </a:solidFill>
                <a:highlight>
                  <a:srgbClr val="FFFFFF"/>
                </a:highlight>
                <a:latin typeface="Consolas"/>
                <a:ea typeface="Consolas"/>
                <a:cs typeface="Consolas"/>
                <a:sym typeface="Consolas"/>
              </a:rPr>
              <a:t>28</a:t>
            </a:r>
            <a:r>
              <a:rPr lang="en-US" sz="3500">
                <a:solidFill>
                  <a:schemeClr val="dk1"/>
                </a:solidFill>
                <a:highlight>
                  <a:srgbClr val="FFFFFF"/>
                </a:highlight>
                <a:latin typeface="Consolas"/>
                <a:ea typeface="Consolas"/>
                <a:cs typeface="Consolas"/>
                <a:sym typeface="Consolas"/>
              </a:rPr>
              <a:t>), </a:t>
            </a:r>
            <a:r>
              <a:rPr lang="en-US" sz="3500">
                <a:solidFill>
                  <a:srgbClr val="660099"/>
                </a:solidFill>
                <a:highlight>
                  <a:srgbClr val="FFFFFF"/>
                </a:highlight>
                <a:latin typeface="Consolas"/>
                <a:ea typeface="Consolas"/>
                <a:cs typeface="Consolas"/>
                <a:sym typeface="Consolas"/>
              </a:rPr>
              <a:t>cmap</a:t>
            </a:r>
            <a:r>
              <a:rPr lang="en-US" sz="3500">
                <a:solidFill>
                  <a:schemeClr val="dk1"/>
                </a:solidFill>
                <a:highlight>
                  <a:srgbClr val="FFFFFF"/>
                </a:highlight>
                <a:latin typeface="Consolas"/>
                <a:ea typeface="Consolas"/>
                <a:cs typeface="Consolas"/>
                <a:sym typeface="Consolas"/>
              </a:rPr>
              <a:t>=</a:t>
            </a:r>
            <a:r>
              <a:rPr b="1" lang="en-US" sz="3500">
                <a:solidFill>
                  <a:srgbClr val="008080"/>
                </a:solidFill>
                <a:highlight>
                  <a:srgbClr val="FFFFFF"/>
                </a:highlight>
                <a:latin typeface="Consolas"/>
                <a:ea typeface="Consolas"/>
                <a:cs typeface="Consolas"/>
                <a:sym typeface="Consolas"/>
              </a:rPr>
              <a:t>'Greys'</a:t>
            </a:r>
            <a:r>
              <a:rPr lang="en-US" sz="3500">
                <a:solidFill>
                  <a:schemeClr val="dk1"/>
                </a:solidFill>
                <a:highlight>
                  <a:srgbClr val="FFFFFF"/>
                </a:highlight>
                <a:latin typeface="Consolas"/>
                <a:ea typeface="Consolas"/>
                <a:cs typeface="Consolas"/>
                <a:sym typeface="Consolas"/>
              </a:rPr>
              <a:t>, </a:t>
            </a:r>
            <a:r>
              <a:rPr lang="en-US" sz="3500">
                <a:solidFill>
                  <a:srgbClr val="660099"/>
                </a:solidFill>
                <a:highlight>
                  <a:srgbClr val="FFFFFF"/>
                </a:highlight>
                <a:latin typeface="Consolas"/>
                <a:ea typeface="Consolas"/>
                <a:cs typeface="Consolas"/>
                <a:sym typeface="Consolas"/>
              </a:rPr>
              <a:t>interpolation</a:t>
            </a:r>
            <a:r>
              <a:rPr lang="en-US" sz="3500">
                <a:solidFill>
                  <a:schemeClr val="dk1"/>
                </a:solidFill>
                <a:highlight>
                  <a:srgbClr val="FFFFFF"/>
                </a:highlight>
                <a:latin typeface="Consolas"/>
                <a:ea typeface="Consolas"/>
                <a:cs typeface="Consolas"/>
                <a:sym typeface="Consolas"/>
              </a:rPr>
              <a:t>=</a:t>
            </a:r>
            <a:r>
              <a:rPr b="1" lang="en-US" sz="3500">
                <a:solidFill>
                  <a:srgbClr val="008080"/>
                </a:solidFill>
                <a:highlight>
                  <a:srgbClr val="FFFFFF"/>
                </a:highlight>
                <a:latin typeface="Consolas"/>
                <a:ea typeface="Consolas"/>
                <a:cs typeface="Consolas"/>
                <a:sym typeface="Consolas"/>
              </a:rPr>
              <a:t>'nearest'</a:t>
            </a:r>
            <a:r>
              <a:rPr lang="en-US" sz="3500">
                <a:solidFill>
                  <a:schemeClr val="dk1"/>
                </a:solidFill>
                <a:highlight>
                  <a:srgbClr val="FFFFFF"/>
                </a:highlight>
                <a:latin typeface="Consolas"/>
                <a:ea typeface="Consolas"/>
                <a:cs typeface="Consolas"/>
                <a:sym typeface="Consolas"/>
              </a:rPr>
              <a:t>)</a:t>
            </a:r>
          </a:p>
          <a:p>
            <a:pPr lvl="0" rtl="0">
              <a:spcBef>
                <a:spcPts val="0"/>
              </a:spcBef>
              <a:buNone/>
            </a:pPr>
            <a:r>
              <a:rPr lang="en-US" sz="3500">
                <a:solidFill>
                  <a:schemeClr val="dk1"/>
                </a:solidFill>
                <a:highlight>
                  <a:srgbClr val="FFFFFF"/>
                </a:highlight>
                <a:latin typeface="Consolas"/>
                <a:ea typeface="Consolas"/>
                <a:cs typeface="Consolas"/>
                <a:sym typeface="Consolas"/>
              </a:rPr>
              <a:t>plt.show()</a:t>
            </a:r>
          </a:p>
        </p:txBody>
      </p:sp>
      <p:sp>
        <p:nvSpPr>
          <p:cNvPr id="1152" name="Shape 1152"/>
          <p:cNvSpPr txBox="1"/>
          <p:nvPr/>
        </p:nvSpPr>
        <p:spPr>
          <a:xfrm>
            <a:off x="7658467" y="13143333"/>
            <a:ext cx="19958400" cy="572700"/>
          </a:xfrm>
          <a:prstGeom prst="rect">
            <a:avLst/>
          </a:prstGeom>
          <a:noFill/>
          <a:ln>
            <a:noFill/>
          </a:ln>
        </p:spPr>
        <p:txBody>
          <a:bodyPr anchorCtr="0" anchor="ctr" bIns="243800" lIns="243800" rIns="243800" wrap="square" tIns="243800">
            <a:noAutofit/>
          </a:bodyPr>
          <a:lstStyle/>
          <a:p>
            <a:pPr lvl="0" rtl="0">
              <a:spcBef>
                <a:spcPts val="0"/>
              </a:spcBef>
              <a:buNone/>
            </a:pPr>
            <a:r>
              <a:rPr lang="en-US" sz="3100" u="sng">
                <a:solidFill>
                  <a:schemeClr val="hlink"/>
                </a:solidFill>
                <a:hlinkClick r:id="rId4"/>
              </a:rPr>
              <a:t>https://github.com/hunkim/DeepLearningZeroToAll/blob/master/lab-07-4-mnist_introduction.py</a:t>
            </a:r>
            <a:r>
              <a:rPr lang="en-US" sz="3100">
                <a:solidFill>
                  <a:schemeClr val="dk1"/>
                </a:solidFill>
              </a:rPr>
              <a:t> </a:t>
            </a: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6" name="Shape 1156"/>
        <p:cNvGrpSpPr/>
        <p:nvPr/>
      </p:nvGrpSpPr>
      <p:grpSpPr>
        <a:xfrm>
          <a:off x="0" y="0"/>
          <a:ext cx="0" cy="0"/>
          <a:chOff x="0" y="0"/>
          <a:chExt cx="0" cy="0"/>
        </a:xfrm>
      </p:grpSpPr>
      <p:sp>
        <p:nvSpPr>
          <p:cNvPr id="1157" name="Shape 1157"/>
          <p:cNvSpPr txBox="1"/>
          <p:nvPr>
            <p:ph type="title"/>
          </p:nvPr>
        </p:nvSpPr>
        <p:spPr>
          <a:xfrm>
            <a:off x="-21835" y="357187"/>
            <a:ext cx="24427800" cy="34290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lang="en-US"/>
              <a:t>Machine Learning Basics</a:t>
            </a:r>
          </a:p>
        </p:txBody>
      </p:sp>
      <p:sp>
        <p:nvSpPr>
          <p:cNvPr id="1158" name="Shape 1158"/>
          <p:cNvSpPr txBox="1"/>
          <p:nvPr>
            <p:ph idx="1" type="body"/>
          </p:nvPr>
        </p:nvSpPr>
        <p:spPr>
          <a:xfrm>
            <a:off x="480561" y="3893343"/>
            <a:ext cx="23422800" cy="8036700"/>
          </a:xfrm>
          <a:prstGeom prst="rect">
            <a:avLst/>
          </a:prstGeom>
          <a:noFill/>
          <a:ln>
            <a:noFill/>
          </a:ln>
        </p:spPr>
        <p:txBody>
          <a:bodyPr anchorCtr="0" anchor="ctr" bIns="71425" lIns="71425" rIns="71425" wrap="square" tIns="71425">
            <a:noAutofit/>
          </a:bodyPr>
          <a:lstStyle/>
          <a:p>
            <a:pPr indent="-228600" lvl="0" marL="457200" marR="0" rtl="0" algn="l">
              <a:lnSpc>
                <a:spcPct val="100000"/>
              </a:lnSpc>
              <a:spcBef>
                <a:spcPts val="0"/>
              </a:spcBef>
              <a:spcAft>
                <a:spcPts val="0"/>
              </a:spcAft>
              <a:buClr>
                <a:srgbClr val="D9D9D9"/>
              </a:buClr>
            </a:pPr>
            <a:r>
              <a:rPr lang="en-US">
                <a:solidFill>
                  <a:srgbClr val="D9D9D9"/>
                </a:solidFill>
              </a:rPr>
              <a:t>Linear Regression</a:t>
            </a:r>
          </a:p>
          <a:p>
            <a:pPr indent="-228600" lvl="0" marL="457200" marR="0" rtl="0" algn="l">
              <a:lnSpc>
                <a:spcPct val="100000"/>
              </a:lnSpc>
              <a:spcBef>
                <a:spcPts val="0"/>
              </a:spcBef>
              <a:spcAft>
                <a:spcPts val="0"/>
              </a:spcAft>
              <a:buClr>
                <a:srgbClr val="D9D9D9"/>
              </a:buClr>
            </a:pPr>
            <a:r>
              <a:rPr lang="en-US">
                <a:solidFill>
                  <a:srgbClr val="D9D9D9"/>
                </a:solidFill>
              </a:rPr>
              <a:t>Logistic Regression (Binary classification)</a:t>
            </a:r>
          </a:p>
          <a:p>
            <a:pPr indent="-228600" lvl="0" marL="457200" marR="0" rtl="0" algn="l">
              <a:lnSpc>
                <a:spcPct val="100000"/>
              </a:lnSpc>
              <a:spcBef>
                <a:spcPts val="0"/>
              </a:spcBef>
              <a:spcAft>
                <a:spcPts val="0"/>
              </a:spcAft>
              <a:buClr>
                <a:srgbClr val="D9D9D9"/>
              </a:buClr>
            </a:pPr>
            <a:r>
              <a:rPr lang="en-US">
                <a:solidFill>
                  <a:srgbClr val="D9D9D9"/>
                </a:solidFill>
              </a:rPr>
              <a:t>Softmax Classification</a:t>
            </a:r>
          </a:p>
          <a:p>
            <a:pPr indent="-228600" lvl="0" marL="457200" marR="0" rtl="0" algn="l">
              <a:lnSpc>
                <a:spcPct val="100000"/>
              </a:lnSpc>
              <a:spcBef>
                <a:spcPts val="0"/>
              </a:spcBef>
              <a:spcAft>
                <a:spcPts val="0"/>
              </a:spcAft>
            </a:pPr>
            <a:r>
              <a:rPr lang="en-US"/>
              <a:t>Neural Networks </a:t>
            </a:r>
          </a:p>
        </p:txBody>
      </p: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2" name="Shape 1162"/>
        <p:cNvGrpSpPr/>
        <p:nvPr/>
      </p:nvGrpSpPr>
      <p:grpSpPr>
        <a:xfrm>
          <a:off x="0" y="0"/>
          <a:ext cx="0" cy="0"/>
          <a:chOff x="0" y="0"/>
          <a:chExt cx="0" cy="0"/>
        </a:xfrm>
      </p:grpSpPr>
      <p:sp>
        <p:nvSpPr>
          <p:cNvPr id="1163" name="Shape 1163"/>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Neural Net</a:t>
            </a:r>
          </a:p>
        </p:txBody>
      </p:sp>
      <p:pic>
        <p:nvPicPr>
          <p:cNvPr descr="pasted-image.png" id="1164" name="Shape 1164"/>
          <p:cNvPicPr preferRelativeResize="0"/>
          <p:nvPr/>
        </p:nvPicPr>
        <p:blipFill rotWithShape="1">
          <a:blip r:embed="rId3">
            <a:alphaModFix/>
          </a:blip>
          <a:srcRect b="0" l="0" r="0" t="0"/>
          <a:stretch/>
        </p:blipFill>
        <p:spPr>
          <a:xfrm>
            <a:off x="17241431" y="1238403"/>
            <a:ext cx="5908896" cy="3070635"/>
          </a:xfrm>
          <a:prstGeom prst="rect">
            <a:avLst/>
          </a:prstGeom>
          <a:noFill/>
          <a:ln>
            <a:noFill/>
          </a:ln>
        </p:spPr>
      </p:pic>
      <p:pic>
        <p:nvPicPr>
          <p:cNvPr descr="pasted-image.jpeg" id="1165" name="Shape 1165"/>
          <p:cNvPicPr preferRelativeResize="0"/>
          <p:nvPr/>
        </p:nvPicPr>
        <p:blipFill rotWithShape="1">
          <a:blip r:embed="rId4">
            <a:alphaModFix/>
          </a:blip>
          <a:srcRect b="0" l="0" r="0" t="0"/>
          <a:stretch/>
        </p:blipFill>
        <p:spPr>
          <a:xfrm>
            <a:off x="5922367" y="4455715"/>
            <a:ext cx="14884503" cy="7301123"/>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9" name="Shape 1169"/>
        <p:cNvGrpSpPr/>
        <p:nvPr/>
      </p:nvGrpSpPr>
      <p:grpSpPr>
        <a:xfrm>
          <a:off x="0" y="0"/>
          <a:ext cx="0" cy="0"/>
          <a:chOff x="0" y="0"/>
          <a:chExt cx="0" cy="0"/>
        </a:xfrm>
      </p:grpSpPr>
      <p:sp>
        <p:nvSpPr>
          <p:cNvPr id="1170" name="Shape 1170"/>
          <p:cNvSpPr/>
          <p:nvPr/>
        </p:nvSpPr>
        <p:spPr>
          <a:xfrm>
            <a:off x="9306333" y="124933"/>
            <a:ext cx="14824800" cy="16065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Softmax classifier for MNIST</a:t>
            </a:r>
          </a:p>
        </p:txBody>
      </p:sp>
      <p:sp>
        <p:nvSpPr>
          <p:cNvPr id="1171" name="Shape 1171"/>
          <p:cNvSpPr txBox="1"/>
          <p:nvPr/>
        </p:nvSpPr>
        <p:spPr>
          <a:xfrm>
            <a:off x="0" y="0"/>
            <a:ext cx="20398500" cy="12633600"/>
          </a:xfrm>
          <a:prstGeom prst="rect">
            <a:avLst/>
          </a:prstGeom>
          <a:noFill/>
          <a:ln>
            <a:noFill/>
          </a:ln>
        </p:spPr>
        <p:txBody>
          <a:bodyPr anchorCtr="0" anchor="ctr" bIns="243800" lIns="243800" rIns="243800" wrap="square" tIns="243800">
            <a:noAutofit/>
          </a:bodyPr>
          <a:lstStyle/>
          <a:p>
            <a:pPr lvl="0" rtl="0">
              <a:spcBef>
                <a:spcPts val="0"/>
              </a:spcBef>
              <a:buNone/>
            </a:pPr>
            <a:r>
              <a:t/>
            </a:r>
            <a:endParaRPr i="1" sz="2700">
              <a:solidFill>
                <a:srgbClr val="808080"/>
              </a:solidFill>
              <a:highlight>
                <a:srgbClr val="FFFFFF"/>
              </a:highlight>
              <a:latin typeface="Consolas"/>
              <a:ea typeface="Consolas"/>
              <a:cs typeface="Consolas"/>
              <a:sym typeface="Consolas"/>
            </a:endParaRPr>
          </a:p>
          <a:p>
            <a:pPr lvl="0" rtl="0">
              <a:spcBef>
                <a:spcPts val="0"/>
              </a:spcBef>
              <a:buNone/>
            </a:pPr>
            <a:r>
              <a:rPr i="1" lang="en-US" sz="2700">
                <a:solidFill>
                  <a:srgbClr val="808080"/>
                </a:solidFill>
                <a:highlight>
                  <a:srgbClr val="FFFFFF"/>
                </a:highlight>
                <a:latin typeface="Consolas"/>
                <a:ea typeface="Consolas"/>
                <a:cs typeface="Consolas"/>
                <a:sym typeface="Consolas"/>
              </a:rPr>
              <a:t># weights &amp; bias for nn layers</a:t>
            </a:r>
          </a:p>
          <a:p>
            <a:pPr lvl="0" rtl="0">
              <a:spcBef>
                <a:spcPts val="0"/>
              </a:spcBef>
              <a:buNone/>
            </a:pPr>
            <a:r>
              <a:rPr lang="en-US" sz="2700">
                <a:solidFill>
                  <a:schemeClr val="dk1"/>
                </a:solidFill>
                <a:highlight>
                  <a:srgbClr val="FFFFFF"/>
                </a:highlight>
                <a:latin typeface="Consolas"/>
                <a:ea typeface="Consolas"/>
                <a:cs typeface="Consolas"/>
                <a:sym typeface="Consolas"/>
              </a:rPr>
              <a:t>W = tf.Variable(tf.random_normal([</a:t>
            </a:r>
            <a:r>
              <a:rPr lang="en-US" sz="2700">
                <a:solidFill>
                  <a:srgbClr val="0000FF"/>
                </a:solidFill>
                <a:highlight>
                  <a:srgbClr val="FFFFFF"/>
                </a:highlight>
                <a:latin typeface="Consolas"/>
                <a:ea typeface="Consolas"/>
                <a:cs typeface="Consolas"/>
                <a:sym typeface="Consolas"/>
              </a:rPr>
              <a:t>784</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10</a:t>
            </a:r>
            <a:r>
              <a:rPr lang="en-US" sz="2700">
                <a:solidFill>
                  <a:schemeClr val="dk1"/>
                </a:solidFill>
                <a:highlight>
                  <a:srgbClr val="FFFFFF"/>
                </a:highlight>
                <a:latin typeface="Consolas"/>
                <a:ea typeface="Consolas"/>
                <a:cs typeface="Consolas"/>
                <a:sym typeface="Consolas"/>
              </a:rPr>
              <a:t>]))</a:t>
            </a:r>
          </a:p>
          <a:p>
            <a:pPr lvl="0" rtl="0">
              <a:spcBef>
                <a:spcPts val="0"/>
              </a:spcBef>
              <a:buNone/>
            </a:pPr>
            <a:r>
              <a:rPr lang="en-US" sz="2700">
                <a:solidFill>
                  <a:schemeClr val="dk1"/>
                </a:solidFill>
                <a:highlight>
                  <a:srgbClr val="FFFFFF"/>
                </a:highlight>
                <a:latin typeface="Consolas"/>
                <a:ea typeface="Consolas"/>
                <a:cs typeface="Consolas"/>
                <a:sym typeface="Consolas"/>
              </a:rPr>
              <a:t>b = tf.Variable(tf.random_normal([</a:t>
            </a:r>
            <a:r>
              <a:rPr lang="en-US" sz="2700">
                <a:solidFill>
                  <a:srgbClr val="0000FF"/>
                </a:solidFill>
                <a:highlight>
                  <a:srgbClr val="FFFFFF"/>
                </a:highlight>
                <a:latin typeface="Consolas"/>
                <a:ea typeface="Consolas"/>
                <a:cs typeface="Consolas"/>
                <a:sym typeface="Consolas"/>
              </a:rPr>
              <a:t>10</a:t>
            </a:r>
            <a:r>
              <a:rPr lang="en-US" sz="2700">
                <a:solidFill>
                  <a:schemeClr val="dk1"/>
                </a:solidFill>
                <a:highlight>
                  <a:srgbClr val="FFFFFF"/>
                </a:highlight>
                <a:latin typeface="Consolas"/>
                <a:ea typeface="Consolas"/>
                <a:cs typeface="Consolas"/>
                <a:sym typeface="Consolas"/>
              </a:rPr>
              <a:t>]))</a:t>
            </a:r>
          </a:p>
          <a:p>
            <a:pPr lvl="0" rtl="0">
              <a:spcBef>
                <a:spcPts val="0"/>
              </a:spcBef>
              <a:buNone/>
            </a:pPr>
            <a:r>
              <a:rPr lang="en-US" sz="2700">
                <a:solidFill>
                  <a:schemeClr val="dk1"/>
                </a:solidFill>
                <a:highlight>
                  <a:srgbClr val="FFFFFF"/>
                </a:highlight>
                <a:latin typeface="Consolas"/>
                <a:ea typeface="Consolas"/>
                <a:cs typeface="Consolas"/>
                <a:sym typeface="Consolas"/>
              </a:rPr>
              <a:t>hypothesis = tf.matmul(X, W) + b</a:t>
            </a:r>
          </a:p>
          <a:p>
            <a:pPr lvl="0" rtl="0">
              <a:spcBef>
                <a:spcPts val="0"/>
              </a:spcBef>
              <a:buNone/>
            </a:pPr>
            <a:r>
              <a:rPr i="1" lang="en-US" sz="2700">
                <a:solidFill>
                  <a:srgbClr val="808080"/>
                </a:solidFill>
                <a:highlight>
                  <a:srgbClr val="FFFFFF"/>
                </a:highlight>
                <a:latin typeface="Consolas"/>
                <a:ea typeface="Consolas"/>
                <a:cs typeface="Consolas"/>
                <a:sym typeface="Consolas"/>
              </a:rPr>
              <a:t># define cost/loss &amp; optimizer</a:t>
            </a:r>
          </a:p>
          <a:p>
            <a:pPr lvl="0" rtl="0">
              <a:spcBef>
                <a:spcPts val="0"/>
              </a:spcBef>
              <a:buNone/>
            </a:pPr>
            <a:r>
              <a:rPr lang="en-US" sz="2700">
                <a:solidFill>
                  <a:schemeClr val="dk1"/>
                </a:solidFill>
                <a:highlight>
                  <a:srgbClr val="FFFFFF"/>
                </a:highlight>
                <a:latin typeface="Consolas"/>
                <a:ea typeface="Consolas"/>
                <a:cs typeface="Consolas"/>
                <a:sym typeface="Consolas"/>
              </a:rPr>
              <a:t>cost = tf.reduce_mean(tf.nn.softmax_cross_entropy_with_logits(</a:t>
            </a:r>
            <a:r>
              <a:rPr lang="en-US" sz="2700">
                <a:solidFill>
                  <a:srgbClr val="660099"/>
                </a:solidFill>
                <a:highlight>
                  <a:srgbClr val="FFFFFF"/>
                </a:highlight>
                <a:latin typeface="Consolas"/>
                <a:ea typeface="Consolas"/>
                <a:cs typeface="Consolas"/>
                <a:sym typeface="Consolas"/>
              </a:rPr>
              <a:t>logits</a:t>
            </a:r>
            <a:r>
              <a:rPr lang="en-US" sz="2700">
                <a:solidFill>
                  <a:schemeClr val="dk1"/>
                </a:solidFill>
                <a:highlight>
                  <a:srgbClr val="FFFFFF"/>
                </a:highlight>
                <a:latin typeface="Consolas"/>
                <a:ea typeface="Consolas"/>
                <a:cs typeface="Consolas"/>
                <a:sym typeface="Consolas"/>
              </a:rPr>
              <a:t>=hypothesis, </a:t>
            </a:r>
            <a:r>
              <a:rPr lang="en-US" sz="2700">
                <a:solidFill>
                  <a:srgbClr val="660099"/>
                </a:solidFill>
                <a:highlight>
                  <a:srgbClr val="FFFFFF"/>
                </a:highlight>
                <a:latin typeface="Consolas"/>
                <a:ea typeface="Consolas"/>
                <a:cs typeface="Consolas"/>
                <a:sym typeface="Consolas"/>
              </a:rPr>
              <a:t>labels</a:t>
            </a:r>
            <a:r>
              <a:rPr lang="en-US" sz="2700">
                <a:solidFill>
                  <a:schemeClr val="dk1"/>
                </a:solidFill>
                <a:highlight>
                  <a:srgbClr val="FFFFFF"/>
                </a:highlight>
                <a:latin typeface="Consolas"/>
                <a:ea typeface="Consolas"/>
                <a:cs typeface="Consolas"/>
                <a:sym typeface="Consolas"/>
              </a:rPr>
              <a:t>=Y))</a:t>
            </a:r>
          </a:p>
          <a:p>
            <a:pPr lvl="0" rtl="0">
              <a:spcBef>
                <a:spcPts val="0"/>
              </a:spcBef>
              <a:buNone/>
            </a:pPr>
            <a:r>
              <a:rPr lang="en-US" sz="2700">
                <a:solidFill>
                  <a:schemeClr val="dk1"/>
                </a:solidFill>
                <a:highlight>
                  <a:srgbClr val="FFFFFF"/>
                </a:highlight>
                <a:latin typeface="Consolas"/>
                <a:ea typeface="Consolas"/>
                <a:cs typeface="Consolas"/>
                <a:sym typeface="Consolas"/>
              </a:rPr>
              <a:t>optimizer = tf.train.AdamOptimizer(</a:t>
            </a:r>
            <a:r>
              <a:rPr lang="en-US" sz="2700">
                <a:solidFill>
                  <a:srgbClr val="660099"/>
                </a:solidFill>
                <a:highlight>
                  <a:srgbClr val="FFFFFF"/>
                </a:highlight>
                <a:latin typeface="Consolas"/>
                <a:ea typeface="Consolas"/>
                <a:cs typeface="Consolas"/>
                <a:sym typeface="Consolas"/>
              </a:rPr>
              <a:t>learning_rate</a:t>
            </a:r>
            <a:r>
              <a:rPr lang="en-US" sz="2700">
                <a:solidFill>
                  <a:schemeClr val="dk1"/>
                </a:solidFill>
                <a:highlight>
                  <a:srgbClr val="FFFFFF"/>
                </a:highlight>
                <a:latin typeface="Consolas"/>
                <a:ea typeface="Consolas"/>
                <a:cs typeface="Consolas"/>
                <a:sym typeface="Consolas"/>
              </a:rPr>
              <a:t>=learning_rate).minimize(cost)</a:t>
            </a:r>
          </a:p>
          <a:p>
            <a:pPr lvl="0" rtl="0">
              <a:spcBef>
                <a:spcPts val="0"/>
              </a:spcBef>
              <a:buNone/>
            </a:pPr>
            <a:r>
              <a:rPr i="1" lang="en-US" sz="2700">
                <a:solidFill>
                  <a:srgbClr val="808080"/>
                </a:solidFill>
                <a:highlight>
                  <a:srgbClr val="FFFFFF"/>
                </a:highlight>
                <a:latin typeface="Consolas"/>
                <a:ea typeface="Consolas"/>
                <a:cs typeface="Consolas"/>
                <a:sym typeface="Consolas"/>
              </a:rPr>
              <a:t># initialize</a:t>
            </a:r>
          </a:p>
          <a:p>
            <a:pPr lvl="0" rtl="0">
              <a:spcBef>
                <a:spcPts val="0"/>
              </a:spcBef>
              <a:buNone/>
            </a:pPr>
            <a:r>
              <a:rPr lang="en-US" sz="2700">
                <a:solidFill>
                  <a:schemeClr val="dk1"/>
                </a:solidFill>
                <a:highlight>
                  <a:srgbClr val="FFFFFF"/>
                </a:highlight>
                <a:latin typeface="Consolas"/>
                <a:ea typeface="Consolas"/>
                <a:cs typeface="Consolas"/>
                <a:sym typeface="Consolas"/>
              </a:rPr>
              <a:t>sess = tf.Session()</a:t>
            </a:r>
          </a:p>
          <a:p>
            <a:pPr lvl="0" rtl="0">
              <a:spcBef>
                <a:spcPts val="0"/>
              </a:spcBef>
              <a:buNone/>
            </a:pPr>
            <a:r>
              <a:rPr lang="en-US" sz="2700">
                <a:solidFill>
                  <a:schemeClr val="dk1"/>
                </a:solidFill>
                <a:highlight>
                  <a:srgbClr val="FFFFFF"/>
                </a:highlight>
                <a:latin typeface="Consolas"/>
                <a:ea typeface="Consolas"/>
                <a:cs typeface="Consolas"/>
                <a:sym typeface="Consolas"/>
              </a:rPr>
              <a:t>sess.run(tf.global_variables_initializer())</a:t>
            </a:r>
          </a:p>
          <a:p>
            <a:pPr lvl="0" rtl="0">
              <a:spcBef>
                <a:spcPts val="0"/>
              </a:spcBef>
              <a:buNone/>
            </a:pPr>
            <a:r>
              <a:t/>
            </a:r>
            <a:endParaRPr sz="2700">
              <a:solidFill>
                <a:schemeClr val="dk1"/>
              </a:solidFill>
              <a:highlight>
                <a:srgbClr val="FFFFFF"/>
              </a:highlight>
              <a:latin typeface="Consolas"/>
              <a:ea typeface="Consolas"/>
              <a:cs typeface="Consolas"/>
              <a:sym typeface="Consolas"/>
            </a:endParaRPr>
          </a:p>
          <a:p>
            <a:pPr lvl="0" rtl="0">
              <a:spcBef>
                <a:spcPts val="0"/>
              </a:spcBef>
              <a:buNone/>
            </a:pPr>
            <a:r>
              <a:rPr i="1" lang="en-US" sz="2700">
                <a:solidFill>
                  <a:srgbClr val="808080"/>
                </a:solidFill>
                <a:highlight>
                  <a:srgbClr val="FFFFFF"/>
                </a:highlight>
                <a:latin typeface="Consolas"/>
                <a:ea typeface="Consolas"/>
                <a:cs typeface="Consolas"/>
                <a:sym typeface="Consolas"/>
              </a:rPr>
              <a:t># train my model</a:t>
            </a:r>
          </a:p>
          <a:p>
            <a:pPr lvl="0" rtl="0">
              <a:spcBef>
                <a:spcPts val="0"/>
              </a:spcBef>
              <a:buNone/>
            </a:pPr>
            <a:r>
              <a:rPr b="1" lang="en-US" sz="2700">
                <a:solidFill>
                  <a:srgbClr val="000080"/>
                </a:solidFill>
                <a:highlight>
                  <a:srgbClr val="FFFFFF"/>
                </a:highlight>
                <a:latin typeface="Consolas"/>
                <a:ea typeface="Consolas"/>
                <a:cs typeface="Consolas"/>
                <a:sym typeface="Consolas"/>
              </a:rPr>
              <a:t>for </a:t>
            </a:r>
            <a:r>
              <a:rPr lang="en-US" sz="2700">
                <a:solidFill>
                  <a:schemeClr val="dk1"/>
                </a:solidFill>
                <a:highlight>
                  <a:srgbClr val="FFFFFF"/>
                </a:highlight>
                <a:latin typeface="Consolas"/>
                <a:ea typeface="Consolas"/>
                <a:cs typeface="Consolas"/>
                <a:sym typeface="Consolas"/>
              </a:rPr>
              <a:t>epoch </a:t>
            </a:r>
            <a:r>
              <a:rPr b="1" lang="en-US" sz="2700">
                <a:solidFill>
                  <a:srgbClr val="000080"/>
                </a:solidFill>
                <a:highlight>
                  <a:srgbClr val="FFFFFF"/>
                </a:highlight>
                <a:latin typeface="Consolas"/>
                <a:ea typeface="Consolas"/>
                <a:cs typeface="Consolas"/>
                <a:sym typeface="Consolas"/>
              </a:rPr>
              <a:t>in </a:t>
            </a:r>
            <a:r>
              <a:rPr lang="en-US" sz="2700">
                <a:solidFill>
                  <a:srgbClr val="000080"/>
                </a:solidFill>
                <a:highlight>
                  <a:srgbClr val="FFFFFF"/>
                </a:highlight>
                <a:latin typeface="Consolas"/>
                <a:ea typeface="Consolas"/>
                <a:cs typeface="Consolas"/>
                <a:sym typeface="Consolas"/>
              </a:rPr>
              <a:t>range</a:t>
            </a:r>
            <a:r>
              <a:rPr lang="en-US" sz="2700">
                <a:solidFill>
                  <a:schemeClr val="dk1"/>
                </a:solidFill>
                <a:highlight>
                  <a:srgbClr val="FFFFFF"/>
                </a:highlight>
                <a:latin typeface="Consolas"/>
                <a:ea typeface="Consolas"/>
                <a:cs typeface="Consolas"/>
                <a:sym typeface="Consolas"/>
              </a:rPr>
              <a:t>(training_epochs):</a:t>
            </a:r>
          </a:p>
          <a:p>
            <a:pPr lvl="0" rtl="0">
              <a:spcBef>
                <a:spcPts val="0"/>
              </a:spcBef>
              <a:buNone/>
            </a:pPr>
            <a:r>
              <a:rPr lang="en-US" sz="2700">
                <a:solidFill>
                  <a:schemeClr val="dk1"/>
                </a:solidFill>
                <a:highlight>
                  <a:srgbClr val="FFFFFF"/>
                </a:highlight>
                <a:latin typeface="Consolas"/>
                <a:ea typeface="Consolas"/>
                <a:cs typeface="Consolas"/>
                <a:sym typeface="Consolas"/>
              </a:rPr>
              <a:t>   avg_cost = </a:t>
            </a:r>
            <a:r>
              <a:rPr lang="en-US" sz="2700">
                <a:solidFill>
                  <a:srgbClr val="0000FF"/>
                </a:solidFill>
                <a:highlight>
                  <a:srgbClr val="FFFFFF"/>
                </a:highlight>
                <a:latin typeface="Consolas"/>
                <a:ea typeface="Consolas"/>
                <a:cs typeface="Consolas"/>
                <a:sym typeface="Consolas"/>
              </a:rPr>
              <a:t>0</a:t>
            </a:r>
          </a:p>
          <a:p>
            <a:pPr lvl="0" rtl="0">
              <a:spcBef>
                <a:spcPts val="0"/>
              </a:spcBef>
              <a:buNone/>
            </a:pPr>
            <a:r>
              <a:rPr lang="en-US" sz="2700">
                <a:solidFill>
                  <a:srgbClr val="0000FF"/>
                </a:solidFill>
                <a:highlight>
                  <a:srgbClr val="FFFFFF"/>
                </a:highlight>
                <a:latin typeface="Consolas"/>
                <a:ea typeface="Consolas"/>
                <a:cs typeface="Consolas"/>
                <a:sym typeface="Consolas"/>
              </a:rPr>
              <a:t>   </a:t>
            </a:r>
            <a:r>
              <a:rPr lang="en-US" sz="2700">
                <a:solidFill>
                  <a:schemeClr val="dk1"/>
                </a:solidFill>
                <a:highlight>
                  <a:srgbClr val="FFFFFF"/>
                </a:highlight>
                <a:latin typeface="Consolas"/>
                <a:ea typeface="Consolas"/>
                <a:cs typeface="Consolas"/>
                <a:sym typeface="Consolas"/>
              </a:rPr>
              <a:t>total_batch = </a:t>
            </a:r>
            <a:r>
              <a:rPr lang="en-US" sz="2700">
                <a:solidFill>
                  <a:srgbClr val="000080"/>
                </a:solidFill>
                <a:highlight>
                  <a:srgbClr val="FFFFFF"/>
                </a:highlight>
                <a:latin typeface="Consolas"/>
                <a:ea typeface="Consolas"/>
                <a:cs typeface="Consolas"/>
                <a:sym typeface="Consolas"/>
              </a:rPr>
              <a:t>int</a:t>
            </a:r>
            <a:r>
              <a:rPr lang="en-US" sz="2700">
                <a:solidFill>
                  <a:schemeClr val="dk1"/>
                </a:solidFill>
                <a:highlight>
                  <a:srgbClr val="FFFFFF"/>
                </a:highlight>
                <a:latin typeface="Consolas"/>
                <a:ea typeface="Consolas"/>
                <a:cs typeface="Consolas"/>
                <a:sym typeface="Consolas"/>
              </a:rPr>
              <a:t>(mnist.train.num_examples / batch_size)</a:t>
            </a:r>
          </a:p>
          <a:p>
            <a:pPr lvl="0" rtl="0">
              <a:spcBef>
                <a:spcPts val="0"/>
              </a:spcBef>
              <a:buNone/>
            </a:pPr>
            <a:r>
              <a:t/>
            </a:r>
            <a:endParaRPr sz="2700">
              <a:solidFill>
                <a:schemeClr val="dk1"/>
              </a:solidFill>
              <a:highlight>
                <a:srgbClr val="FFFFFF"/>
              </a:highlight>
              <a:latin typeface="Consolas"/>
              <a:ea typeface="Consolas"/>
              <a:cs typeface="Consolas"/>
              <a:sym typeface="Consolas"/>
            </a:endParaRPr>
          </a:p>
          <a:p>
            <a:pPr lvl="0" rtl="0">
              <a:spcBef>
                <a:spcPts val="0"/>
              </a:spcBef>
              <a:buNone/>
            </a:pPr>
            <a:r>
              <a:rPr lang="en-US" sz="2700">
                <a:solidFill>
                  <a:schemeClr val="dk1"/>
                </a:solidFill>
                <a:highlight>
                  <a:srgbClr val="FFFFFF"/>
                </a:highlight>
                <a:latin typeface="Consolas"/>
                <a:ea typeface="Consolas"/>
                <a:cs typeface="Consolas"/>
                <a:sym typeface="Consolas"/>
              </a:rPr>
              <a:t>   </a:t>
            </a:r>
            <a:r>
              <a:rPr b="1" lang="en-US" sz="2700">
                <a:solidFill>
                  <a:srgbClr val="000080"/>
                </a:solidFill>
                <a:highlight>
                  <a:srgbClr val="FFFFFF"/>
                </a:highlight>
                <a:latin typeface="Consolas"/>
                <a:ea typeface="Consolas"/>
                <a:cs typeface="Consolas"/>
                <a:sym typeface="Consolas"/>
              </a:rPr>
              <a:t>for </a:t>
            </a:r>
            <a:r>
              <a:rPr lang="en-US" sz="2700">
                <a:solidFill>
                  <a:schemeClr val="dk1"/>
                </a:solidFill>
                <a:highlight>
                  <a:srgbClr val="FFFFFF"/>
                </a:highlight>
                <a:latin typeface="Consolas"/>
                <a:ea typeface="Consolas"/>
                <a:cs typeface="Consolas"/>
                <a:sym typeface="Consolas"/>
              </a:rPr>
              <a:t>i </a:t>
            </a:r>
            <a:r>
              <a:rPr b="1" lang="en-US" sz="2700">
                <a:solidFill>
                  <a:srgbClr val="000080"/>
                </a:solidFill>
                <a:highlight>
                  <a:srgbClr val="FFFFFF"/>
                </a:highlight>
                <a:latin typeface="Consolas"/>
                <a:ea typeface="Consolas"/>
                <a:cs typeface="Consolas"/>
                <a:sym typeface="Consolas"/>
              </a:rPr>
              <a:t>in </a:t>
            </a:r>
            <a:r>
              <a:rPr lang="en-US" sz="2700">
                <a:solidFill>
                  <a:srgbClr val="000080"/>
                </a:solidFill>
                <a:highlight>
                  <a:srgbClr val="FFFFFF"/>
                </a:highlight>
                <a:latin typeface="Consolas"/>
                <a:ea typeface="Consolas"/>
                <a:cs typeface="Consolas"/>
                <a:sym typeface="Consolas"/>
              </a:rPr>
              <a:t>range</a:t>
            </a:r>
            <a:r>
              <a:rPr lang="en-US" sz="2700">
                <a:solidFill>
                  <a:schemeClr val="dk1"/>
                </a:solidFill>
                <a:highlight>
                  <a:srgbClr val="FFFFFF"/>
                </a:highlight>
                <a:latin typeface="Consolas"/>
                <a:ea typeface="Consolas"/>
                <a:cs typeface="Consolas"/>
                <a:sym typeface="Consolas"/>
              </a:rPr>
              <a:t>(total_batch):</a:t>
            </a:r>
          </a:p>
          <a:p>
            <a:pPr lvl="0" rtl="0">
              <a:spcBef>
                <a:spcPts val="0"/>
              </a:spcBef>
              <a:buNone/>
            </a:pPr>
            <a:r>
              <a:rPr lang="en-US" sz="2700">
                <a:solidFill>
                  <a:schemeClr val="dk1"/>
                </a:solidFill>
                <a:highlight>
                  <a:srgbClr val="FFFFFF"/>
                </a:highlight>
                <a:latin typeface="Consolas"/>
                <a:ea typeface="Consolas"/>
                <a:cs typeface="Consolas"/>
                <a:sym typeface="Consolas"/>
              </a:rPr>
              <a:t>       batch_xs, batch_ys = mnist.train.next_batch(batch_size)</a:t>
            </a:r>
          </a:p>
          <a:p>
            <a:pPr lvl="0" rtl="0">
              <a:spcBef>
                <a:spcPts val="0"/>
              </a:spcBef>
              <a:buNone/>
            </a:pPr>
            <a:r>
              <a:rPr lang="en-US" sz="2700">
                <a:solidFill>
                  <a:schemeClr val="dk1"/>
                </a:solidFill>
                <a:highlight>
                  <a:srgbClr val="FFFFFF"/>
                </a:highlight>
                <a:latin typeface="Consolas"/>
                <a:ea typeface="Consolas"/>
                <a:cs typeface="Consolas"/>
                <a:sym typeface="Consolas"/>
              </a:rPr>
              <a:t>       feed_dict = {X: batch_xs, Y: batch_ys}</a:t>
            </a:r>
          </a:p>
          <a:p>
            <a:pPr lvl="0" rtl="0">
              <a:spcBef>
                <a:spcPts val="0"/>
              </a:spcBef>
              <a:buNone/>
            </a:pPr>
            <a:r>
              <a:rPr lang="en-US" sz="2700">
                <a:solidFill>
                  <a:schemeClr val="dk1"/>
                </a:solidFill>
                <a:highlight>
                  <a:srgbClr val="FFFFFF"/>
                </a:highlight>
                <a:latin typeface="Consolas"/>
                <a:ea typeface="Consolas"/>
                <a:cs typeface="Consolas"/>
                <a:sym typeface="Consolas"/>
              </a:rPr>
              <a:t>       c, _ = sess.run([cost, optimizer], </a:t>
            </a:r>
            <a:r>
              <a:rPr lang="en-US" sz="2700">
                <a:solidFill>
                  <a:srgbClr val="660099"/>
                </a:solidFill>
                <a:highlight>
                  <a:srgbClr val="FFFFFF"/>
                </a:highlight>
                <a:latin typeface="Consolas"/>
                <a:ea typeface="Consolas"/>
                <a:cs typeface="Consolas"/>
                <a:sym typeface="Consolas"/>
              </a:rPr>
              <a:t>feed_dict</a:t>
            </a:r>
            <a:r>
              <a:rPr lang="en-US" sz="2700">
                <a:solidFill>
                  <a:schemeClr val="dk1"/>
                </a:solidFill>
                <a:highlight>
                  <a:srgbClr val="FFFFFF"/>
                </a:highlight>
                <a:latin typeface="Consolas"/>
                <a:ea typeface="Consolas"/>
                <a:cs typeface="Consolas"/>
                <a:sym typeface="Consolas"/>
              </a:rPr>
              <a:t>=feed_dict)</a:t>
            </a:r>
          </a:p>
          <a:p>
            <a:pPr lvl="0" rtl="0">
              <a:spcBef>
                <a:spcPts val="0"/>
              </a:spcBef>
              <a:buNone/>
            </a:pPr>
            <a:r>
              <a:rPr lang="en-US" sz="2700">
                <a:solidFill>
                  <a:schemeClr val="dk1"/>
                </a:solidFill>
                <a:highlight>
                  <a:srgbClr val="FFFFFF"/>
                </a:highlight>
                <a:latin typeface="Consolas"/>
                <a:ea typeface="Consolas"/>
                <a:cs typeface="Consolas"/>
                <a:sym typeface="Consolas"/>
              </a:rPr>
              <a:t>       avg_cost += c / total_batch</a:t>
            </a:r>
          </a:p>
          <a:p>
            <a:pPr lvl="0" rtl="0">
              <a:spcBef>
                <a:spcPts val="0"/>
              </a:spcBef>
              <a:buNone/>
            </a:pPr>
            <a:r>
              <a:t/>
            </a:r>
            <a:endParaRPr sz="2700">
              <a:solidFill>
                <a:schemeClr val="dk1"/>
              </a:solidFill>
              <a:highlight>
                <a:srgbClr val="FFFFFF"/>
              </a:highlight>
              <a:latin typeface="Consolas"/>
              <a:ea typeface="Consolas"/>
              <a:cs typeface="Consolas"/>
              <a:sym typeface="Consolas"/>
            </a:endParaRPr>
          </a:p>
          <a:p>
            <a:pPr lvl="0" rtl="0">
              <a:spcBef>
                <a:spcPts val="0"/>
              </a:spcBef>
              <a:buNone/>
            </a:pPr>
            <a:r>
              <a:rPr lang="en-US" sz="2700">
                <a:solidFill>
                  <a:schemeClr val="dk1"/>
                </a:solidFill>
                <a:highlight>
                  <a:srgbClr val="FFFFFF"/>
                </a:highlight>
                <a:latin typeface="Consolas"/>
                <a:ea typeface="Consolas"/>
                <a:cs typeface="Consolas"/>
                <a:sym typeface="Consolas"/>
              </a:rPr>
              <a:t>   </a:t>
            </a:r>
            <a:r>
              <a:rPr lang="en-US" sz="2700">
                <a:solidFill>
                  <a:srgbClr val="000080"/>
                </a:solidFill>
                <a:highlight>
                  <a:srgbClr val="FFFFFF"/>
                </a:highlight>
                <a:latin typeface="Consolas"/>
                <a:ea typeface="Consolas"/>
                <a:cs typeface="Consolas"/>
                <a:sym typeface="Consolas"/>
              </a:rPr>
              <a:t>print</a:t>
            </a:r>
            <a:r>
              <a:rPr lang="en-US" sz="2700">
                <a:solidFill>
                  <a:schemeClr val="dk1"/>
                </a:solidFill>
                <a:highlight>
                  <a:srgbClr val="FFFFFF"/>
                </a:highlight>
                <a:latin typeface="Consolas"/>
                <a:ea typeface="Consolas"/>
                <a:cs typeface="Consolas"/>
                <a:sym typeface="Consolas"/>
              </a:rPr>
              <a:t>(</a:t>
            </a:r>
            <a:r>
              <a:rPr b="1" lang="en-US" sz="2700">
                <a:solidFill>
                  <a:srgbClr val="008080"/>
                </a:solidFill>
                <a:highlight>
                  <a:srgbClr val="FFFFFF"/>
                </a:highlight>
                <a:latin typeface="Consolas"/>
                <a:ea typeface="Consolas"/>
                <a:cs typeface="Consolas"/>
                <a:sym typeface="Consolas"/>
              </a:rPr>
              <a:t>'Epoch:'</a:t>
            </a:r>
            <a:r>
              <a:rPr lang="en-US" sz="2700">
                <a:solidFill>
                  <a:schemeClr val="dk1"/>
                </a:solidFill>
                <a:highlight>
                  <a:srgbClr val="FFFFFF"/>
                </a:highlight>
                <a:latin typeface="Consolas"/>
                <a:ea typeface="Consolas"/>
                <a:cs typeface="Consolas"/>
                <a:sym typeface="Consolas"/>
              </a:rPr>
              <a:t>, </a:t>
            </a:r>
            <a:r>
              <a:rPr b="1" lang="en-US" sz="2700">
                <a:solidFill>
                  <a:srgbClr val="008080"/>
                </a:solidFill>
                <a:highlight>
                  <a:srgbClr val="FFFFFF"/>
                </a:highlight>
                <a:latin typeface="Consolas"/>
                <a:ea typeface="Consolas"/>
                <a:cs typeface="Consolas"/>
                <a:sym typeface="Consolas"/>
              </a:rPr>
              <a:t>'%04d' </a:t>
            </a:r>
            <a:r>
              <a:rPr lang="en-US" sz="2700">
                <a:solidFill>
                  <a:schemeClr val="dk1"/>
                </a:solidFill>
                <a:highlight>
                  <a:srgbClr val="FFFFFF"/>
                </a:highlight>
                <a:latin typeface="Consolas"/>
                <a:ea typeface="Consolas"/>
                <a:cs typeface="Consolas"/>
                <a:sym typeface="Consolas"/>
              </a:rPr>
              <a:t>% (epoch + </a:t>
            </a:r>
            <a:r>
              <a:rPr lang="en-US" sz="2700">
                <a:solidFill>
                  <a:srgbClr val="0000FF"/>
                </a:solidFill>
                <a:highlight>
                  <a:srgbClr val="FFFFFF"/>
                </a:highlight>
                <a:latin typeface="Consolas"/>
                <a:ea typeface="Consolas"/>
                <a:cs typeface="Consolas"/>
                <a:sym typeface="Consolas"/>
              </a:rPr>
              <a:t>1</a:t>
            </a:r>
            <a:r>
              <a:rPr lang="en-US" sz="2700">
                <a:solidFill>
                  <a:schemeClr val="dk1"/>
                </a:solidFill>
                <a:highlight>
                  <a:srgbClr val="FFFFFF"/>
                </a:highlight>
                <a:latin typeface="Consolas"/>
                <a:ea typeface="Consolas"/>
                <a:cs typeface="Consolas"/>
                <a:sym typeface="Consolas"/>
              </a:rPr>
              <a:t>), </a:t>
            </a:r>
            <a:r>
              <a:rPr b="1" lang="en-US" sz="2700">
                <a:solidFill>
                  <a:srgbClr val="008080"/>
                </a:solidFill>
                <a:highlight>
                  <a:srgbClr val="FFFFFF"/>
                </a:highlight>
                <a:latin typeface="Consolas"/>
                <a:ea typeface="Consolas"/>
                <a:cs typeface="Consolas"/>
                <a:sym typeface="Consolas"/>
              </a:rPr>
              <a:t>'cost ='</a:t>
            </a:r>
            <a:r>
              <a:rPr lang="en-US" sz="2700">
                <a:solidFill>
                  <a:schemeClr val="dk1"/>
                </a:solidFill>
                <a:highlight>
                  <a:srgbClr val="FFFFFF"/>
                </a:highlight>
                <a:latin typeface="Consolas"/>
                <a:ea typeface="Consolas"/>
                <a:cs typeface="Consolas"/>
                <a:sym typeface="Consolas"/>
              </a:rPr>
              <a:t>, </a:t>
            </a:r>
            <a:r>
              <a:rPr b="1" lang="en-US" sz="2700">
                <a:solidFill>
                  <a:srgbClr val="008080"/>
                </a:solidFill>
                <a:highlight>
                  <a:srgbClr val="FFFFFF"/>
                </a:highlight>
                <a:latin typeface="Consolas"/>
                <a:ea typeface="Consolas"/>
                <a:cs typeface="Consolas"/>
                <a:sym typeface="Consolas"/>
              </a:rPr>
              <a:t>'{:.9f}'</a:t>
            </a:r>
            <a:r>
              <a:rPr lang="en-US" sz="2700">
                <a:solidFill>
                  <a:schemeClr val="dk1"/>
                </a:solidFill>
                <a:highlight>
                  <a:srgbClr val="FFFFFF"/>
                </a:highlight>
                <a:latin typeface="Consolas"/>
                <a:ea typeface="Consolas"/>
                <a:cs typeface="Consolas"/>
                <a:sym typeface="Consolas"/>
              </a:rPr>
              <a:t>.format(avg_cost))</a:t>
            </a:r>
          </a:p>
          <a:p>
            <a:pPr lvl="0" rtl="0">
              <a:spcBef>
                <a:spcPts val="0"/>
              </a:spcBef>
              <a:buNone/>
            </a:pPr>
            <a:r>
              <a:t/>
            </a:r>
            <a:endParaRPr sz="2700">
              <a:solidFill>
                <a:schemeClr val="dk1"/>
              </a:solidFill>
              <a:highlight>
                <a:srgbClr val="FFFFFF"/>
              </a:highlight>
              <a:latin typeface="Consolas"/>
              <a:ea typeface="Consolas"/>
              <a:cs typeface="Consolas"/>
              <a:sym typeface="Consolas"/>
            </a:endParaRPr>
          </a:p>
          <a:p>
            <a:pPr lvl="0" rtl="0">
              <a:spcBef>
                <a:spcPts val="0"/>
              </a:spcBef>
              <a:buNone/>
            </a:pPr>
            <a:r>
              <a:rPr lang="en-US" sz="2700">
                <a:solidFill>
                  <a:srgbClr val="000080"/>
                </a:solidFill>
                <a:highlight>
                  <a:srgbClr val="FFFFFF"/>
                </a:highlight>
                <a:latin typeface="Consolas"/>
                <a:ea typeface="Consolas"/>
                <a:cs typeface="Consolas"/>
                <a:sym typeface="Consolas"/>
              </a:rPr>
              <a:t>print</a:t>
            </a:r>
            <a:r>
              <a:rPr lang="en-US" sz="2700">
                <a:solidFill>
                  <a:schemeClr val="dk1"/>
                </a:solidFill>
                <a:highlight>
                  <a:srgbClr val="FFFFFF"/>
                </a:highlight>
                <a:latin typeface="Consolas"/>
                <a:ea typeface="Consolas"/>
                <a:cs typeface="Consolas"/>
                <a:sym typeface="Consolas"/>
              </a:rPr>
              <a:t>(</a:t>
            </a:r>
            <a:r>
              <a:rPr b="1" lang="en-US" sz="2700">
                <a:solidFill>
                  <a:srgbClr val="008080"/>
                </a:solidFill>
                <a:highlight>
                  <a:srgbClr val="FFFFFF"/>
                </a:highlight>
                <a:latin typeface="Consolas"/>
                <a:ea typeface="Consolas"/>
                <a:cs typeface="Consolas"/>
                <a:sym typeface="Consolas"/>
              </a:rPr>
              <a:t>'Learning Finished!'</a:t>
            </a:r>
            <a:r>
              <a:rPr lang="en-US" sz="2700">
                <a:solidFill>
                  <a:schemeClr val="dk1"/>
                </a:solidFill>
                <a:highlight>
                  <a:srgbClr val="FFFFFF"/>
                </a:highlight>
                <a:latin typeface="Consolas"/>
                <a:ea typeface="Consolas"/>
                <a:cs typeface="Consolas"/>
                <a:sym typeface="Consolas"/>
              </a:rPr>
              <a:t>)</a:t>
            </a:r>
          </a:p>
          <a:p>
            <a:pPr lvl="0" rtl="0">
              <a:spcBef>
                <a:spcPts val="0"/>
              </a:spcBef>
              <a:buNone/>
            </a:pPr>
            <a:r>
              <a:t/>
            </a:r>
            <a:endParaRPr sz="2700">
              <a:solidFill>
                <a:schemeClr val="dk1"/>
              </a:solidFill>
              <a:highlight>
                <a:srgbClr val="FFFFFF"/>
              </a:highlight>
              <a:latin typeface="Consolas"/>
              <a:ea typeface="Consolas"/>
              <a:cs typeface="Consolas"/>
              <a:sym typeface="Consolas"/>
            </a:endParaRPr>
          </a:p>
          <a:p>
            <a:pPr lvl="0" rtl="0">
              <a:spcBef>
                <a:spcPts val="0"/>
              </a:spcBef>
              <a:buNone/>
            </a:pPr>
            <a:r>
              <a:rPr i="1" lang="en-US" sz="2700">
                <a:solidFill>
                  <a:srgbClr val="808080"/>
                </a:solidFill>
                <a:highlight>
                  <a:srgbClr val="FFFFFF"/>
                </a:highlight>
                <a:latin typeface="Consolas"/>
                <a:ea typeface="Consolas"/>
                <a:cs typeface="Consolas"/>
                <a:sym typeface="Consolas"/>
              </a:rPr>
              <a:t># Test model and check accuracy</a:t>
            </a:r>
          </a:p>
          <a:p>
            <a:pPr lvl="0" rtl="0">
              <a:spcBef>
                <a:spcPts val="0"/>
              </a:spcBef>
              <a:buNone/>
            </a:pPr>
            <a:r>
              <a:rPr lang="en-US" sz="2700">
                <a:solidFill>
                  <a:schemeClr val="dk1"/>
                </a:solidFill>
                <a:highlight>
                  <a:srgbClr val="FFFFFF"/>
                </a:highlight>
                <a:latin typeface="Consolas"/>
                <a:ea typeface="Consolas"/>
                <a:cs typeface="Consolas"/>
                <a:sym typeface="Consolas"/>
              </a:rPr>
              <a:t>correct_prediction = tf.equal(tf.argmax(hypothesis, </a:t>
            </a:r>
            <a:r>
              <a:rPr lang="en-US" sz="2700">
                <a:solidFill>
                  <a:srgbClr val="0000FF"/>
                </a:solidFill>
                <a:highlight>
                  <a:srgbClr val="FFFFFF"/>
                </a:highlight>
                <a:latin typeface="Consolas"/>
                <a:ea typeface="Consolas"/>
                <a:cs typeface="Consolas"/>
                <a:sym typeface="Consolas"/>
              </a:rPr>
              <a:t>1</a:t>
            </a:r>
            <a:r>
              <a:rPr lang="en-US" sz="2700">
                <a:solidFill>
                  <a:schemeClr val="dk1"/>
                </a:solidFill>
                <a:highlight>
                  <a:srgbClr val="FFFFFF"/>
                </a:highlight>
                <a:latin typeface="Consolas"/>
                <a:ea typeface="Consolas"/>
                <a:cs typeface="Consolas"/>
                <a:sym typeface="Consolas"/>
              </a:rPr>
              <a:t>), tf.argmax(Y, </a:t>
            </a:r>
            <a:r>
              <a:rPr lang="en-US" sz="2700">
                <a:solidFill>
                  <a:srgbClr val="0000FF"/>
                </a:solidFill>
                <a:highlight>
                  <a:srgbClr val="FFFFFF"/>
                </a:highlight>
                <a:latin typeface="Consolas"/>
                <a:ea typeface="Consolas"/>
                <a:cs typeface="Consolas"/>
                <a:sym typeface="Consolas"/>
              </a:rPr>
              <a:t>1</a:t>
            </a:r>
            <a:r>
              <a:rPr lang="en-US" sz="2700">
                <a:solidFill>
                  <a:schemeClr val="dk1"/>
                </a:solidFill>
                <a:highlight>
                  <a:srgbClr val="FFFFFF"/>
                </a:highlight>
                <a:latin typeface="Consolas"/>
                <a:ea typeface="Consolas"/>
                <a:cs typeface="Consolas"/>
                <a:sym typeface="Consolas"/>
              </a:rPr>
              <a:t>))</a:t>
            </a:r>
          </a:p>
          <a:p>
            <a:pPr lvl="0" rtl="0">
              <a:spcBef>
                <a:spcPts val="0"/>
              </a:spcBef>
              <a:buNone/>
            </a:pPr>
            <a:r>
              <a:rPr lang="en-US" sz="2700">
                <a:solidFill>
                  <a:schemeClr val="dk1"/>
                </a:solidFill>
                <a:highlight>
                  <a:srgbClr val="FFFFFF"/>
                </a:highlight>
                <a:latin typeface="Consolas"/>
                <a:ea typeface="Consolas"/>
                <a:cs typeface="Consolas"/>
                <a:sym typeface="Consolas"/>
              </a:rPr>
              <a:t>accuracy = tf.reduce_mean(tf.cast(correct_prediction, tf.float32))</a:t>
            </a:r>
          </a:p>
          <a:p>
            <a:pPr lvl="0" rtl="0">
              <a:spcBef>
                <a:spcPts val="0"/>
              </a:spcBef>
              <a:buNone/>
            </a:pPr>
            <a:r>
              <a:rPr lang="en-US" sz="2700">
                <a:solidFill>
                  <a:srgbClr val="000080"/>
                </a:solidFill>
                <a:highlight>
                  <a:srgbClr val="FFFFFF"/>
                </a:highlight>
                <a:latin typeface="Consolas"/>
                <a:ea typeface="Consolas"/>
                <a:cs typeface="Consolas"/>
                <a:sym typeface="Consolas"/>
              </a:rPr>
              <a:t>print</a:t>
            </a:r>
            <a:r>
              <a:rPr lang="en-US" sz="2700">
                <a:solidFill>
                  <a:schemeClr val="dk1"/>
                </a:solidFill>
                <a:highlight>
                  <a:srgbClr val="FFFFFF"/>
                </a:highlight>
                <a:latin typeface="Consolas"/>
                <a:ea typeface="Consolas"/>
                <a:cs typeface="Consolas"/>
                <a:sym typeface="Consolas"/>
              </a:rPr>
              <a:t>(</a:t>
            </a:r>
            <a:r>
              <a:rPr b="1" lang="en-US" sz="2700">
                <a:solidFill>
                  <a:srgbClr val="008080"/>
                </a:solidFill>
                <a:highlight>
                  <a:srgbClr val="FFFFFF"/>
                </a:highlight>
                <a:latin typeface="Consolas"/>
                <a:ea typeface="Consolas"/>
                <a:cs typeface="Consolas"/>
                <a:sym typeface="Consolas"/>
              </a:rPr>
              <a:t>'Accuracy:'</a:t>
            </a:r>
            <a:r>
              <a:rPr lang="en-US" sz="2700">
                <a:solidFill>
                  <a:schemeClr val="dk1"/>
                </a:solidFill>
                <a:highlight>
                  <a:srgbClr val="FFFFFF"/>
                </a:highlight>
                <a:latin typeface="Consolas"/>
                <a:ea typeface="Consolas"/>
                <a:cs typeface="Consolas"/>
                <a:sym typeface="Consolas"/>
              </a:rPr>
              <a:t>, sess.run(accuracy, </a:t>
            </a:r>
            <a:r>
              <a:rPr lang="en-US" sz="2700">
                <a:solidFill>
                  <a:srgbClr val="660099"/>
                </a:solidFill>
                <a:highlight>
                  <a:srgbClr val="FFFFFF"/>
                </a:highlight>
                <a:latin typeface="Consolas"/>
                <a:ea typeface="Consolas"/>
                <a:cs typeface="Consolas"/>
                <a:sym typeface="Consolas"/>
              </a:rPr>
              <a:t>feed_dict</a:t>
            </a:r>
            <a:r>
              <a:rPr lang="en-US" sz="2700">
                <a:solidFill>
                  <a:schemeClr val="dk1"/>
                </a:solidFill>
                <a:highlight>
                  <a:srgbClr val="FFFFFF"/>
                </a:highlight>
                <a:latin typeface="Consolas"/>
                <a:ea typeface="Consolas"/>
                <a:cs typeface="Consolas"/>
                <a:sym typeface="Consolas"/>
              </a:rPr>
              <a:t>={X: mnist.test.images, Y: mnist.test.labels}))</a:t>
            </a:r>
          </a:p>
          <a:p>
            <a:pPr lvl="0" rtl="0">
              <a:spcBef>
                <a:spcPts val="0"/>
              </a:spcBef>
              <a:buNone/>
            </a:pPr>
            <a:r>
              <a:t/>
            </a:r>
            <a:endParaRPr b="1" sz="2700">
              <a:solidFill>
                <a:srgbClr val="008080"/>
              </a:solidFill>
              <a:highlight>
                <a:srgbClr val="FFFFFF"/>
              </a:highlight>
              <a:latin typeface="Consolas"/>
              <a:ea typeface="Consolas"/>
              <a:cs typeface="Consolas"/>
              <a:sym typeface="Consolas"/>
            </a:endParaRPr>
          </a:p>
        </p:txBody>
      </p:sp>
      <p:sp>
        <p:nvSpPr>
          <p:cNvPr id="1172" name="Shape 1172"/>
          <p:cNvSpPr txBox="1"/>
          <p:nvPr/>
        </p:nvSpPr>
        <p:spPr>
          <a:xfrm>
            <a:off x="17260000" y="2840000"/>
            <a:ext cx="6648000" cy="80001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0001 cost = 5.888845987</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0002 cost = 1.860620173</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0003 cost = 1.159035648</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0004 cost = 0.892340870</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0005 cost = 0.751155428</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0006 cost = 0.662484806</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0007 cost = 0.601544010</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0008 cost = 0.556526115</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0009 cost = 0.521186961</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0010 cost = 0.493068354</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0011 cost = 0.469686249</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0012 cost = 0.449967254</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0013 cost = 0.433519321</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0014 cost = 0.419000337</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Epoch: 0015 cost = 0.406490815</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Learning Finished!</a:t>
            </a:r>
          </a:p>
          <a:p>
            <a:pPr indent="-184150" lvl="0" marL="0" marR="0" rtl="0" algn="l">
              <a:lnSpc>
                <a:spcPct val="100000"/>
              </a:lnSpc>
              <a:spcBef>
                <a:spcPts val="0"/>
              </a:spcBef>
              <a:spcAft>
                <a:spcPts val="0"/>
              </a:spcAft>
              <a:buClr>
                <a:srgbClr val="000000"/>
              </a:buClr>
              <a:buSzPct val="93548"/>
              <a:buFont typeface="Arial"/>
              <a:buNone/>
            </a:pPr>
            <a:r>
              <a:rPr b="1" lang="en-US" sz="3100">
                <a:solidFill>
                  <a:srgbClr val="008080"/>
                </a:solidFill>
                <a:highlight>
                  <a:srgbClr val="FFFFFF"/>
                </a:highlight>
              </a:rPr>
              <a:t>Accuracy: 0.9035</a:t>
            </a:r>
          </a:p>
        </p:txBody>
      </p:sp>
      <p:sp>
        <p:nvSpPr>
          <p:cNvPr id="1173" name="Shape 1173"/>
          <p:cNvSpPr txBox="1"/>
          <p:nvPr/>
        </p:nvSpPr>
        <p:spPr>
          <a:xfrm>
            <a:off x="8468467" y="12633600"/>
            <a:ext cx="15915300" cy="1082400"/>
          </a:xfrm>
          <a:prstGeom prst="rect">
            <a:avLst/>
          </a:prstGeom>
          <a:noFill/>
          <a:ln>
            <a:noFill/>
          </a:ln>
        </p:spPr>
        <p:txBody>
          <a:bodyPr anchorCtr="0" anchor="ctr" bIns="243800" lIns="243800" rIns="243800" wrap="square" tIns="243800">
            <a:noAutofit/>
          </a:bodyPr>
          <a:lstStyle/>
          <a:p>
            <a:pPr lvl="0" rtl="0">
              <a:spcBef>
                <a:spcPts val="0"/>
              </a:spcBef>
              <a:buNone/>
            </a:pPr>
            <a:r>
              <a:rPr lang="en-US" sz="2900" u="sng">
                <a:solidFill>
                  <a:schemeClr val="hlink"/>
                </a:solidFill>
                <a:hlinkClick r:id="rId3"/>
              </a:rPr>
              <a:t>https://github.com/hunkim/DeepLearningZeroToAll/blob/master/lab-10-1-mnist_softmax.py</a:t>
            </a:r>
            <a:r>
              <a:rPr lang="en-US" sz="2900"/>
              <a:t> </a:t>
            </a:r>
          </a:p>
        </p:txBody>
      </p:sp>
      <p:sp>
        <p:nvSpPr>
          <p:cNvPr id="1174" name="Shape 1174"/>
          <p:cNvSpPr txBox="1"/>
          <p:nvPr/>
        </p:nvSpPr>
        <p:spPr>
          <a:xfrm>
            <a:off x="9167650" y="3516400"/>
            <a:ext cx="7756200" cy="1830000"/>
          </a:xfrm>
          <a:prstGeom prst="rect">
            <a:avLst/>
          </a:prstGeom>
          <a:noFill/>
          <a:ln cap="flat" cmpd="sng" w="9525">
            <a:solidFill>
              <a:srgbClr val="4A86E8"/>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US" sz="3000">
                <a:solidFill>
                  <a:schemeClr val="dk1"/>
                </a:solidFill>
                <a:latin typeface="Consolas"/>
                <a:ea typeface="Consolas"/>
                <a:cs typeface="Consolas"/>
                <a:sym typeface="Consolas"/>
              </a:rPr>
              <a:t>cost = tf.reduce_mean(-tf.reduce_sum(Y * tf.log(hypothesis), </a:t>
            </a:r>
            <a:r>
              <a:rPr lang="en-US" sz="3000">
                <a:solidFill>
                  <a:srgbClr val="660099"/>
                </a:solidFill>
                <a:latin typeface="Consolas"/>
                <a:ea typeface="Consolas"/>
                <a:cs typeface="Consolas"/>
                <a:sym typeface="Consolas"/>
              </a:rPr>
              <a:t>axis</a:t>
            </a:r>
            <a:r>
              <a:rPr lang="en-US" sz="3000">
                <a:solidFill>
                  <a:schemeClr val="dk1"/>
                </a:solidFill>
                <a:latin typeface="Consolas"/>
                <a:ea typeface="Consolas"/>
                <a:cs typeface="Consolas"/>
                <a:sym typeface="Consolas"/>
              </a:rPr>
              <a:t>=</a:t>
            </a:r>
            <a:r>
              <a:rPr lang="en-US" sz="3000">
                <a:solidFill>
                  <a:schemeClr val="hlink"/>
                </a:solidFill>
                <a:latin typeface="Consolas"/>
                <a:ea typeface="Consolas"/>
                <a:cs typeface="Consolas"/>
                <a:sym typeface="Consolas"/>
              </a:rPr>
              <a:t>1</a:t>
            </a:r>
            <a:r>
              <a:rPr lang="en-US" sz="3000">
                <a:solidFill>
                  <a:schemeClr val="dk1"/>
                </a:solidFill>
                <a:latin typeface="Consolas"/>
                <a:ea typeface="Consolas"/>
                <a:cs typeface="Consolas"/>
                <a:sym typeface="Consolas"/>
              </a:rPr>
              <a:t>))</a:t>
            </a:r>
          </a:p>
        </p:txBody>
      </p:sp>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8" name="Shape 1178"/>
        <p:cNvGrpSpPr/>
        <p:nvPr/>
      </p:nvGrpSpPr>
      <p:grpSpPr>
        <a:xfrm>
          <a:off x="0" y="0"/>
          <a:ext cx="0" cy="0"/>
          <a:chOff x="0" y="0"/>
          <a:chExt cx="0" cy="0"/>
        </a:xfrm>
      </p:grpSpPr>
      <p:sp>
        <p:nvSpPr>
          <p:cNvPr id="1179" name="Shape 1179"/>
          <p:cNvSpPr/>
          <p:nvPr/>
        </p:nvSpPr>
        <p:spPr>
          <a:xfrm>
            <a:off x="9306333" y="124933"/>
            <a:ext cx="14824800" cy="16065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lang="en-US" sz="9100">
                <a:latin typeface="Gill Sans"/>
                <a:ea typeface="Gill Sans"/>
                <a:cs typeface="Gill Sans"/>
                <a:sym typeface="Gill Sans"/>
              </a:rPr>
              <a:t>NN</a:t>
            </a:r>
            <a:r>
              <a:rPr b="0" i="0" lang="en-US" sz="9100" u="none" cap="none" strike="noStrike">
                <a:solidFill>
                  <a:srgbClr val="000000"/>
                </a:solidFill>
                <a:latin typeface="Gill Sans"/>
                <a:ea typeface="Gill Sans"/>
                <a:cs typeface="Gill Sans"/>
                <a:sym typeface="Gill Sans"/>
              </a:rPr>
              <a:t> for MNIST</a:t>
            </a:r>
          </a:p>
        </p:txBody>
      </p:sp>
      <p:sp>
        <p:nvSpPr>
          <p:cNvPr id="1180" name="Shape 1180"/>
          <p:cNvSpPr txBox="1"/>
          <p:nvPr/>
        </p:nvSpPr>
        <p:spPr>
          <a:xfrm>
            <a:off x="0" y="0"/>
            <a:ext cx="20398500" cy="12633600"/>
          </a:xfrm>
          <a:prstGeom prst="rect">
            <a:avLst/>
          </a:prstGeom>
          <a:noFill/>
          <a:ln>
            <a:noFill/>
          </a:ln>
        </p:spPr>
        <p:txBody>
          <a:bodyPr anchorCtr="0" anchor="ctr" bIns="243800" lIns="243800" rIns="243800" wrap="square" tIns="243800">
            <a:noAutofit/>
          </a:bodyPr>
          <a:lstStyle/>
          <a:p>
            <a:pPr lvl="0" rtl="0">
              <a:spcBef>
                <a:spcPts val="0"/>
              </a:spcBef>
              <a:buClr>
                <a:schemeClr val="dk1"/>
              </a:buClr>
              <a:buSzPct val="90625"/>
              <a:buFont typeface="Arial"/>
              <a:buNone/>
            </a:pPr>
            <a:r>
              <a:rPr i="1" lang="en-US" sz="3200">
                <a:solidFill>
                  <a:srgbClr val="808080"/>
                </a:solidFill>
                <a:highlight>
                  <a:srgbClr val="FFFFFF"/>
                </a:highlight>
                <a:latin typeface="Consolas"/>
                <a:ea typeface="Consolas"/>
                <a:cs typeface="Consolas"/>
                <a:sym typeface="Consolas"/>
              </a:rPr>
              <a:t># input place holders</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X = tf.placeholder(tf.float32, [</a:t>
            </a:r>
            <a:r>
              <a:rPr b="1" lang="en-US" sz="3200">
                <a:solidFill>
                  <a:srgbClr val="000080"/>
                </a:solidFill>
                <a:highlight>
                  <a:srgbClr val="FFFFFF"/>
                </a:highlight>
                <a:latin typeface="Consolas"/>
                <a:ea typeface="Consolas"/>
                <a:cs typeface="Consolas"/>
                <a:sym typeface="Consolas"/>
              </a:rPr>
              <a:t>None</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784</a:t>
            </a:r>
            <a:r>
              <a:rPr lang="en-US" sz="3200">
                <a:solidFill>
                  <a:schemeClr val="dk1"/>
                </a:solidFill>
                <a:highlight>
                  <a:srgbClr val="FFFFFF"/>
                </a:highlight>
                <a:latin typeface="Consolas"/>
                <a:ea typeface="Consolas"/>
                <a:cs typeface="Consolas"/>
                <a:sym typeface="Consolas"/>
              </a:rPr>
              <a:t>])</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Y = tf.placeholder(tf.float32, [</a:t>
            </a:r>
            <a:r>
              <a:rPr b="1" lang="en-US" sz="3200">
                <a:solidFill>
                  <a:srgbClr val="000080"/>
                </a:solidFill>
                <a:highlight>
                  <a:srgbClr val="FFFFFF"/>
                </a:highlight>
                <a:latin typeface="Consolas"/>
                <a:ea typeface="Consolas"/>
                <a:cs typeface="Consolas"/>
                <a:sym typeface="Consolas"/>
              </a:rPr>
              <a:t>None</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10</a:t>
            </a:r>
            <a:r>
              <a:rPr lang="en-US" sz="3200">
                <a:solidFill>
                  <a:schemeClr val="dk1"/>
                </a:solidFill>
                <a:highlight>
                  <a:srgbClr val="FFFFFF"/>
                </a:highlight>
                <a:latin typeface="Consolas"/>
                <a:ea typeface="Consolas"/>
                <a:cs typeface="Consolas"/>
                <a:sym typeface="Consolas"/>
              </a:rPr>
              <a:t>])</a:t>
            </a:r>
          </a:p>
          <a:p>
            <a:pPr lvl="0" rtl="0">
              <a:spcBef>
                <a:spcPts val="0"/>
              </a:spcBef>
              <a:buClr>
                <a:schemeClr val="dk1"/>
              </a:buClr>
              <a:buFont typeface="Arial"/>
              <a:buNone/>
            </a:pPr>
            <a:r>
              <a:t/>
            </a:r>
            <a:endParaRPr sz="3200">
              <a:solidFill>
                <a:schemeClr val="dk1"/>
              </a:solidFill>
              <a:highlight>
                <a:srgbClr val="FFFFFF"/>
              </a:highlight>
              <a:latin typeface="Consolas"/>
              <a:ea typeface="Consolas"/>
              <a:cs typeface="Consolas"/>
              <a:sym typeface="Consolas"/>
            </a:endParaRPr>
          </a:p>
          <a:p>
            <a:pPr lvl="0" rtl="0">
              <a:spcBef>
                <a:spcPts val="0"/>
              </a:spcBef>
              <a:buClr>
                <a:schemeClr val="dk1"/>
              </a:buClr>
              <a:buSzPct val="90625"/>
              <a:buFont typeface="Arial"/>
              <a:buNone/>
            </a:pPr>
            <a:r>
              <a:rPr i="1" lang="en-US" sz="3200">
                <a:solidFill>
                  <a:srgbClr val="808080"/>
                </a:solidFill>
                <a:highlight>
                  <a:srgbClr val="FFFFFF"/>
                </a:highlight>
                <a:latin typeface="Consolas"/>
                <a:ea typeface="Consolas"/>
                <a:cs typeface="Consolas"/>
                <a:sym typeface="Consolas"/>
              </a:rPr>
              <a:t># weights &amp; bias for nn layers</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W1 = tf.Variable(tf.random_normal([</a:t>
            </a:r>
            <a:r>
              <a:rPr lang="en-US" sz="3200">
                <a:solidFill>
                  <a:srgbClr val="0000FF"/>
                </a:solidFill>
                <a:highlight>
                  <a:srgbClr val="FFFFFF"/>
                </a:highlight>
                <a:latin typeface="Consolas"/>
                <a:ea typeface="Consolas"/>
                <a:cs typeface="Consolas"/>
                <a:sym typeface="Consolas"/>
              </a:rPr>
              <a:t>784</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256</a:t>
            </a:r>
            <a:r>
              <a:rPr lang="en-US" sz="3200">
                <a:solidFill>
                  <a:schemeClr val="dk1"/>
                </a:solidFill>
                <a:highlight>
                  <a:srgbClr val="FFFFFF"/>
                </a:highlight>
                <a:latin typeface="Consolas"/>
                <a:ea typeface="Consolas"/>
                <a:cs typeface="Consolas"/>
                <a:sym typeface="Consolas"/>
              </a:rPr>
              <a:t>]))</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b1 = tf.Variable(tf.random_normal([</a:t>
            </a:r>
            <a:r>
              <a:rPr lang="en-US" sz="3200">
                <a:solidFill>
                  <a:srgbClr val="0000FF"/>
                </a:solidFill>
                <a:highlight>
                  <a:srgbClr val="FFFFFF"/>
                </a:highlight>
                <a:latin typeface="Consolas"/>
                <a:ea typeface="Consolas"/>
                <a:cs typeface="Consolas"/>
                <a:sym typeface="Consolas"/>
              </a:rPr>
              <a:t>256</a:t>
            </a:r>
            <a:r>
              <a:rPr lang="en-US" sz="3200">
                <a:solidFill>
                  <a:schemeClr val="dk1"/>
                </a:solidFill>
                <a:highlight>
                  <a:srgbClr val="FFFFFF"/>
                </a:highlight>
                <a:latin typeface="Consolas"/>
                <a:ea typeface="Consolas"/>
                <a:cs typeface="Consolas"/>
                <a:sym typeface="Consolas"/>
              </a:rPr>
              <a:t>]))</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L1 = tf.nn.relu(tf.matmul(X, W1) + b1)</a:t>
            </a:r>
          </a:p>
          <a:p>
            <a:pPr lvl="0" rtl="0">
              <a:spcBef>
                <a:spcPts val="0"/>
              </a:spcBef>
              <a:buClr>
                <a:schemeClr val="dk1"/>
              </a:buClr>
              <a:buFont typeface="Arial"/>
              <a:buNone/>
            </a:pPr>
            <a:r>
              <a:t/>
            </a:r>
            <a:endParaRPr sz="3200">
              <a:solidFill>
                <a:schemeClr val="dk1"/>
              </a:solidFill>
              <a:highlight>
                <a:srgbClr val="FFFFFF"/>
              </a:highlight>
              <a:latin typeface="Consolas"/>
              <a:ea typeface="Consolas"/>
              <a:cs typeface="Consolas"/>
              <a:sym typeface="Consolas"/>
            </a:endParaRP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W2 = tf.Variable(tf.random_normal([</a:t>
            </a:r>
            <a:r>
              <a:rPr lang="en-US" sz="3200">
                <a:solidFill>
                  <a:srgbClr val="0000FF"/>
                </a:solidFill>
                <a:highlight>
                  <a:srgbClr val="FFFFFF"/>
                </a:highlight>
                <a:latin typeface="Consolas"/>
                <a:ea typeface="Consolas"/>
                <a:cs typeface="Consolas"/>
                <a:sym typeface="Consolas"/>
              </a:rPr>
              <a:t>256</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256</a:t>
            </a:r>
            <a:r>
              <a:rPr lang="en-US" sz="3200">
                <a:solidFill>
                  <a:schemeClr val="dk1"/>
                </a:solidFill>
                <a:highlight>
                  <a:srgbClr val="FFFFFF"/>
                </a:highlight>
                <a:latin typeface="Consolas"/>
                <a:ea typeface="Consolas"/>
                <a:cs typeface="Consolas"/>
                <a:sym typeface="Consolas"/>
              </a:rPr>
              <a:t>]))</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b2 = tf.Variable(tf.random_normal([</a:t>
            </a:r>
            <a:r>
              <a:rPr lang="en-US" sz="3200">
                <a:solidFill>
                  <a:srgbClr val="0000FF"/>
                </a:solidFill>
                <a:highlight>
                  <a:srgbClr val="FFFFFF"/>
                </a:highlight>
                <a:latin typeface="Consolas"/>
                <a:ea typeface="Consolas"/>
                <a:cs typeface="Consolas"/>
                <a:sym typeface="Consolas"/>
              </a:rPr>
              <a:t>256</a:t>
            </a:r>
            <a:r>
              <a:rPr lang="en-US" sz="3200">
                <a:solidFill>
                  <a:schemeClr val="dk1"/>
                </a:solidFill>
                <a:highlight>
                  <a:srgbClr val="FFFFFF"/>
                </a:highlight>
                <a:latin typeface="Consolas"/>
                <a:ea typeface="Consolas"/>
                <a:cs typeface="Consolas"/>
                <a:sym typeface="Consolas"/>
              </a:rPr>
              <a:t>]))</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L2 = tf.nn.relu(tf.matmul(L1, W2) + b2)</a:t>
            </a:r>
          </a:p>
          <a:p>
            <a:pPr lvl="0" rtl="0">
              <a:spcBef>
                <a:spcPts val="0"/>
              </a:spcBef>
              <a:buClr>
                <a:schemeClr val="dk1"/>
              </a:buClr>
              <a:buFont typeface="Arial"/>
              <a:buNone/>
            </a:pPr>
            <a:r>
              <a:t/>
            </a:r>
            <a:endParaRPr sz="3200">
              <a:solidFill>
                <a:schemeClr val="dk1"/>
              </a:solidFill>
              <a:highlight>
                <a:srgbClr val="FFFFFF"/>
              </a:highlight>
              <a:latin typeface="Consolas"/>
              <a:ea typeface="Consolas"/>
              <a:cs typeface="Consolas"/>
              <a:sym typeface="Consolas"/>
            </a:endParaRP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W3 = tf.Variable(tf.random_normal([</a:t>
            </a:r>
            <a:r>
              <a:rPr lang="en-US" sz="3200">
                <a:solidFill>
                  <a:srgbClr val="0000FF"/>
                </a:solidFill>
                <a:highlight>
                  <a:srgbClr val="FFFFFF"/>
                </a:highlight>
                <a:latin typeface="Consolas"/>
                <a:ea typeface="Consolas"/>
                <a:cs typeface="Consolas"/>
                <a:sym typeface="Consolas"/>
              </a:rPr>
              <a:t>256</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10</a:t>
            </a:r>
            <a:r>
              <a:rPr lang="en-US" sz="3200">
                <a:solidFill>
                  <a:schemeClr val="dk1"/>
                </a:solidFill>
                <a:highlight>
                  <a:srgbClr val="FFFFFF"/>
                </a:highlight>
                <a:latin typeface="Consolas"/>
                <a:ea typeface="Consolas"/>
                <a:cs typeface="Consolas"/>
                <a:sym typeface="Consolas"/>
              </a:rPr>
              <a:t>]))</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b3 = tf.Variable(tf.random_normal([</a:t>
            </a:r>
            <a:r>
              <a:rPr lang="en-US" sz="3200">
                <a:solidFill>
                  <a:srgbClr val="0000FF"/>
                </a:solidFill>
                <a:highlight>
                  <a:srgbClr val="FFFFFF"/>
                </a:highlight>
                <a:latin typeface="Consolas"/>
                <a:ea typeface="Consolas"/>
                <a:cs typeface="Consolas"/>
                <a:sym typeface="Consolas"/>
              </a:rPr>
              <a:t>10</a:t>
            </a:r>
            <a:r>
              <a:rPr lang="en-US" sz="3200">
                <a:solidFill>
                  <a:schemeClr val="dk1"/>
                </a:solidFill>
                <a:highlight>
                  <a:srgbClr val="FFFFFF"/>
                </a:highlight>
                <a:latin typeface="Consolas"/>
                <a:ea typeface="Consolas"/>
                <a:cs typeface="Consolas"/>
                <a:sym typeface="Consolas"/>
              </a:rPr>
              <a:t>]))</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hypothesis = tf.matmul(L2, W3) + b3</a:t>
            </a:r>
          </a:p>
          <a:p>
            <a:pPr lvl="0" rtl="0">
              <a:spcBef>
                <a:spcPts val="0"/>
              </a:spcBef>
              <a:buClr>
                <a:schemeClr val="dk1"/>
              </a:buClr>
              <a:buFont typeface="Arial"/>
              <a:buNone/>
            </a:pPr>
            <a:r>
              <a:t/>
            </a:r>
            <a:endParaRPr sz="3200">
              <a:solidFill>
                <a:schemeClr val="dk1"/>
              </a:solidFill>
              <a:highlight>
                <a:srgbClr val="FFFFFF"/>
              </a:highlight>
              <a:latin typeface="Consolas"/>
              <a:ea typeface="Consolas"/>
              <a:cs typeface="Consolas"/>
              <a:sym typeface="Consolas"/>
            </a:endParaRPr>
          </a:p>
          <a:p>
            <a:pPr lvl="0" rtl="0">
              <a:spcBef>
                <a:spcPts val="0"/>
              </a:spcBef>
              <a:buClr>
                <a:schemeClr val="dk1"/>
              </a:buClr>
              <a:buSzPct val="90625"/>
              <a:buFont typeface="Arial"/>
              <a:buNone/>
            </a:pPr>
            <a:r>
              <a:rPr i="1" lang="en-US" sz="3200">
                <a:solidFill>
                  <a:srgbClr val="808080"/>
                </a:solidFill>
                <a:highlight>
                  <a:srgbClr val="FFFFFF"/>
                </a:highlight>
                <a:latin typeface="Consolas"/>
                <a:ea typeface="Consolas"/>
                <a:cs typeface="Consolas"/>
                <a:sym typeface="Consolas"/>
              </a:rPr>
              <a:t># define cost/loss &amp; optimizer</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cost = tf.reduce_mean(tf.nn.softmax_cross_entropy_with_logits(</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   </a:t>
            </a:r>
            <a:r>
              <a:rPr lang="en-US" sz="3200">
                <a:solidFill>
                  <a:srgbClr val="660099"/>
                </a:solidFill>
                <a:highlight>
                  <a:srgbClr val="FFFFFF"/>
                </a:highlight>
                <a:latin typeface="Consolas"/>
                <a:ea typeface="Consolas"/>
                <a:cs typeface="Consolas"/>
                <a:sym typeface="Consolas"/>
              </a:rPr>
              <a:t>logits</a:t>
            </a:r>
            <a:r>
              <a:rPr lang="en-US" sz="3200">
                <a:solidFill>
                  <a:schemeClr val="dk1"/>
                </a:solidFill>
                <a:highlight>
                  <a:srgbClr val="FFFFFF"/>
                </a:highlight>
                <a:latin typeface="Consolas"/>
                <a:ea typeface="Consolas"/>
                <a:cs typeface="Consolas"/>
                <a:sym typeface="Consolas"/>
              </a:rPr>
              <a:t>=hypothesis, </a:t>
            </a:r>
            <a:r>
              <a:rPr lang="en-US" sz="3200">
                <a:solidFill>
                  <a:srgbClr val="660099"/>
                </a:solidFill>
                <a:highlight>
                  <a:srgbClr val="FFFFFF"/>
                </a:highlight>
                <a:latin typeface="Consolas"/>
                <a:ea typeface="Consolas"/>
                <a:cs typeface="Consolas"/>
                <a:sym typeface="Consolas"/>
              </a:rPr>
              <a:t>labels</a:t>
            </a:r>
            <a:r>
              <a:rPr lang="en-US" sz="3200">
                <a:solidFill>
                  <a:schemeClr val="dk1"/>
                </a:solidFill>
                <a:highlight>
                  <a:srgbClr val="FFFFFF"/>
                </a:highlight>
                <a:latin typeface="Consolas"/>
                <a:ea typeface="Consolas"/>
                <a:cs typeface="Consolas"/>
                <a:sym typeface="Consolas"/>
              </a:rPr>
              <a:t>=Y))</a:t>
            </a:r>
          </a:p>
          <a:p>
            <a:pPr lvl="0" rtl="0">
              <a:spcBef>
                <a:spcPts val="0"/>
              </a:spcBef>
              <a:buClr>
                <a:schemeClr val="dk1"/>
              </a:buClr>
              <a:buSzPct val="90625"/>
              <a:buFont typeface="Arial"/>
              <a:buNone/>
            </a:pPr>
            <a:r>
              <a:rPr lang="en-US" sz="3200">
                <a:solidFill>
                  <a:schemeClr val="dk1"/>
                </a:solidFill>
                <a:highlight>
                  <a:srgbClr val="FFFFFF"/>
                </a:highlight>
                <a:latin typeface="Consolas"/>
                <a:ea typeface="Consolas"/>
                <a:cs typeface="Consolas"/>
                <a:sym typeface="Consolas"/>
              </a:rPr>
              <a:t>optimizer = tf.train.AdamOptimizer(</a:t>
            </a:r>
            <a:r>
              <a:rPr lang="en-US" sz="3200">
                <a:solidFill>
                  <a:srgbClr val="660099"/>
                </a:solidFill>
                <a:highlight>
                  <a:srgbClr val="FFFFFF"/>
                </a:highlight>
                <a:latin typeface="Consolas"/>
                <a:ea typeface="Consolas"/>
                <a:cs typeface="Consolas"/>
                <a:sym typeface="Consolas"/>
              </a:rPr>
              <a:t>learning_rate</a:t>
            </a:r>
            <a:r>
              <a:rPr lang="en-US" sz="3200">
                <a:solidFill>
                  <a:schemeClr val="dk1"/>
                </a:solidFill>
                <a:highlight>
                  <a:srgbClr val="FFFFFF"/>
                </a:highlight>
                <a:latin typeface="Consolas"/>
                <a:ea typeface="Consolas"/>
                <a:cs typeface="Consolas"/>
                <a:sym typeface="Consolas"/>
              </a:rPr>
              <a:t>=learning_rate).minimize(cost)</a:t>
            </a:r>
          </a:p>
          <a:p>
            <a:pPr lvl="0" rtl="0">
              <a:spcBef>
                <a:spcPts val="0"/>
              </a:spcBef>
              <a:buNone/>
            </a:pPr>
            <a:r>
              <a:t/>
            </a:r>
            <a:endParaRPr i="1" sz="2700">
              <a:solidFill>
                <a:srgbClr val="808080"/>
              </a:solidFill>
              <a:highlight>
                <a:srgbClr val="FFFFFF"/>
              </a:highlight>
              <a:latin typeface="Consolas"/>
              <a:ea typeface="Consolas"/>
              <a:cs typeface="Consolas"/>
              <a:sym typeface="Consolas"/>
            </a:endParaRPr>
          </a:p>
        </p:txBody>
      </p:sp>
      <p:sp>
        <p:nvSpPr>
          <p:cNvPr id="1181" name="Shape 1181"/>
          <p:cNvSpPr txBox="1"/>
          <p:nvPr/>
        </p:nvSpPr>
        <p:spPr>
          <a:xfrm>
            <a:off x="16421333" y="2056067"/>
            <a:ext cx="7486500" cy="83319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None/>
            </a:pPr>
            <a:r>
              <a:rPr b="1" lang="en-US" sz="3100">
                <a:solidFill>
                  <a:srgbClr val="008080"/>
                </a:solidFill>
                <a:highlight>
                  <a:srgbClr val="FFFFFF"/>
                </a:highlight>
              </a:rPr>
              <a:t>Epoch: 0001 cost = 141.207671860</a:t>
            </a:r>
          </a:p>
          <a:p>
            <a:pPr lvl="0" rtl="0">
              <a:spcBef>
                <a:spcPts val="0"/>
              </a:spcBef>
              <a:buNone/>
            </a:pPr>
            <a:r>
              <a:rPr b="1" lang="en-US" sz="3100">
                <a:solidFill>
                  <a:srgbClr val="008080"/>
                </a:solidFill>
                <a:highlight>
                  <a:srgbClr val="FFFFFF"/>
                </a:highlight>
              </a:rPr>
              <a:t>Epoch: 0002 cost = 38.788445864</a:t>
            </a:r>
          </a:p>
          <a:p>
            <a:pPr lvl="0" rtl="0">
              <a:spcBef>
                <a:spcPts val="0"/>
              </a:spcBef>
              <a:buNone/>
            </a:pPr>
            <a:r>
              <a:rPr b="1" lang="en-US" sz="3100">
                <a:solidFill>
                  <a:srgbClr val="008080"/>
                </a:solidFill>
                <a:highlight>
                  <a:srgbClr val="FFFFFF"/>
                </a:highlight>
              </a:rPr>
              <a:t>Epoch: 0003 cost = 23.977515479</a:t>
            </a:r>
          </a:p>
          <a:p>
            <a:pPr lvl="0" rtl="0">
              <a:spcBef>
                <a:spcPts val="0"/>
              </a:spcBef>
              <a:buNone/>
            </a:pPr>
            <a:r>
              <a:rPr b="1" lang="en-US" sz="3100">
                <a:solidFill>
                  <a:srgbClr val="008080"/>
                </a:solidFill>
                <a:highlight>
                  <a:srgbClr val="FFFFFF"/>
                </a:highlight>
              </a:rPr>
              <a:t>Epoch: 0004 cost = 16.315132428</a:t>
            </a:r>
          </a:p>
          <a:p>
            <a:pPr lvl="0" rtl="0">
              <a:spcBef>
                <a:spcPts val="0"/>
              </a:spcBef>
              <a:buNone/>
            </a:pPr>
            <a:r>
              <a:rPr b="1" lang="en-US" sz="3100">
                <a:solidFill>
                  <a:srgbClr val="008080"/>
                </a:solidFill>
                <a:highlight>
                  <a:srgbClr val="FFFFFF"/>
                </a:highlight>
              </a:rPr>
              <a:t>Epoch: 0005 cost = 11.702554882</a:t>
            </a:r>
          </a:p>
          <a:p>
            <a:pPr lvl="0" rtl="0">
              <a:spcBef>
                <a:spcPts val="0"/>
              </a:spcBef>
              <a:buNone/>
            </a:pPr>
            <a:r>
              <a:rPr b="1" lang="en-US" sz="3100">
                <a:solidFill>
                  <a:srgbClr val="008080"/>
                </a:solidFill>
                <a:highlight>
                  <a:srgbClr val="FFFFFF"/>
                </a:highlight>
              </a:rPr>
              <a:t>Epoch: 0006 cost = 8.573139748</a:t>
            </a:r>
          </a:p>
          <a:p>
            <a:pPr lvl="0" rtl="0">
              <a:spcBef>
                <a:spcPts val="0"/>
              </a:spcBef>
              <a:buNone/>
            </a:pPr>
            <a:r>
              <a:rPr b="1" lang="en-US" sz="3100">
                <a:solidFill>
                  <a:srgbClr val="008080"/>
                </a:solidFill>
                <a:highlight>
                  <a:srgbClr val="FFFFFF"/>
                </a:highlight>
              </a:rPr>
              <a:t>Epoch: 0007 cost = 6.370995680</a:t>
            </a:r>
          </a:p>
          <a:p>
            <a:pPr lvl="0" rtl="0">
              <a:spcBef>
                <a:spcPts val="0"/>
              </a:spcBef>
              <a:buNone/>
            </a:pPr>
            <a:r>
              <a:rPr b="1" lang="en-US" sz="3100">
                <a:solidFill>
                  <a:srgbClr val="008080"/>
                </a:solidFill>
                <a:highlight>
                  <a:srgbClr val="FFFFFF"/>
                </a:highlight>
              </a:rPr>
              <a:t>Epoch: 0008 cost = 4.537178684</a:t>
            </a:r>
          </a:p>
          <a:p>
            <a:pPr lvl="0" rtl="0">
              <a:spcBef>
                <a:spcPts val="0"/>
              </a:spcBef>
              <a:buNone/>
            </a:pPr>
            <a:r>
              <a:rPr b="1" lang="en-US" sz="3100">
                <a:solidFill>
                  <a:srgbClr val="008080"/>
                </a:solidFill>
                <a:highlight>
                  <a:srgbClr val="FFFFFF"/>
                </a:highlight>
              </a:rPr>
              <a:t>Epoch: 0009 cost = 3.216900532</a:t>
            </a:r>
          </a:p>
          <a:p>
            <a:pPr lvl="0" rtl="0">
              <a:spcBef>
                <a:spcPts val="0"/>
              </a:spcBef>
              <a:buNone/>
            </a:pPr>
            <a:r>
              <a:rPr b="1" lang="en-US" sz="3100">
                <a:solidFill>
                  <a:srgbClr val="008080"/>
                </a:solidFill>
                <a:highlight>
                  <a:srgbClr val="FFFFFF"/>
                </a:highlight>
              </a:rPr>
              <a:t>Epoch: 0010 cost = 2.329708954</a:t>
            </a:r>
          </a:p>
          <a:p>
            <a:pPr lvl="0" rtl="0">
              <a:spcBef>
                <a:spcPts val="0"/>
              </a:spcBef>
              <a:buNone/>
            </a:pPr>
            <a:r>
              <a:rPr b="1" lang="en-US" sz="3100">
                <a:solidFill>
                  <a:srgbClr val="008080"/>
                </a:solidFill>
                <a:highlight>
                  <a:srgbClr val="FFFFFF"/>
                </a:highlight>
              </a:rPr>
              <a:t>Epoch: 0011 cost = 1.715552875</a:t>
            </a:r>
          </a:p>
          <a:p>
            <a:pPr lvl="0" rtl="0">
              <a:spcBef>
                <a:spcPts val="0"/>
              </a:spcBef>
              <a:buNone/>
            </a:pPr>
            <a:r>
              <a:rPr b="1" lang="en-US" sz="3100">
                <a:solidFill>
                  <a:srgbClr val="008080"/>
                </a:solidFill>
                <a:highlight>
                  <a:srgbClr val="FFFFFF"/>
                </a:highlight>
              </a:rPr>
              <a:t>Epoch: 0012 cost = 1.189857912</a:t>
            </a:r>
          </a:p>
          <a:p>
            <a:pPr lvl="0" rtl="0">
              <a:spcBef>
                <a:spcPts val="0"/>
              </a:spcBef>
              <a:buNone/>
            </a:pPr>
            <a:r>
              <a:rPr b="1" lang="en-US" sz="3100">
                <a:solidFill>
                  <a:srgbClr val="008080"/>
                </a:solidFill>
                <a:highlight>
                  <a:srgbClr val="FFFFFF"/>
                </a:highlight>
              </a:rPr>
              <a:t>Epoch: 0013 cost = 0.820965160</a:t>
            </a:r>
          </a:p>
          <a:p>
            <a:pPr lvl="0" rtl="0">
              <a:spcBef>
                <a:spcPts val="0"/>
              </a:spcBef>
              <a:buNone/>
            </a:pPr>
            <a:r>
              <a:rPr b="1" lang="en-US" sz="3100">
                <a:solidFill>
                  <a:srgbClr val="008080"/>
                </a:solidFill>
                <a:highlight>
                  <a:srgbClr val="FFFFFF"/>
                </a:highlight>
              </a:rPr>
              <a:t>Epoch: 0014 cost = 0.624131458</a:t>
            </a:r>
          </a:p>
          <a:p>
            <a:pPr lvl="0" rtl="0">
              <a:spcBef>
                <a:spcPts val="0"/>
              </a:spcBef>
              <a:buNone/>
            </a:pPr>
            <a:r>
              <a:rPr b="1" lang="en-US" sz="3100">
                <a:solidFill>
                  <a:srgbClr val="008080"/>
                </a:solidFill>
                <a:highlight>
                  <a:srgbClr val="FFFFFF"/>
                </a:highlight>
              </a:rPr>
              <a:t>Epoch: 0015 cost = 0.454633765</a:t>
            </a:r>
          </a:p>
          <a:p>
            <a:pPr lvl="0" rtl="0">
              <a:spcBef>
                <a:spcPts val="0"/>
              </a:spcBef>
              <a:buNone/>
            </a:pPr>
            <a:r>
              <a:rPr b="1" lang="en-US" sz="3100">
                <a:solidFill>
                  <a:srgbClr val="008080"/>
                </a:solidFill>
                <a:highlight>
                  <a:srgbClr val="FFFFFF"/>
                </a:highlight>
              </a:rPr>
              <a:t>Learning Finished!</a:t>
            </a:r>
          </a:p>
          <a:p>
            <a:pPr lvl="0" rtl="0">
              <a:spcBef>
                <a:spcPts val="0"/>
              </a:spcBef>
              <a:buNone/>
            </a:pPr>
            <a:r>
              <a:rPr b="1" lang="en-US" sz="3100">
                <a:solidFill>
                  <a:srgbClr val="008080"/>
                </a:solidFill>
                <a:highlight>
                  <a:srgbClr val="FFFFFF"/>
                </a:highlight>
              </a:rPr>
              <a:t>Accuracy: </a:t>
            </a:r>
            <a:r>
              <a:rPr b="1" lang="en-US" sz="3700">
                <a:solidFill>
                  <a:srgbClr val="008080"/>
                </a:solidFill>
                <a:highlight>
                  <a:srgbClr val="FFFFFF"/>
                </a:highlight>
              </a:rPr>
              <a:t>0.9455</a:t>
            </a:r>
          </a:p>
        </p:txBody>
      </p:sp>
      <p:sp>
        <p:nvSpPr>
          <p:cNvPr id="1182" name="Shape 1182"/>
          <p:cNvSpPr txBox="1"/>
          <p:nvPr/>
        </p:nvSpPr>
        <p:spPr>
          <a:xfrm>
            <a:off x="8468467" y="12633600"/>
            <a:ext cx="15915300" cy="1082400"/>
          </a:xfrm>
          <a:prstGeom prst="rect">
            <a:avLst/>
          </a:prstGeom>
          <a:noFill/>
          <a:ln>
            <a:noFill/>
          </a:ln>
        </p:spPr>
        <p:txBody>
          <a:bodyPr anchorCtr="0" anchor="ctr" bIns="243800" lIns="243800" rIns="243800" wrap="square" tIns="243800">
            <a:noAutofit/>
          </a:bodyPr>
          <a:lstStyle/>
          <a:p>
            <a:pPr lvl="0" rtl="0">
              <a:spcBef>
                <a:spcPts val="0"/>
              </a:spcBef>
              <a:buNone/>
            </a:pPr>
            <a:r>
              <a:rPr lang="en-US" sz="2900" u="sng">
                <a:solidFill>
                  <a:schemeClr val="hlink"/>
                </a:solidFill>
                <a:hlinkClick r:id="rId3"/>
              </a:rPr>
              <a:t>https://github.com/hunkim/DeepLearningZeroToAll/blob/master/lab-10-2-mnist_nn.py</a:t>
            </a:r>
            <a:r>
              <a:rPr lang="en-US" sz="2900">
                <a:solidFill>
                  <a:schemeClr val="dk1"/>
                </a:solidFill>
              </a:rPr>
              <a:t> </a:t>
            </a:r>
          </a:p>
        </p:txBody>
      </p:sp>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6" name="Shape 1186"/>
        <p:cNvGrpSpPr/>
        <p:nvPr/>
      </p:nvGrpSpPr>
      <p:grpSpPr>
        <a:xfrm>
          <a:off x="0" y="0"/>
          <a:ext cx="0" cy="0"/>
          <a:chOff x="0" y="0"/>
          <a:chExt cx="0" cy="0"/>
        </a:xfrm>
      </p:grpSpPr>
      <p:sp>
        <p:nvSpPr>
          <p:cNvPr id="1187" name="Shape 1187"/>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Wide &amp; Deep</a:t>
            </a:r>
          </a:p>
        </p:txBody>
      </p:sp>
      <p:pic>
        <p:nvPicPr>
          <p:cNvPr descr="pasted-image.png" id="1188" name="Shape 1188"/>
          <p:cNvPicPr preferRelativeResize="0"/>
          <p:nvPr/>
        </p:nvPicPr>
        <p:blipFill rotWithShape="1">
          <a:blip r:embed="rId3">
            <a:alphaModFix/>
          </a:blip>
          <a:srcRect b="0" l="0" r="0" t="0"/>
          <a:stretch/>
        </p:blipFill>
        <p:spPr>
          <a:xfrm>
            <a:off x="901700" y="4051300"/>
            <a:ext cx="22580599" cy="5613400"/>
          </a:xfrm>
          <a:prstGeom prst="rect">
            <a:avLst/>
          </a:prstGeom>
          <a:noFill/>
          <a:ln>
            <a:noFill/>
          </a:ln>
        </p:spPr>
      </p:pic>
      <p:sp>
        <p:nvSpPr>
          <p:cNvPr id="1189" name="Shape 1189"/>
          <p:cNvSpPr/>
          <p:nvPr/>
        </p:nvSpPr>
        <p:spPr>
          <a:xfrm>
            <a:off x="3447163" y="12734337"/>
            <a:ext cx="19824892" cy="828676"/>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r>
              <a:rPr b="0" i="0" lang="en-US" sz="4500" u="sng" cap="none" strike="noStrike">
                <a:solidFill>
                  <a:schemeClr val="hlink"/>
                </a:solidFill>
                <a:latin typeface="Helvetica Neue Light"/>
                <a:ea typeface="Helvetica Neue Light"/>
                <a:cs typeface="Helvetica Neue Light"/>
                <a:sym typeface="Helvetica Neue Light"/>
                <a:hlinkClick r:id="rId4"/>
              </a:rPr>
              <a:t>https://www.tensorflow.org/versions/r0.11/tutorials/wide_and_deep/index.html</a:t>
            </a: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3" name="Shape 1193"/>
        <p:cNvGrpSpPr/>
        <p:nvPr/>
      </p:nvGrpSpPr>
      <p:grpSpPr>
        <a:xfrm>
          <a:off x="0" y="0"/>
          <a:ext cx="0" cy="0"/>
          <a:chOff x="0" y="0"/>
          <a:chExt cx="0" cy="0"/>
        </a:xfrm>
      </p:grpSpPr>
      <p:pic>
        <p:nvPicPr>
          <p:cNvPr id="1194" name="Shape 1194"/>
          <p:cNvPicPr preferRelativeResize="0"/>
          <p:nvPr/>
        </p:nvPicPr>
        <p:blipFill>
          <a:blip r:embed="rId3">
            <a:alphaModFix/>
          </a:blip>
          <a:stretch>
            <a:fillRect/>
          </a:stretch>
        </p:blipFill>
        <p:spPr>
          <a:xfrm>
            <a:off x="-118110" y="0"/>
            <a:ext cx="24502110" cy="1380400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8" name="Shape 1198"/>
        <p:cNvGrpSpPr/>
        <p:nvPr/>
      </p:nvGrpSpPr>
      <p:grpSpPr>
        <a:xfrm>
          <a:off x="0" y="0"/>
          <a:ext cx="0" cy="0"/>
          <a:chOff x="0" y="0"/>
          <a:chExt cx="0" cy="0"/>
        </a:xfrm>
      </p:grpSpPr>
      <p:sp>
        <p:nvSpPr>
          <p:cNvPr id="1199" name="Shape 1199"/>
          <p:cNvSpPr txBox="1"/>
          <p:nvPr>
            <p:ph type="title"/>
          </p:nvPr>
        </p:nvSpPr>
        <p:spPr>
          <a:xfrm>
            <a:off x="-21835" y="357187"/>
            <a:ext cx="24427800" cy="3429000"/>
          </a:xfrm>
          <a:prstGeom prst="rect">
            <a:avLst/>
          </a:prstGeom>
        </p:spPr>
        <p:txBody>
          <a:bodyPr anchorCtr="0" anchor="ctr" bIns="91425" lIns="91425" rIns="91425" wrap="square" tIns="91425">
            <a:noAutofit/>
          </a:bodyPr>
          <a:lstStyle/>
          <a:p>
            <a:pPr lvl="0">
              <a:spcBef>
                <a:spcPts val="0"/>
              </a:spcBef>
              <a:buNone/>
            </a:pPr>
            <a:r>
              <a:rPr lang="en-US"/>
              <a:t>Homework</a:t>
            </a:r>
          </a:p>
        </p:txBody>
      </p:sp>
      <p:sp>
        <p:nvSpPr>
          <p:cNvPr id="1200" name="Shape 1200"/>
          <p:cNvSpPr txBox="1"/>
          <p:nvPr>
            <p:ph idx="1" type="body"/>
          </p:nvPr>
        </p:nvSpPr>
        <p:spPr>
          <a:xfrm>
            <a:off x="480561" y="3893343"/>
            <a:ext cx="23422800" cy="8036700"/>
          </a:xfrm>
          <a:prstGeom prst="rect">
            <a:avLst/>
          </a:prstGeom>
        </p:spPr>
        <p:txBody>
          <a:bodyPr anchorCtr="0" anchor="ctr" bIns="91425" lIns="91425" rIns="91425" wrap="square" tIns="91425">
            <a:noAutofit/>
          </a:bodyPr>
          <a:lstStyle/>
          <a:p>
            <a:pPr indent="-228600" lvl="0" marL="457200" rtl="0">
              <a:spcBef>
                <a:spcPts val="0"/>
              </a:spcBef>
            </a:pPr>
            <a:r>
              <a:rPr lang="en-US"/>
              <a:t>Tensor </a:t>
            </a:r>
            <a:r>
              <a:rPr lang="en-US"/>
              <a:t>manipulation</a:t>
            </a:r>
            <a:r>
              <a:rPr lang="en-US"/>
              <a:t> </a:t>
            </a:r>
          </a:p>
          <a:p>
            <a:pPr indent="-228600" lvl="1" marL="914400" rtl="0">
              <a:spcBef>
                <a:spcPts val="0"/>
              </a:spcBef>
            </a:pPr>
            <a:r>
              <a:rPr lang="en-US" u="sng">
                <a:solidFill>
                  <a:schemeClr val="hlink"/>
                </a:solidFill>
                <a:hlinkClick r:id="rId3"/>
              </a:rPr>
              <a:t>https://docs.google.com/presentation/d/1gQ7Xxrhylkr5Kk5pG15yvX3yOln_hk2-H6jrQeXqKmU/</a:t>
            </a:r>
            <a:r>
              <a:rPr lang="en-US"/>
              <a:t> </a:t>
            </a:r>
          </a:p>
          <a:p>
            <a:pPr indent="-228600" lvl="0" marL="457200" rtl="0">
              <a:spcBef>
                <a:spcPts val="0"/>
              </a:spcBef>
            </a:pPr>
            <a:r>
              <a:rPr lang="en-US"/>
              <a:t>Titanic with NN</a:t>
            </a:r>
          </a:p>
          <a:p>
            <a:pPr indent="-228600" lvl="1" marL="914400">
              <a:spcBef>
                <a:spcPts val="0"/>
              </a:spcBef>
            </a:pPr>
            <a:r>
              <a:rPr lang="en-US" u="sng">
                <a:solidFill>
                  <a:schemeClr val="hlink"/>
                </a:solidFill>
                <a:hlinkClick r:id="rId4"/>
              </a:rPr>
              <a:t>https://github.com/hunkim/KaggleZeroToAll/tree/master/k0-01-titanic</a:t>
            </a:r>
            <a:r>
              <a:rPr lang="en-US"/>
              <a:t> </a:t>
            </a:r>
          </a:p>
        </p:txBody>
      </p:sp>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4" name="Shape 1204"/>
        <p:cNvGrpSpPr/>
        <p:nvPr/>
      </p:nvGrpSpPr>
      <p:grpSpPr>
        <a:xfrm>
          <a:off x="0" y="0"/>
          <a:ext cx="0" cy="0"/>
          <a:chOff x="0" y="0"/>
          <a:chExt cx="0" cy="0"/>
        </a:xfrm>
      </p:grpSpPr>
      <p:sp>
        <p:nvSpPr>
          <p:cNvPr id="1205" name="Shape 1205"/>
          <p:cNvSpPr txBox="1"/>
          <p:nvPr>
            <p:ph idx="1" type="body"/>
          </p:nvPr>
        </p:nvSpPr>
        <p:spPr>
          <a:xfrm>
            <a:off x="556750" y="8931350"/>
            <a:ext cx="23422800" cy="4370100"/>
          </a:xfrm>
          <a:prstGeom prst="rect">
            <a:avLst/>
          </a:prstGeom>
        </p:spPr>
        <p:txBody>
          <a:bodyPr anchorCtr="0" anchor="ctr" bIns="91425" lIns="91425" rIns="91425" wrap="square" tIns="91425">
            <a:noAutofit/>
          </a:bodyPr>
          <a:lstStyle/>
          <a:p>
            <a:pPr indent="-228600" lvl="0" marL="457200">
              <a:spcBef>
                <a:spcPts val="0"/>
              </a:spcBef>
            </a:pPr>
            <a:r>
              <a:rPr lang="en-US"/>
              <a:t>CNN</a:t>
            </a:r>
          </a:p>
          <a:p>
            <a:pPr indent="-228600" lvl="0" marL="457200" rtl="0">
              <a:spcBef>
                <a:spcPts val="0"/>
              </a:spcBef>
            </a:pPr>
            <a:r>
              <a:rPr lang="en-US"/>
              <a:t>RNN</a:t>
            </a:r>
          </a:p>
          <a:p>
            <a:pPr indent="-228600" lvl="0" marL="457200">
              <a:spcBef>
                <a:spcPts val="0"/>
              </a:spcBef>
            </a:pPr>
            <a:r>
              <a:rPr lang="en-US"/>
              <a:t>Example code: </a:t>
            </a:r>
            <a:r>
              <a:rPr lang="en-US" u="sng">
                <a:solidFill>
                  <a:schemeClr val="hlink"/>
                </a:solidFill>
                <a:hlinkClick r:id="rId3"/>
              </a:rPr>
              <a:t>https://github.com/hunkim/DeepLearningZeroToAll</a:t>
            </a:r>
            <a:r>
              <a:rPr lang="en-US"/>
              <a:t>  </a:t>
            </a:r>
          </a:p>
        </p:txBody>
      </p:sp>
      <p:pic>
        <p:nvPicPr>
          <p:cNvPr id="1206" name="Shape 1206"/>
          <p:cNvPicPr preferRelativeResize="0"/>
          <p:nvPr/>
        </p:nvPicPr>
        <p:blipFill>
          <a:blip r:embed="rId4">
            <a:alphaModFix/>
          </a:blip>
          <a:stretch>
            <a:fillRect/>
          </a:stretch>
        </p:blipFill>
        <p:spPr>
          <a:xfrm>
            <a:off x="4873475" y="1307800"/>
            <a:ext cx="18124725" cy="10165150"/>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0" name="Shape 1210"/>
        <p:cNvGrpSpPr/>
        <p:nvPr/>
      </p:nvGrpSpPr>
      <p:grpSpPr>
        <a:xfrm>
          <a:off x="0" y="0"/>
          <a:ext cx="0" cy="0"/>
          <a:chOff x="0" y="0"/>
          <a:chExt cx="0" cy="0"/>
        </a:xfrm>
      </p:grpSpPr>
      <p:sp>
        <p:nvSpPr>
          <p:cNvPr id="1211" name="Shape 1211"/>
          <p:cNvSpPr txBox="1"/>
          <p:nvPr>
            <p:ph type="title"/>
          </p:nvPr>
        </p:nvSpPr>
        <p:spPr>
          <a:xfrm>
            <a:off x="-21835" y="357187"/>
            <a:ext cx="24427800" cy="3429000"/>
          </a:xfrm>
          <a:prstGeom prst="rect">
            <a:avLst/>
          </a:prstGeom>
        </p:spPr>
        <p:txBody>
          <a:bodyPr anchorCtr="0" anchor="ctr" bIns="91425" lIns="91425" rIns="91425" wrap="square" tIns="91425">
            <a:noAutofit/>
          </a:bodyPr>
          <a:lstStyle/>
          <a:p>
            <a:pPr lvl="0">
              <a:spcBef>
                <a:spcPts val="0"/>
              </a:spcBef>
              <a:buNone/>
            </a:pPr>
            <a:r>
              <a:t/>
            </a:r>
            <a:endParaRPr/>
          </a:p>
        </p:txBody>
      </p:sp>
      <p:sp>
        <p:nvSpPr>
          <p:cNvPr id="1212" name="Shape 1212"/>
          <p:cNvSpPr txBox="1"/>
          <p:nvPr>
            <p:ph idx="1" type="body"/>
          </p:nvPr>
        </p:nvSpPr>
        <p:spPr>
          <a:xfrm>
            <a:off x="480561" y="3893343"/>
            <a:ext cx="23422800" cy="8036700"/>
          </a:xfrm>
          <a:prstGeom prst="rect">
            <a:avLst/>
          </a:prstGeom>
        </p:spPr>
        <p:txBody>
          <a:bodyPr anchorCtr="0" anchor="ctr" bIns="91425" lIns="91425" rIns="91425" wrap="square" tIns="91425">
            <a:noAutofit/>
          </a:bodyPr>
          <a:lstStyle/>
          <a:p>
            <a:pPr lvl="0">
              <a:spcBef>
                <a:spcPts val="0"/>
              </a:spcBef>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pic>
        <p:nvPicPr>
          <p:cNvPr descr="pg_0038.pdf" id="343" name="Shape 343"/>
          <p:cNvPicPr preferRelativeResize="0"/>
          <p:nvPr/>
        </p:nvPicPr>
        <p:blipFill rotWithShape="1">
          <a:blip r:embed="rId3">
            <a:alphaModFix/>
          </a:blip>
          <a:srcRect b="0" l="0" r="0" t="0"/>
          <a:stretch/>
        </p:blipFill>
        <p:spPr>
          <a:xfrm>
            <a:off x="3048000" y="0"/>
            <a:ext cx="18288001" cy="13716000"/>
          </a:xfrm>
          <a:prstGeom prst="rect">
            <a:avLst/>
          </a:prstGeom>
          <a:noFill/>
          <a:ln>
            <a:noFill/>
          </a:ln>
        </p:spPr>
      </p:pic>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6" name="Shape 1216"/>
        <p:cNvGrpSpPr/>
        <p:nvPr/>
      </p:nvGrpSpPr>
      <p:grpSpPr>
        <a:xfrm>
          <a:off x="0" y="0"/>
          <a:ext cx="0" cy="0"/>
          <a:chOff x="0" y="0"/>
          <a:chExt cx="0" cy="0"/>
        </a:xfrm>
      </p:grpSpPr>
      <p:sp>
        <p:nvSpPr>
          <p:cNvPr id="1217" name="Shape 1217"/>
          <p:cNvSpPr txBox="1"/>
          <p:nvPr>
            <p:ph type="title"/>
          </p:nvPr>
        </p:nvSpPr>
        <p:spPr>
          <a:xfrm>
            <a:off x="-21835" y="357187"/>
            <a:ext cx="24427800" cy="3429000"/>
          </a:xfrm>
          <a:prstGeom prst="rect">
            <a:avLst/>
          </a:prstGeom>
        </p:spPr>
        <p:txBody>
          <a:bodyPr anchorCtr="0" anchor="ctr" bIns="91425" lIns="91425" rIns="91425" wrap="square" tIns="91425">
            <a:noAutofit/>
          </a:bodyPr>
          <a:lstStyle/>
          <a:p>
            <a:pPr lvl="0">
              <a:spcBef>
                <a:spcPts val="0"/>
              </a:spcBef>
              <a:buNone/>
            </a:pPr>
            <a:r>
              <a:t/>
            </a:r>
            <a:endParaRPr/>
          </a:p>
        </p:txBody>
      </p:sp>
      <p:sp>
        <p:nvSpPr>
          <p:cNvPr id="1218" name="Shape 1218"/>
          <p:cNvSpPr txBox="1"/>
          <p:nvPr>
            <p:ph idx="1" type="body"/>
          </p:nvPr>
        </p:nvSpPr>
        <p:spPr>
          <a:xfrm>
            <a:off x="480561" y="3893343"/>
            <a:ext cx="23422800" cy="8036700"/>
          </a:xfrm>
          <a:prstGeom prst="rect">
            <a:avLst/>
          </a:prstGeom>
        </p:spPr>
        <p:txBody>
          <a:bodyPr anchorCtr="0" anchor="ctr" bIns="91425" lIns="91425" rIns="91425" wrap="square" tIns="91425">
            <a:noAutofit/>
          </a:bodyPr>
          <a:lstStyle/>
          <a:p>
            <a:pPr lvl="0">
              <a:spcBef>
                <a:spcPts val="0"/>
              </a:spcBef>
              <a:buNone/>
            </a:pPr>
            <a:r>
              <a:t/>
            </a:r>
            <a:endParaRPr/>
          </a:p>
        </p:txBody>
      </p:sp>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2" name="Shape 1222"/>
        <p:cNvGrpSpPr/>
        <p:nvPr/>
      </p:nvGrpSpPr>
      <p:grpSpPr>
        <a:xfrm>
          <a:off x="0" y="0"/>
          <a:ext cx="0" cy="0"/>
          <a:chOff x="0" y="0"/>
          <a:chExt cx="0" cy="0"/>
        </a:xfrm>
      </p:grpSpPr>
      <p:sp>
        <p:nvSpPr>
          <p:cNvPr id="1223" name="Shape 1223"/>
          <p:cNvSpPr txBox="1"/>
          <p:nvPr>
            <p:ph type="title"/>
          </p:nvPr>
        </p:nvSpPr>
        <p:spPr>
          <a:xfrm>
            <a:off x="-21835" y="357187"/>
            <a:ext cx="24427800" cy="3429000"/>
          </a:xfrm>
          <a:prstGeom prst="rect">
            <a:avLst/>
          </a:prstGeom>
          <a:noFill/>
          <a:ln>
            <a:noFill/>
          </a:ln>
        </p:spPr>
        <p:txBody>
          <a:bodyPr anchorCtr="0" anchor="ctr" bIns="71425" lIns="71425" rIns="71425" wrap="square" tIns="71425">
            <a:noAutofit/>
          </a:bodyPr>
          <a:lstStyle/>
          <a:p>
            <a:pPr lvl="0" rtl="0">
              <a:spcBef>
                <a:spcPts val="0"/>
              </a:spcBef>
              <a:buClr>
                <a:schemeClr val="dk1"/>
              </a:buClr>
              <a:buSzPct val="25000"/>
              <a:buFont typeface="Gill Sans"/>
              <a:buNone/>
            </a:pPr>
            <a:r>
              <a:rPr lang="en-US">
                <a:solidFill>
                  <a:schemeClr val="dk1"/>
                </a:solidFill>
              </a:rPr>
              <a:t>How to minimize cost?</a:t>
            </a:r>
          </a:p>
        </p:txBody>
      </p:sp>
      <p:sp>
        <p:nvSpPr>
          <p:cNvPr id="1224" name="Shape 1224"/>
          <p:cNvSpPr txBox="1"/>
          <p:nvPr>
            <p:ph idx="1" type="body"/>
          </p:nvPr>
        </p:nvSpPr>
        <p:spPr>
          <a:xfrm>
            <a:off x="945925" y="3720325"/>
            <a:ext cx="22969800" cy="8800200"/>
          </a:xfrm>
          <a:prstGeom prst="rect">
            <a:avLst/>
          </a:prstGeom>
          <a:noFill/>
          <a:ln>
            <a:noFill/>
          </a:ln>
        </p:spPr>
        <p:txBody>
          <a:bodyPr anchorCtr="0" anchor="ctr" bIns="71425" lIns="71425" rIns="71425" wrap="square" tIns="71425">
            <a:noAutofit/>
          </a:bodyPr>
          <a:lstStyle/>
          <a:p>
            <a:pPr indent="-546100" lvl="0" marL="457200" marR="0" rtl="0" algn="l">
              <a:lnSpc>
                <a:spcPct val="100000"/>
              </a:lnSpc>
              <a:spcBef>
                <a:spcPts val="0"/>
              </a:spcBef>
              <a:spcAft>
                <a:spcPts val="0"/>
              </a:spcAft>
              <a:buClr>
                <a:srgbClr val="000000"/>
              </a:buClr>
              <a:buSzPct val="100000"/>
              <a:buFont typeface="Gill Sans"/>
            </a:pPr>
            <a:r>
              <a:rPr b="0" i="0" lang="en-US" sz="5000" u="none" cap="none" strike="noStrike">
                <a:solidFill>
                  <a:srgbClr val="000000"/>
                </a:solidFill>
                <a:latin typeface="Gill Sans"/>
                <a:ea typeface="Gill Sans"/>
                <a:cs typeface="Gill Sans"/>
                <a:sym typeface="Gill Sans"/>
              </a:rPr>
              <a:t>Start with initial guesses</a:t>
            </a:r>
          </a:p>
          <a:p>
            <a:pPr indent="-546100" lvl="1" marL="914400" marR="0" rtl="0" algn="l">
              <a:lnSpc>
                <a:spcPct val="100000"/>
              </a:lnSpc>
              <a:spcBef>
                <a:spcPts val="3300"/>
              </a:spcBef>
              <a:spcAft>
                <a:spcPts val="0"/>
              </a:spcAft>
              <a:buClr>
                <a:srgbClr val="000000"/>
              </a:buClr>
              <a:buSzPct val="100000"/>
              <a:buFont typeface="Gill Sans"/>
            </a:pPr>
            <a:r>
              <a:rPr b="0" i="0" lang="en-US" u="none" cap="none" strike="noStrike">
                <a:solidFill>
                  <a:srgbClr val="000000"/>
                </a:solidFill>
                <a:latin typeface="Gill Sans"/>
                <a:ea typeface="Gill Sans"/>
                <a:cs typeface="Gill Sans"/>
                <a:sym typeface="Gill Sans"/>
              </a:rPr>
              <a:t>Start at 0,0 (or any other value)</a:t>
            </a:r>
          </a:p>
          <a:p>
            <a:pPr indent="-546100" lvl="1" marL="914400" marR="0" rtl="0" algn="l">
              <a:lnSpc>
                <a:spcPct val="100000"/>
              </a:lnSpc>
              <a:spcBef>
                <a:spcPts val="3300"/>
              </a:spcBef>
              <a:spcAft>
                <a:spcPts val="0"/>
              </a:spcAft>
              <a:buClr>
                <a:srgbClr val="000000"/>
              </a:buClr>
              <a:buSzPct val="100000"/>
              <a:buFont typeface="Gill Sans"/>
            </a:pPr>
            <a:r>
              <a:rPr b="0" i="0" lang="en-US" u="none" cap="none" strike="noStrike">
                <a:solidFill>
                  <a:srgbClr val="000000"/>
                </a:solidFill>
                <a:latin typeface="Gill Sans"/>
                <a:ea typeface="Gill Sans"/>
                <a:cs typeface="Gill Sans"/>
                <a:sym typeface="Gill Sans"/>
              </a:rPr>
              <a:t>Keeping changing W and b a little bit to try and reduce cost(W, b)</a:t>
            </a:r>
          </a:p>
          <a:p>
            <a:pPr indent="-546100" lvl="0" marL="457200" marR="0" rtl="0" algn="l">
              <a:lnSpc>
                <a:spcPct val="100000"/>
              </a:lnSpc>
              <a:spcBef>
                <a:spcPts val="3300"/>
              </a:spcBef>
              <a:spcAft>
                <a:spcPts val="0"/>
              </a:spcAft>
              <a:buClr>
                <a:srgbClr val="000000"/>
              </a:buClr>
              <a:buSzPct val="100000"/>
              <a:buFont typeface="Gill Sans"/>
            </a:pPr>
            <a:r>
              <a:rPr b="0" i="0" lang="en-US" sz="5000" u="none" cap="none" strike="noStrike">
                <a:solidFill>
                  <a:srgbClr val="000000"/>
                </a:solidFill>
                <a:latin typeface="Gill Sans"/>
                <a:ea typeface="Gill Sans"/>
                <a:cs typeface="Gill Sans"/>
                <a:sym typeface="Gill Sans"/>
              </a:rPr>
              <a:t>Each time you change the parameters, you select the gradient which reduces cost(W, b) the most possible </a:t>
            </a:r>
          </a:p>
          <a:p>
            <a:pPr indent="-546100" lvl="0" marL="457200" marR="0" rtl="0" algn="l">
              <a:lnSpc>
                <a:spcPct val="100000"/>
              </a:lnSpc>
              <a:spcBef>
                <a:spcPts val="3300"/>
              </a:spcBef>
              <a:spcAft>
                <a:spcPts val="0"/>
              </a:spcAft>
              <a:buClr>
                <a:srgbClr val="000000"/>
              </a:buClr>
              <a:buSzPct val="100000"/>
              <a:buFont typeface="Gill Sans"/>
            </a:pPr>
            <a:r>
              <a:rPr b="0" i="0" lang="en-US" sz="5000" u="none" cap="none" strike="noStrike">
                <a:solidFill>
                  <a:srgbClr val="000000"/>
                </a:solidFill>
                <a:latin typeface="Gill Sans"/>
                <a:ea typeface="Gill Sans"/>
                <a:cs typeface="Gill Sans"/>
                <a:sym typeface="Gill Sans"/>
              </a:rPr>
              <a:t>Repeat</a:t>
            </a:r>
          </a:p>
          <a:p>
            <a:pPr indent="-546100" lvl="0" marL="457200" marR="0" rtl="0" algn="l">
              <a:lnSpc>
                <a:spcPct val="100000"/>
              </a:lnSpc>
              <a:spcBef>
                <a:spcPts val="3300"/>
              </a:spcBef>
              <a:spcAft>
                <a:spcPts val="0"/>
              </a:spcAft>
              <a:buClr>
                <a:srgbClr val="000000"/>
              </a:buClr>
              <a:buSzPct val="100000"/>
              <a:buFont typeface="Gill Sans"/>
            </a:pPr>
            <a:r>
              <a:rPr b="0" i="0" lang="en-US" sz="5000" u="none" cap="none" strike="noStrike">
                <a:solidFill>
                  <a:srgbClr val="000000"/>
                </a:solidFill>
                <a:latin typeface="Gill Sans"/>
                <a:ea typeface="Gill Sans"/>
                <a:cs typeface="Gill Sans"/>
                <a:sym typeface="Gill Sans"/>
              </a:rPr>
              <a:t>Do so until you converge to a local minimum</a:t>
            </a:r>
          </a:p>
          <a:p>
            <a:pPr indent="-546100" lvl="0" marL="457200" marR="0" rtl="0" algn="l">
              <a:lnSpc>
                <a:spcPct val="100000"/>
              </a:lnSpc>
              <a:spcBef>
                <a:spcPts val="3300"/>
              </a:spcBef>
              <a:spcAft>
                <a:spcPts val="0"/>
              </a:spcAft>
              <a:buClr>
                <a:srgbClr val="000000"/>
              </a:buClr>
              <a:buSzPct val="100000"/>
              <a:buFont typeface="Gill Sans"/>
            </a:pPr>
            <a:r>
              <a:rPr b="0" i="0" lang="en-US" sz="5000" u="none" cap="none" strike="noStrike">
                <a:solidFill>
                  <a:srgbClr val="000000"/>
                </a:solidFill>
                <a:latin typeface="Gill Sans"/>
                <a:ea typeface="Gill Sans"/>
                <a:cs typeface="Gill Sans"/>
                <a:sym typeface="Gill Sans"/>
              </a:rPr>
              <a:t>Has an interesting property</a:t>
            </a:r>
          </a:p>
          <a:p>
            <a:pPr indent="-546100" lvl="1" marL="914400" marR="0" rtl="0" algn="l">
              <a:lnSpc>
                <a:spcPct val="100000"/>
              </a:lnSpc>
              <a:spcBef>
                <a:spcPts val="3300"/>
              </a:spcBef>
              <a:spcAft>
                <a:spcPts val="0"/>
              </a:spcAft>
              <a:buClr>
                <a:srgbClr val="000000"/>
              </a:buClr>
              <a:buSzPct val="100000"/>
              <a:buFont typeface="Gill Sans"/>
            </a:pPr>
            <a:r>
              <a:rPr b="0" i="0" lang="en-US" u="none" cap="none" strike="noStrike">
                <a:solidFill>
                  <a:srgbClr val="000000"/>
                </a:solidFill>
                <a:latin typeface="Gill Sans"/>
                <a:ea typeface="Gill Sans"/>
                <a:cs typeface="Gill Sans"/>
                <a:sym typeface="Gill Sans"/>
              </a:rPr>
              <a:t>Where you start can determine which minimum you end up</a:t>
            </a:r>
          </a:p>
        </p:txBody>
      </p:sp>
      <p:sp>
        <p:nvSpPr>
          <p:cNvPr id="1225" name="Shape 1225"/>
          <p:cNvSpPr/>
          <p:nvPr/>
        </p:nvSpPr>
        <p:spPr>
          <a:xfrm>
            <a:off x="8126310" y="12983368"/>
            <a:ext cx="12989100" cy="5367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r>
              <a:rPr b="0" i="0" lang="en-US" sz="2600" u="none" cap="none" strike="noStrike">
                <a:solidFill>
                  <a:srgbClr val="000000"/>
                </a:solidFill>
                <a:latin typeface="Helvetica Neue Light"/>
                <a:ea typeface="Helvetica Neue Light"/>
                <a:cs typeface="Helvetica Neue Light"/>
                <a:sym typeface="Helvetica Neue Light"/>
              </a:rPr>
              <a:t>http://www.holehouse.org/mlclass/01_02_Introduction_regression_analysis_and_gr.html</a:t>
            </a:r>
          </a:p>
        </p:txBody>
      </p:sp>
      <p:pic>
        <p:nvPicPr>
          <p:cNvPr descr="pasted-image.png" id="1226" name="Shape 1226"/>
          <p:cNvPicPr preferRelativeResize="0"/>
          <p:nvPr/>
        </p:nvPicPr>
        <p:blipFill rotWithShape="1">
          <a:blip r:embed="rId3">
            <a:alphaModFix/>
          </a:blip>
          <a:srcRect b="0" l="0" r="0" t="0"/>
          <a:stretch/>
        </p:blipFill>
        <p:spPr>
          <a:xfrm>
            <a:off x="18691200" y="2780025"/>
            <a:ext cx="4160400" cy="3089100"/>
          </a:xfrm>
          <a:prstGeom prst="rect">
            <a:avLst/>
          </a:prstGeom>
          <a:noFill/>
          <a:ln>
            <a:noFill/>
          </a:ln>
        </p:spPr>
      </p:pic>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0" name="Shape 1230"/>
        <p:cNvGrpSpPr/>
        <p:nvPr/>
      </p:nvGrpSpPr>
      <p:grpSpPr>
        <a:xfrm>
          <a:off x="0" y="0"/>
          <a:ext cx="0" cy="0"/>
          <a:chOff x="0" y="0"/>
          <a:chExt cx="0" cy="0"/>
        </a:xfrm>
      </p:grpSpPr>
      <p:sp>
        <p:nvSpPr>
          <p:cNvPr id="1231" name="Shape 1231"/>
          <p:cNvSpPr txBox="1"/>
          <p:nvPr>
            <p:ph type="title"/>
          </p:nvPr>
        </p:nvSpPr>
        <p:spPr>
          <a:xfrm>
            <a:off x="-21835" y="357187"/>
            <a:ext cx="24427800" cy="34290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Formal definition</a:t>
            </a:r>
          </a:p>
        </p:txBody>
      </p:sp>
      <p:pic>
        <p:nvPicPr>
          <p:cNvPr descr="pasted-image.pdf" id="1232" name="Shape 1232"/>
          <p:cNvPicPr preferRelativeResize="0"/>
          <p:nvPr/>
        </p:nvPicPr>
        <p:blipFill rotWithShape="1">
          <a:blip r:embed="rId3">
            <a:alphaModFix/>
          </a:blip>
          <a:srcRect b="0" l="0" r="0" t="0"/>
          <a:stretch/>
        </p:blipFill>
        <p:spPr>
          <a:xfrm>
            <a:off x="7673578" y="4158095"/>
            <a:ext cx="9036900" cy="1768200"/>
          </a:xfrm>
          <a:prstGeom prst="rect">
            <a:avLst/>
          </a:prstGeom>
          <a:noFill/>
          <a:ln>
            <a:noFill/>
          </a:ln>
        </p:spPr>
      </p:pic>
      <p:pic>
        <p:nvPicPr>
          <p:cNvPr descr="pasted-image.pdf" id="1233" name="Shape 1233"/>
          <p:cNvPicPr preferRelativeResize="0"/>
          <p:nvPr/>
        </p:nvPicPr>
        <p:blipFill rotWithShape="1">
          <a:blip r:embed="rId4">
            <a:alphaModFix/>
          </a:blip>
          <a:srcRect b="0" l="0" r="0" t="0"/>
          <a:stretch/>
        </p:blipFill>
        <p:spPr>
          <a:xfrm>
            <a:off x="7512843" y="8990869"/>
            <a:ext cx="9358200" cy="1768200"/>
          </a:xfrm>
          <a:prstGeom prst="rect">
            <a:avLst/>
          </a:prstGeom>
          <a:noFill/>
          <a:ln>
            <a:noFill/>
          </a:ln>
        </p:spPr>
      </p:pic>
      <p:sp>
        <p:nvSpPr>
          <p:cNvPr id="1234" name="Shape 1234"/>
          <p:cNvSpPr/>
          <p:nvPr/>
        </p:nvSpPr>
        <p:spPr>
          <a:xfrm rot="5417324">
            <a:off x="11300091" y="6948298"/>
            <a:ext cx="1785923" cy="1021513"/>
          </a:xfrm>
          <a:prstGeom prst="rightArrow">
            <a:avLst>
              <a:gd fmla="val 39896" name="adj1"/>
              <a:gd fmla="val 66082" name="adj2"/>
            </a:avLst>
          </a:prstGeom>
          <a:blipFill rotWithShape="1">
            <a:blip r:embed="rId5">
              <a:alphaModFix/>
            </a:blip>
            <a:stretch>
              <a:fillRect b="0" l="0" r="0" t="0"/>
            </a:stretch>
          </a:blipFill>
          <a:ln>
            <a:noFill/>
          </a:ln>
          <a:effectLst>
            <a:outerShdw blurRad="50800" rotWithShape="0" dir="5400000" dist="25400">
              <a:srgbClr val="000000">
                <a:alpha val="49800"/>
              </a:srgbClr>
            </a:outerShdw>
          </a:effectLst>
        </p:spPr>
        <p:txBody>
          <a:bodyPr anchorCtr="0" anchor="ctr" bIns="71425" lIns="71425" rIns="71425" wrap="square" tIns="71425">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8" name="Shape 1238"/>
        <p:cNvGrpSpPr/>
        <p:nvPr/>
      </p:nvGrpSpPr>
      <p:grpSpPr>
        <a:xfrm>
          <a:off x="0" y="0"/>
          <a:ext cx="0" cy="0"/>
          <a:chOff x="0" y="0"/>
          <a:chExt cx="0" cy="0"/>
        </a:xfrm>
      </p:grpSpPr>
      <p:sp>
        <p:nvSpPr>
          <p:cNvPr id="1239" name="Shape 1239"/>
          <p:cNvSpPr txBox="1"/>
          <p:nvPr>
            <p:ph type="title"/>
          </p:nvPr>
        </p:nvSpPr>
        <p:spPr>
          <a:xfrm>
            <a:off x="-21835" y="357187"/>
            <a:ext cx="24427800" cy="34290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Formal definition</a:t>
            </a:r>
          </a:p>
        </p:txBody>
      </p:sp>
      <p:pic>
        <p:nvPicPr>
          <p:cNvPr descr="pasted-image.pdf" id="1240" name="Shape 1240"/>
          <p:cNvPicPr preferRelativeResize="0"/>
          <p:nvPr/>
        </p:nvPicPr>
        <p:blipFill rotWithShape="1">
          <a:blip r:embed="rId3">
            <a:alphaModFix/>
          </a:blip>
          <a:srcRect b="0" l="0" r="0" t="0"/>
          <a:stretch/>
        </p:blipFill>
        <p:spPr>
          <a:xfrm>
            <a:off x="7236302" y="3967571"/>
            <a:ext cx="11019300" cy="1768200"/>
          </a:xfrm>
          <a:prstGeom prst="rect">
            <a:avLst/>
          </a:prstGeom>
          <a:noFill/>
          <a:ln>
            <a:noFill/>
          </a:ln>
        </p:spPr>
      </p:pic>
      <p:pic>
        <p:nvPicPr>
          <p:cNvPr descr="pasted-image.pdf" id="1241" name="Shape 1241"/>
          <p:cNvPicPr preferRelativeResize="0"/>
          <p:nvPr/>
        </p:nvPicPr>
        <p:blipFill rotWithShape="1">
          <a:blip r:embed="rId4">
            <a:alphaModFix/>
          </a:blip>
          <a:srcRect b="0" l="0" r="0" t="0"/>
          <a:stretch/>
        </p:blipFill>
        <p:spPr>
          <a:xfrm>
            <a:off x="7298810" y="7027664"/>
            <a:ext cx="10894200" cy="1768200"/>
          </a:xfrm>
          <a:prstGeom prst="rect">
            <a:avLst/>
          </a:prstGeom>
          <a:noFill/>
          <a:ln>
            <a:noFill/>
          </a:ln>
        </p:spPr>
      </p:pic>
      <p:pic>
        <p:nvPicPr>
          <p:cNvPr descr="pasted-image.pdf" id="1242" name="Shape 1242"/>
          <p:cNvPicPr preferRelativeResize="0"/>
          <p:nvPr/>
        </p:nvPicPr>
        <p:blipFill rotWithShape="1">
          <a:blip r:embed="rId5">
            <a:alphaModFix/>
          </a:blip>
          <a:srcRect b="0" l="0" r="0" t="0"/>
          <a:stretch/>
        </p:blipFill>
        <p:spPr>
          <a:xfrm>
            <a:off x="7429686" y="9855584"/>
            <a:ext cx="10144200" cy="1768200"/>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6" name="Shape 1246"/>
        <p:cNvGrpSpPr/>
        <p:nvPr/>
      </p:nvGrpSpPr>
      <p:grpSpPr>
        <a:xfrm>
          <a:off x="0" y="0"/>
          <a:ext cx="0" cy="0"/>
          <a:chOff x="0" y="0"/>
          <a:chExt cx="0" cy="0"/>
        </a:xfrm>
      </p:grpSpPr>
      <p:pic>
        <p:nvPicPr>
          <p:cNvPr descr="pasted-image.png" id="1247" name="Shape 1247"/>
          <p:cNvPicPr preferRelativeResize="0"/>
          <p:nvPr/>
        </p:nvPicPr>
        <p:blipFill rotWithShape="1">
          <a:blip r:embed="rId3">
            <a:alphaModFix/>
          </a:blip>
          <a:srcRect b="0" l="0" r="0" t="0"/>
          <a:stretch/>
        </p:blipFill>
        <p:spPr>
          <a:xfrm>
            <a:off x="3048000" y="2195534"/>
            <a:ext cx="18288000" cy="9324900"/>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1" name="Shape 1251"/>
        <p:cNvGrpSpPr/>
        <p:nvPr/>
      </p:nvGrpSpPr>
      <p:grpSpPr>
        <a:xfrm>
          <a:off x="0" y="0"/>
          <a:ext cx="0" cy="0"/>
          <a:chOff x="0" y="0"/>
          <a:chExt cx="0" cy="0"/>
        </a:xfrm>
      </p:grpSpPr>
      <p:sp>
        <p:nvSpPr>
          <p:cNvPr id="1252" name="Shape 1252"/>
          <p:cNvSpPr txBox="1"/>
          <p:nvPr>
            <p:ph type="title"/>
          </p:nvPr>
        </p:nvSpPr>
        <p:spPr>
          <a:xfrm>
            <a:off x="-21835" y="357187"/>
            <a:ext cx="24427800" cy="34290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Gradient descent algorithm</a:t>
            </a:r>
          </a:p>
        </p:txBody>
      </p:sp>
      <p:pic>
        <p:nvPicPr>
          <p:cNvPr descr="pasted-image.pdf" id="1253" name="Shape 1253"/>
          <p:cNvPicPr preferRelativeResize="0"/>
          <p:nvPr/>
        </p:nvPicPr>
        <p:blipFill rotWithShape="1">
          <a:blip r:embed="rId3">
            <a:alphaModFix/>
          </a:blip>
          <a:srcRect b="0" l="0" r="0" t="0"/>
          <a:stretch/>
        </p:blipFill>
        <p:spPr>
          <a:xfrm>
            <a:off x="7119937" y="5973960"/>
            <a:ext cx="10144200" cy="1768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pic>
        <p:nvPicPr>
          <p:cNvPr descr="pasted-image.png" id="348" name="Shape 348"/>
          <p:cNvPicPr preferRelativeResize="0"/>
          <p:nvPr/>
        </p:nvPicPr>
        <p:blipFill rotWithShape="1">
          <a:blip r:embed="rId3">
            <a:alphaModFix/>
          </a:blip>
          <a:srcRect b="0" l="0" r="0" t="0"/>
          <a:stretch/>
        </p:blipFill>
        <p:spPr>
          <a:xfrm>
            <a:off x="1900420" y="2025575"/>
            <a:ext cx="20583160" cy="9664850"/>
          </a:xfrm>
          <a:prstGeom prst="rect">
            <a:avLst/>
          </a:prstGeom>
          <a:noFill/>
          <a:ln>
            <a:noFill/>
          </a:ln>
        </p:spPr>
      </p:pic>
      <p:sp>
        <p:nvSpPr>
          <p:cNvPr id="349" name="Shape 349"/>
          <p:cNvSpPr/>
          <p:nvPr/>
        </p:nvSpPr>
        <p:spPr>
          <a:xfrm>
            <a:off x="9272455" y="12752046"/>
            <a:ext cx="14023341" cy="904876"/>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r>
              <a:rPr b="0" i="0" lang="en-US" sz="5000" u="none" cap="none" strike="noStrike">
                <a:solidFill>
                  <a:srgbClr val="000000"/>
                </a:solidFill>
                <a:latin typeface="Helvetica Neue Light"/>
                <a:ea typeface="Helvetica Neue Light"/>
                <a:cs typeface="Helvetica Neue Light"/>
                <a:sym typeface="Helvetica Neue Light"/>
              </a:rPr>
              <a:t>https://devblogs.nvidia.com/parallelforall/page/5/</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pic>
        <p:nvPicPr>
          <p:cNvPr descr="pasted-image.jpeg" id="354" name="Shape 354"/>
          <p:cNvPicPr preferRelativeResize="0"/>
          <p:nvPr/>
        </p:nvPicPr>
        <p:blipFill rotWithShape="1">
          <a:blip r:embed="rId3">
            <a:alphaModFix/>
          </a:blip>
          <a:srcRect b="0" l="0" r="0" t="0"/>
          <a:stretch/>
        </p:blipFill>
        <p:spPr>
          <a:xfrm>
            <a:off x="1435649" y="-180657"/>
            <a:ext cx="20505946" cy="14498344"/>
          </a:xfrm>
          <a:prstGeom prst="rect">
            <a:avLst/>
          </a:prstGeom>
          <a:noFill/>
          <a:ln>
            <a:noFill/>
          </a:ln>
        </p:spPr>
      </p:pic>
      <p:pic>
        <p:nvPicPr>
          <p:cNvPr descr="pasted-image.png" id="355" name="Shape 355"/>
          <p:cNvPicPr preferRelativeResize="0"/>
          <p:nvPr/>
        </p:nvPicPr>
        <p:blipFill rotWithShape="1">
          <a:blip r:embed="rId4">
            <a:alphaModFix/>
          </a:blip>
          <a:srcRect b="0" l="0" r="0" t="0"/>
          <a:stretch/>
        </p:blipFill>
        <p:spPr>
          <a:xfrm>
            <a:off x="-25236134" y="-143257"/>
            <a:ext cx="28153988" cy="14002514"/>
          </a:xfrm>
          <a:prstGeom prst="rect">
            <a:avLst/>
          </a:prstGeom>
          <a:noFill/>
          <a:ln>
            <a:noFill/>
          </a:ln>
        </p:spPr>
      </p:pic>
      <p:pic>
        <p:nvPicPr>
          <p:cNvPr descr="pasted-image.png" id="356" name="Shape 356"/>
          <p:cNvPicPr preferRelativeResize="0"/>
          <p:nvPr/>
        </p:nvPicPr>
        <p:blipFill rotWithShape="1">
          <a:blip r:embed="rId4">
            <a:alphaModFix/>
          </a:blip>
          <a:srcRect b="0" l="0" r="0" t="0"/>
          <a:stretch/>
        </p:blipFill>
        <p:spPr>
          <a:xfrm>
            <a:off x="21099530" y="-143257"/>
            <a:ext cx="28153988" cy="14002514"/>
          </a:xfrm>
          <a:prstGeom prst="rect">
            <a:avLst/>
          </a:prstGeom>
          <a:noFill/>
          <a:ln>
            <a:noFill/>
          </a:ln>
        </p:spPr>
      </p:pic>
      <p:sp>
        <p:nvSpPr>
          <p:cNvPr id="357" name="Shape 357"/>
          <p:cNvSpPr/>
          <p:nvPr/>
        </p:nvSpPr>
        <p:spPr>
          <a:xfrm>
            <a:off x="1984760" y="12917146"/>
            <a:ext cx="12005236" cy="574676"/>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r>
              <a:rPr b="0" i="0" lang="en-US" sz="2800" u="none" cap="none" strike="noStrike">
                <a:solidFill>
                  <a:srgbClr val="000000"/>
                </a:solidFill>
                <a:latin typeface="Helvetica Neue Light"/>
                <a:ea typeface="Helvetica Neue Light"/>
                <a:cs typeface="Helvetica Neue Light"/>
                <a:sym typeface="Helvetica Neue Light"/>
              </a:rPr>
              <a:t>http://respondr.io/7-ways-machine-learning-is-already-affecting-your-world/</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Shape 362"/>
          <p:cNvSpPr txBox="1"/>
          <p:nvPr>
            <p:ph type="title"/>
          </p:nvPr>
        </p:nvSpPr>
        <p:spPr>
          <a:xfrm>
            <a:off x="-21836" y="3293963"/>
            <a:ext cx="24427671" cy="7128074"/>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12600" u="none" cap="none" strike="noStrike">
                <a:solidFill>
                  <a:srgbClr val="000000"/>
                </a:solidFill>
                <a:latin typeface="Gill Sans"/>
                <a:ea typeface="Gill Sans"/>
                <a:cs typeface="Gill Sans"/>
                <a:sym typeface="Gill Sans"/>
              </a:rPr>
              <a:t>Machine Learning is </a:t>
            </a:r>
          </a:p>
          <a:p>
            <a:pPr indent="0" lvl="0" marL="0" marR="0" rtl="0" algn="ctr">
              <a:lnSpc>
                <a:spcPct val="100000"/>
              </a:lnSpc>
              <a:spcBef>
                <a:spcPts val="0"/>
              </a:spcBef>
              <a:spcAft>
                <a:spcPts val="0"/>
              </a:spcAft>
              <a:buClr>
                <a:srgbClr val="000000"/>
              </a:buClr>
              <a:buSzPct val="25000"/>
              <a:buFont typeface="Gill Sans"/>
              <a:buNone/>
            </a:pPr>
            <a:r>
              <a:rPr b="1" i="0" lang="en-US" sz="12600" u="none" cap="none" strike="noStrike">
                <a:solidFill>
                  <a:srgbClr val="000000"/>
                </a:solidFill>
                <a:latin typeface="Gill Sans"/>
                <a:ea typeface="Gill Sans"/>
                <a:cs typeface="Gill Sans"/>
                <a:sym typeface="Gill Sans"/>
              </a:rPr>
              <a:t>Already</a:t>
            </a:r>
            <a:r>
              <a:rPr b="0" i="0" lang="en-US" sz="12600" u="none" cap="none" strike="noStrike">
                <a:solidFill>
                  <a:srgbClr val="000000"/>
                </a:solidFill>
                <a:latin typeface="Gill Sans"/>
                <a:ea typeface="Gill Sans"/>
                <a:cs typeface="Gill Sans"/>
                <a:sym typeface="Gill Sans"/>
              </a:rPr>
              <a:t> Affecting Your World</a:t>
            </a:r>
          </a:p>
        </p:txBody>
      </p:sp>
      <p:sp>
        <p:nvSpPr>
          <p:cNvPr id="363" name="Shape 363"/>
          <p:cNvSpPr/>
          <p:nvPr/>
        </p:nvSpPr>
        <p:spPr>
          <a:xfrm>
            <a:off x="6588169" y="12825412"/>
            <a:ext cx="17506863" cy="765176"/>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r>
              <a:rPr b="0" i="0" lang="en-US" sz="4100" u="none" cap="none" strike="noStrike">
                <a:solidFill>
                  <a:srgbClr val="000000"/>
                </a:solidFill>
                <a:latin typeface="Helvetica Neue Light"/>
                <a:ea typeface="Helvetica Neue Light"/>
                <a:cs typeface="Helvetica Neue Light"/>
                <a:sym typeface="Helvetica Neue Light"/>
              </a:rPr>
              <a:t>http://respondr.io/7-ways-machine-learning-is-already-affecting-your-world/</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Shape 368"/>
          <p:cNvSpPr/>
          <p:nvPr/>
        </p:nvSpPr>
        <p:spPr>
          <a:xfrm>
            <a:off x="3981887" y="5084762"/>
            <a:ext cx="16699625" cy="3546476"/>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r>
              <a:rPr b="0" i="0" lang="en-US" sz="6700" u="none" cap="none" strike="noStrike">
                <a:solidFill>
                  <a:srgbClr val="000000"/>
                </a:solidFill>
                <a:latin typeface="Helvetica Neue Light"/>
                <a:ea typeface="Helvetica Neue Light"/>
                <a:cs typeface="Helvetica Neue Light"/>
                <a:sym typeface="Helvetica Neue Light"/>
              </a:rPr>
              <a:t>如果要建造一艘船，不要一起鼓勵人們收集木材，</a:t>
            </a:r>
          </a:p>
          <a:p>
            <a:pPr indent="0" lvl="0" marL="0" marR="0" rtl="0" algn="ctr">
              <a:lnSpc>
                <a:spcPct val="100000"/>
              </a:lnSpc>
              <a:spcBef>
                <a:spcPts val="0"/>
              </a:spcBef>
              <a:spcAft>
                <a:spcPts val="0"/>
              </a:spcAft>
              <a:buClr>
                <a:srgbClr val="000000"/>
              </a:buClr>
              <a:buSzPct val="25000"/>
              <a:buFont typeface="Helvetica Neue Light"/>
              <a:buNone/>
            </a:pPr>
            <a:r>
              <a:rPr b="0" i="0" lang="en-US" sz="6700" u="none" cap="none" strike="noStrike">
                <a:solidFill>
                  <a:srgbClr val="000000"/>
                </a:solidFill>
                <a:latin typeface="Helvetica Neue Light"/>
                <a:ea typeface="Helvetica Neue Light"/>
                <a:cs typeface="Helvetica Neue Light"/>
                <a:sym typeface="Helvetica Neue Light"/>
              </a:rPr>
              <a:t>不要分配任務和工作，</a:t>
            </a:r>
          </a:p>
          <a:p>
            <a:pPr indent="0" lvl="0" marL="0" marR="0" rtl="0" algn="ctr">
              <a:lnSpc>
                <a:spcPct val="100000"/>
              </a:lnSpc>
              <a:spcBef>
                <a:spcPts val="0"/>
              </a:spcBef>
              <a:spcAft>
                <a:spcPts val="0"/>
              </a:spcAft>
              <a:buClr>
                <a:srgbClr val="000000"/>
              </a:buClr>
              <a:buSzPct val="25000"/>
              <a:buFont typeface="Helvetica Neue Light"/>
              <a:buNone/>
            </a:pPr>
            <a:r>
              <a:rPr b="0" i="0" lang="en-US" sz="6700" u="none" cap="none" strike="noStrike">
                <a:solidFill>
                  <a:srgbClr val="000000"/>
                </a:solidFill>
                <a:latin typeface="Helvetica Neue Light"/>
                <a:ea typeface="Helvetica Neue Light"/>
                <a:cs typeface="Helvetica Neue Light"/>
                <a:sym typeface="Helvetica Neue Light"/>
              </a:rPr>
              <a:t>而應該教他們漫長的海洋無限遠。</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pic>
        <p:nvPicPr>
          <p:cNvPr descr="pasted-image.png" id="373" name="Shape 373"/>
          <p:cNvPicPr preferRelativeResize="0"/>
          <p:nvPr/>
        </p:nvPicPr>
        <p:blipFill rotWithShape="1">
          <a:blip r:embed="rId3">
            <a:alphaModFix/>
          </a:blip>
          <a:srcRect b="0" l="0" r="0" t="0"/>
          <a:stretch/>
        </p:blipFill>
        <p:spPr>
          <a:xfrm>
            <a:off x="563769" y="3144951"/>
            <a:ext cx="23256462" cy="742609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sp>
        <p:nvSpPr>
          <p:cNvPr id="378" name="Shape 378"/>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Google Neural Machine Translation (Sep 2016)</a:t>
            </a:r>
          </a:p>
        </p:txBody>
      </p:sp>
      <p:pic>
        <p:nvPicPr>
          <p:cNvPr descr="pasted-image.png" id="379" name="Shape 379"/>
          <p:cNvPicPr preferRelativeResize="0"/>
          <p:nvPr/>
        </p:nvPicPr>
        <p:blipFill rotWithShape="1">
          <a:blip r:embed="rId3">
            <a:alphaModFix/>
          </a:blip>
          <a:srcRect b="0" l="0" r="0" t="0"/>
          <a:stretch/>
        </p:blipFill>
        <p:spPr>
          <a:xfrm>
            <a:off x="3351547" y="2971140"/>
            <a:ext cx="18396722" cy="10693097"/>
          </a:xfrm>
          <a:prstGeom prst="rect">
            <a:avLst/>
          </a:prstGeom>
          <a:noFill/>
          <a:ln>
            <a:noFill/>
          </a:ln>
        </p:spPr>
      </p:pic>
      <p:sp>
        <p:nvSpPr>
          <p:cNvPr id="380" name="Shape 380"/>
          <p:cNvSpPr txBox="1"/>
          <p:nvPr/>
        </p:nvSpPr>
        <p:spPr>
          <a:xfrm>
            <a:off x="13691350" y="11733225"/>
            <a:ext cx="14134800" cy="3000000"/>
          </a:xfrm>
          <a:prstGeom prst="rect">
            <a:avLst/>
          </a:prstGeom>
          <a:noFill/>
          <a:ln>
            <a:noFill/>
          </a:ln>
        </p:spPr>
        <p:txBody>
          <a:bodyPr anchorCtr="0" anchor="ctr" bIns="91425" lIns="91425" rIns="91425" wrap="square" tIns="91425">
            <a:noAutofit/>
          </a:bodyPr>
          <a:lstStyle/>
          <a:p>
            <a:pPr lvl="0" rtl="0">
              <a:spcBef>
                <a:spcPts val="0"/>
              </a:spcBef>
              <a:buNone/>
            </a:pPr>
            <a:r>
              <a:rPr lang="en-US" sz="2400">
                <a:solidFill>
                  <a:srgbClr val="333333"/>
                </a:solidFill>
                <a:highlight>
                  <a:srgbClr val="FFFFFF"/>
                </a:highlight>
              </a:rPr>
              <a:t>[Reference] "A Neural Network for Machine Translation, at Production Scale", </a:t>
            </a:r>
            <a:r>
              <a:rPr lang="en-US" sz="2400" u="sng">
                <a:solidFill>
                  <a:srgbClr val="6611CC"/>
                </a:solidFill>
                <a:highlight>
                  <a:srgbClr val="FFFFFF"/>
                </a:highlight>
                <a:hlinkClick r:id="rId4"/>
              </a:rPr>
              <a:t>https://research.googleblog.com/2016/09/a-neural-network-for-machine.html</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pic>
        <p:nvPicPr>
          <p:cNvPr descr="pasted-image.png" id="385" name="Shape 385"/>
          <p:cNvPicPr preferRelativeResize="0"/>
          <p:nvPr/>
        </p:nvPicPr>
        <p:blipFill rotWithShape="1">
          <a:blip r:embed="rId3">
            <a:alphaModFix/>
          </a:blip>
          <a:srcRect b="0" l="0" r="0" t="0"/>
          <a:stretch/>
        </p:blipFill>
        <p:spPr>
          <a:xfrm>
            <a:off x="4248150" y="1022350"/>
            <a:ext cx="15887700" cy="11671300"/>
          </a:xfrm>
          <a:prstGeom prst="rect">
            <a:avLst/>
          </a:prstGeom>
          <a:noFill/>
          <a:ln>
            <a:noFill/>
          </a:ln>
        </p:spPr>
      </p:pic>
      <p:sp>
        <p:nvSpPr>
          <p:cNvPr id="386" name="Shape 386"/>
          <p:cNvSpPr/>
          <p:nvPr/>
        </p:nvSpPr>
        <p:spPr>
          <a:xfrm>
            <a:off x="987469" y="12916839"/>
            <a:ext cx="23450551" cy="904876"/>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r>
              <a:rPr b="0" i="0" lang="en-US" sz="5000" u="none" cap="none" strike="noStrike">
                <a:solidFill>
                  <a:srgbClr val="000000"/>
                </a:solidFill>
                <a:latin typeface="Helvetica Neue Light"/>
                <a:ea typeface="Helvetica Neue Light"/>
                <a:cs typeface="Helvetica Neue Light"/>
                <a:sym typeface="Helvetica Neue Light"/>
              </a:rPr>
              <a:t>https://play.google.com/store/apps/details?id=com.baidu.research.talktype&amp;hl=en</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pic>
        <p:nvPicPr>
          <p:cNvPr id="286" name="Shape 286"/>
          <p:cNvPicPr preferRelativeResize="0"/>
          <p:nvPr/>
        </p:nvPicPr>
        <p:blipFill>
          <a:blip r:embed="rId3">
            <a:alphaModFix/>
          </a:blip>
          <a:stretch>
            <a:fillRect/>
          </a:stretch>
        </p:blipFill>
        <p:spPr>
          <a:xfrm>
            <a:off x="1986563" y="4398338"/>
            <a:ext cx="20410875" cy="4919325"/>
          </a:xfrm>
          <a:prstGeom prst="rect">
            <a:avLst/>
          </a:prstGeom>
          <a:noFill/>
          <a:ln>
            <a:noFill/>
          </a:ln>
        </p:spPr>
      </p:pic>
      <p:sp>
        <p:nvSpPr>
          <p:cNvPr id="287" name="Shape 287"/>
          <p:cNvSpPr txBox="1"/>
          <p:nvPr/>
        </p:nvSpPr>
        <p:spPr>
          <a:xfrm>
            <a:off x="304800" y="304800"/>
            <a:ext cx="3000000" cy="3000000"/>
          </a:xfrm>
          <a:prstGeom prst="rect">
            <a:avLst/>
          </a:prstGeom>
          <a:noFill/>
          <a:ln>
            <a:noFill/>
          </a:ln>
        </p:spPr>
        <p:txBody>
          <a:bodyPr anchorCtr="0" anchor="ctr" bIns="91425" lIns="91425" rIns="91425" wrap="square" tIns="91425">
            <a:noAutofit/>
          </a:bodyPr>
          <a:lstStyle/>
          <a:p>
            <a:pPr lvl="0" rtl="0">
              <a:spcBef>
                <a:spcPts val="0"/>
              </a:spcBef>
              <a:buNone/>
            </a:pPr>
            <a:r>
              <a:t/>
            </a:r>
            <a:endParaRPr/>
          </a:p>
        </p:txBody>
      </p:sp>
      <p:sp>
        <p:nvSpPr>
          <p:cNvPr id="288" name="Shape 288"/>
          <p:cNvSpPr txBox="1"/>
          <p:nvPr>
            <p:ph type="title"/>
          </p:nvPr>
        </p:nvSpPr>
        <p:spPr>
          <a:xfrm>
            <a:off x="-21835" y="357187"/>
            <a:ext cx="24428100" cy="3428700"/>
          </a:xfrm>
          <a:prstGeom prst="rect">
            <a:avLst/>
          </a:prstGeom>
        </p:spPr>
        <p:txBody>
          <a:bodyPr anchorCtr="0" anchor="b" bIns="91425" lIns="91425" rIns="91425" wrap="square" tIns="91425">
            <a:noAutofit/>
          </a:bodyPr>
          <a:lstStyle/>
          <a:p>
            <a:pPr lvl="0" rtl="0">
              <a:spcBef>
                <a:spcPts val="0"/>
              </a:spcBef>
              <a:buNone/>
            </a:pPr>
            <a:r>
              <a:rPr lang="en-US"/>
              <a:t>Gifts from Google and Line</a:t>
            </a:r>
          </a:p>
        </p:txBody>
      </p:sp>
      <p:pic>
        <p:nvPicPr>
          <p:cNvPr id="289" name="Shape 289"/>
          <p:cNvPicPr preferRelativeResize="0"/>
          <p:nvPr/>
        </p:nvPicPr>
        <p:blipFill>
          <a:blip r:embed="rId4">
            <a:alphaModFix/>
          </a:blip>
          <a:stretch>
            <a:fillRect/>
          </a:stretch>
        </p:blipFill>
        <p:spPr>
          <a:xfrm>
            <a:off x="21649650" y="11810988"/>
            <a:ext cx="1905000" cy="1905000"/>
          </a:xfrm>
          <a:prstGeom prst="rect">
            <a:avLst/>
          </a:prstGeom>
          <a:noFill/>
          <a:ln>
            <a:noFill/>
          </a:ln>
        </p:spPr>
      </p:pic>
      <p:pic>
        <p:nvPicPr>
          <p:cNvPr id="290" name="Shape 290"/>
          <p:cNvPicPr preferRelativeResize="0"/>
          <p:nvPr/>
        </p:nvPicPr>
        <p:blipFill>
          <a:blip r:embed="rId5">
            <a:alphaModFix/>
          </a:blip>
          <a:stretch>
            <a:fillRect/>
          </a:stretch>
        </p:blipFill>
        <p:spPr>
          <a:xfrm>
            <a:off x="18908200" y="11882760"/>
            <a:ext cx="1761475" cy="17614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pic>
        <p:nvPicPr>
          <p:cNvPr descr="pasted-image.png" id="391" name="Shape 391"/>
          <p:cNvPicPr preferRelativeResize="0"/>
          <p:nvPr/>
        </p:nvPicPr>
        <p:blipFill rotWithShape="1">
          <a:blip r:embed="rId3">
            <a:alphaModFix/>
          </a:blip>
          <a:srcRect b="0" l="0" r="0" t="0"/>
          <a:stretch/>
        </p:blipFill>
        <p:spPr>
          <a:xfrm>
            <a:off x="5505450" y="1403350"/>
            <a:ext cx="13373099" cy="10909300"/>
          </a:xfrm>
          <a:prstGeom prst="rect">
            <a:avLst/>
          </a:prstGeom>
          <a:noFill/>
          <a:ln>
            <a:noFill/>
          </a:ln>
        </p:spPr>
      </p:pic>
      <p:sp>
        <p:nvSpPr>
          <p:cNvPr id="392" name="Shape 392"/>
          <p:cNvSpPr txBox="1"/>
          <p:nvPr/>
        </p:nvSpPr>
        <p:spPr>
          <a:xfrm>
            <a:off x="14678100" y="11908850"/>
            <a:ext cx="10568400" cy="3000000"/>
          </a:xfrm>
          <a:prstGeom prst="rect">
            <a:avLst/>
          </a:prstGeom>
          <a:noFill/>
          <a:ln>
            <a:noFill/>
          </a:ln>
        </p:spPr>
        <p:txBody>
          <a:bodyPr anchorCtr="0" anchor="ctr" bIns="91425" lIns="91425" rIns="91425" wrap="square" tIns="91425">
            <a:noAutofit/>
          </a:bodyPr>
          <a:lstStyle/>
          <a:p>
            <a:pPr lvl="0" rtl="0">
              <a:spcBef>
                <a:spcPts val="0"/>
              </a:spcBef>
              <a:buNone/>
            </a:pPr>
            <a:r>
              <a:rPr lang="en-US" sz="2400" u="sng">
                <a:solidFill>
                  <a:srgbClr val="6611CC"/>
                </a:solidFill>
                <a:highlight>
                  <a:srgbClr val="FFFFFF"/>
                </a:highlight>
                <a:hlinkClick r:id="rId4"/>
              </a:rPr>
              <a:t>https://play.google.com/store/apps/details?id=com.fitnow.loseit&amp;hl=en</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6" name="Shape 396"/>
        <p:cNvGrpSpPr/>
        <p:nvPr/>
      </p:nvGrpSpPr>
      <p:grpSpPr>
        <a:xfrm>
          <a:off x="0" y="0"/>
          <a:ext cx="0" cy="0"/>
          <a:chOff x="0" y="0"/>
          <a:chExt cx="0" cy="0"/>
        </a:xfrm>
      </p:grpSpPr>
      <p:pic>
        <p:nvPicPr>
          <p:cNvPr descr="pasted-image.jpeg" id="397" name="Shape 397"/>
          <p:cNvPicPr preferRelativeResize="0"/>
          <p:nvPr/>
        </p:nvPicPr>
        <p:blipFill rotWithShape="1">
          <a:blip r:embed="rId3">
            <a:alphaModFix/>
          </a:blip>
          <a:srcRect b="0" l="0" r="0" t="0"/>
          <a:stretch/>
        </p:blipFill>
        <p:spPr>
          <a:xfrm>
            <a:off x="5791200" y="2711450"/>
            <a:ext cx="12801600" cy="10833100"/>
          </a:xfrm>
          <a:prstGeom prst="rect">
            <a:avLst/>
          </a:prstGeom>
          <a:noFill/>
          <a:ln>
            <a:noFill/>
          </a:ln>
        </p:spPr>
      </p:pic>
      <p:sp>
        <p:nvSpPr>
          <p:cNvPr id="398" name="Shape 398"/>
          <p:cNvSpPr txBox="1"/>
          <p:nvPr>
            <p:ph type="title"/>
          </p:nvPr>
        </p:nvSpPr>
        <p:spPr>
          <a:xfrm>
            <a:off x="-21836" y="-241300"/>
            <a:ext cx="24427671" cy="34290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Smart Reply: Promising results </a:t>
            </a:r>
          </a:p>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Seen 78%, Used 31.9%</a:t>
            </a:r>
          </a:p>
        </p:txBody>
      </p:sp>
      <p:sp>
        <p:nvSpPr>
          <p:cNvPr id="399" name="Shape 399"/>
          <p:cNvSpPr/>
          <p:nvPr/>
        </p:nvSpPr>
        <p:spPr>
          <a:xfrm>
            <a:off x="18670548" y="13212763"/>
            <a:ext cx="5686502" cy="396876"/>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r>
              <a:rPr b="0" i="0" lang="en-US" sz="1700" u="none" cap="none" strike="noStrike">
                <a:solidFill>
                  <a:srgbClr val="000000"/>
                </a:solidFill>
                <a:latin typeface="Helvetica Neue Light"/>
                <a:ea typeface="Helvetica Neue Light"/>
                <a:cs typeface="Helvetica Neue Light"/>
                <a:sym typeface="Helvetica Neue Light"/>
              </a:rPr>
              <a:t>http://www.kdd.org/kdd2016/papers/files/Paper_1069.pdf</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pic>
        <p:nvPicPr>
          <p:cNvPr id="404" name="Shape 404"/>
          <p:cNvPicPr preferRelativeResize="0"/>
          <p:nvPr/>
        </p:nvPicPr>
        <p:blipFill>
          <a:blip r:embed="rId3">
            <a:alphaModFix/>
          </a:blip>
          <a:stretch>
            <a:fillRect/>
          </a:stretch>
        </p:blipFill>
        <p:spPr>
          <a:xfrm>
            <a:off x="3073433" y="406400"/>
            <a:ext cx="18237128" cy="12903192"/>
          </a:xfrm>
          <a:prstGeom prst="rect">
            <a:avLst/>
          </a:prstGeom>
          <a:noFill/>
          <a:ln>
            <a:noFill/>
          </a:ln>
        </p:spPr>
      </p:pic>
      <p:sp>
        <p:nvSpPr>
          <p:cNvPr id="405" name="Shape 405"/>
          <p:cNvSpPr txBox="1"/>
          <p:nvPr/>
        </p:nvSpPr>
        <p:spPr>
          <a:xfrm>
            <a:off x="19230867" y="12879800"/>
            <a:ext cx="5762400" cy="1039200"/>
          </a:xfrm>
          <a:prstGeom prst="rect">
            <a:avLst/>
          </a:prstGeom>
          <a:noFill/>
          <a:ln>
            <a:noFill/>
          </a:ln>
        </p:spPr>
        <p:txBody>
          <a:bodyPr anchorCtr="0" anchor="ctr" bIns="243800" lIns="243800" rIns="243800" wrap="square" tIns="243800">
            <a:noAutofit/>
          </a:bodyPr>
          <a:lstStyle/>
          <a:p>
            <a:pPr lvl="0" rtl="0">
              <a:spcBef>
                <a:spcPts val="0"/>
              </a:spcBef>
              <a:buNone/>
            </a:pPr>
            <a:r>
              <a:rPr lang="en-US" sz="3200" u="sng">
                <a:solidFill>
                  <a:schemeClr val="hlink"/>
                </a:solidFill>
                <a:hlinkClick r:id="rId4"/>
              </a:rPr>
              <a:t>https://www.autodraw.com/</a:t>
            </a:r>
            <a:r>
              <a:rPr lang="en-US" sz="3200"/>
              <a:t> </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pic>
        <p:nvPicPr>
          <p:cNvPr descr="pasted-image.png" id="410" name="Shape 410"/>
          <p:cNvPicPr preferRelativeResize="0"/>
          <p:nvPr/>
        </p:nvPicPr>
        <p:blipFill rotWithShape="1">
          <a:blip r:embed="rId3">
            <a:alphaModFix/>
          </a:blip>
          <a:srcRect b="0" l="0" r="0" t="0"/>
          <a:stretch/>
        </p:blipFill>
        <p:spPr>
          <a:xfrm>
            <a:off x="2732346" y="-211336"/>
            <a:ext cx="18919200" cy="13716000"/>
          </a:xfrm>
          <a:prstGeom prst="rect">
            <a:avLst/>
          </a:prstGeom>
          <a:noFill/>
          <a:ln>
            <a:noFill/>
          </a:ln>
        </p:spPr>
      </p:pic>
      <p:sp>
        <p:nvSpPr>
          <p:cNvPr id="411" name="Shape 411"/>
          <p:cNvSpPr/>
          <p:nvPr/>
        </p:nvSpPr>
        <p:spPr>
          <a:xfrm>
            <a:off x="6235585" y="13034962"/>
            <a:ext cx="18135900" cy="7017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r>
              <a:rPr b="0" i="0" lang="en-US" sz="3700" u="none" cap="none" strike="noStrike">
                <a:solidFill>
                  <a:srgbClr val="000000"/>
                </a:solidFill>
                <a:latin typeface="Helvetica Neue Light"/>
                <a:ea typeface="Helvetica Neue Light"/>
                <a:cs typeface="Helvetica Neue Light"/>
                <a:sym typeface="Helvetica Neue Light"/>
              </a:rPr>
              <a:t>https://www.cbinsights.com/blog/deep-learning-ai-startups-market-map-company-list/</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Shape 416"/>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Rule based programming VS data driven learning</a:t>
            </a:r>
          </a:p>
        </p:txBody>
      </p:sp>
      <p:pic>
        <p:nvPicPr>
          <p:cNvPr descr="pasted-image.png" id="417" name="Shape 417"/>
          <p:cNvPicPr preferRelativeResize="0"/>
          <p:nvPr/>
        </p:nvPicPr>
        <p:blipFill rotWithShape="1">
          <a:blip r:embed="rId3">
            <a:alphaModFix/>
          </a:blip>
          <a:srcRect b="0" l="0" r="0" t="0"/>
          <a:stretch/>
        </p:blipFill>
        <p:spPr>
          <a:xfrm>
            <a:off x="2070154" y="3681902"/>
            <a:ext cx="6837622" cy="8928638"/>
          </a:xfrm>
          <a:prstGeom prst="rect">
            <a:avLst/>
          </a:prstGeom>
          <a:noFill/>
          <a:ln>
            <a:noFill/>
          </a:ln>
        </p:spPr>
      </p:pic>
      <p:pic>
        <p:nvPicPr>
          <p:cNvPr descr="pasted-image.tiff" id="418" name="Shape 418"/>
          <p:cNvPicPr preferRelativeResize="0"/>
          <p:nvPr/>
        </p:nvPicPr>
        <p:blipFill rotWithShape="1">
          <a:blip r:embed="rId4">
            <a:alphaModFix/>
          </a:blip>
          <a:srcRect b="0" l="0" r="0" t="0"/>
          <a:stretch/>
        </p:blipFill>
        <p:spPr>
          <a:xfrm>
            <a:off x="10690780" y="2702847"/>
            <a:ext cx="13557291" cy="6778646"/>
          </a:xfrm>
          <a:prstGeom prst="rect">
            <a:avLst/>
          </a:prstGeom>
          <a:noFill/>
          <a:ln>
            <a:noFill/>
          </a:ln>
        </p:spPr>
      </p:pic>
      <p:pic>
        <p:nvPicPr>
          <p:cNvPr descr="pasted-image.tiff" id="419" name="Shape 419"/>
          <p:cNvPicPr preferRelativeResize="0"/>
          <p:nvPr/>
        </p:nvPicPr>
        <p:blipFill rotWithShape="1">
          <a:blip r:embed="rId5">
            <a:alphaModFix/>
          </a:blip>
          <a:srcRect b="0" l="0" r="0" t="0"/>
          <a:stretch/>
        </p:blipFill>
        <p:spPr>
          <a:xfrm>
            <a:off x="16663338" y="8820451"/>
            <a:ext cx="4064844" cy="3727149"/>
          </a:xfrm>
          <a:prstGeom prst="rect">
            <a:avLst/>
          </a:prstGeom>
          <a:noFill/>
          <a:ln>
            <a:noFill/>
          </a:ln>
        </p:spPr>
      </p:pic>
      <p:sp>
        <p:nvSpPr>
          <p:cNvPr id="420" name="Shape 420"/>
          <p:cNvSpPr/>
          <p:nvPr/>
        </p:nvSpPr>
        <p:spPr>
          <a:xfrm>
            <a:off x="10779472" y="7382732"/>
            <a:ext cx="2825056" cy="1526978"/>
          </a:xfrm>
          <a:prstGeom prst="rightArrow">
            <a:avLst>
              <a:gd fmla="val 32000" name="adj1"/>
              <a:gd fmla="val 64000" name="adj2"/>
            </a:avLst>
          </a:prstGeom>
          <a:blipFill rotWithShape="1">
            <a:blip r:embed="rId6">
              <a:alphaModFix/>
            </a:blip>
            <a:stretch>
              <a:fillRect b="0" l="0" r="0" t="0"/>
            </a:stretch>
          </a:blipFill>
          <a:ln>
            <a:noFill/>
          </a:ln>
          <a:effectLst>
            <a:outerShdw blurRad="50800" rotWithShape="0" dir="5400000" dist="25400">
              <a:srgbClr val="000000">
                <a:alpha val="49803"/>
              </a:srgbClr>
            </a:outerShdw>
          </a:effectLst>
        </p:spPr>
        <p:txBody>
          <a:bodyPr anchorCtr="0" anchor="ctr" bIns="71425" lIns="71425" rIns="71425" wrap="square" tIns="71425">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4" name="Shape 424"/>
        <p:cNvGrpSpPr/>
        <p:nvPr/>
      </p:nvGrpSpPr>
      <p:grpSpPr>
        <a:xfrm>
          <a:off x="0" y="0"/>
          <a:ext cx="0" cy="0"/>
          <a:chOff x="0" y="0"/>
          <a:chExt cx="0" cy="0"/>
        </a:xfrm>
      </p:grpSpPr>
      <p:sp>
        <p:nvSpPr>
          <p:cNvPr id="425" name="Shape 425"/>
          <p:cNvSpPr txBox="1"/>
          <p:nvPr>
            <p:ph type="title"/>
          </p:nvPr>
        </p:nvSpPr>
        <p:spPr>
          <a:xfrm>
            <a:off x="-21835" y="357187"/>
            <a:ext cx="24428100" cy="3428700"/>
          </a:xfrm>
          <a:prstGeom prst="rect">
            <a:avLst/>
          </a:prstGeom>
        </p:spPr>
        <p:txBody>
          <a:bodyPr anchorCtr="0" anchor="ctr" bIns="91400" lIns="91400" rIns="91400" wrap="square" tIns="91400">
            <a:noAutofit/>
          </a:bodyPr>
          <a:lstStyle/>
          <a:p>
            <a:pPr lvl="0" rtl="0">
              <a:spcBef>
                <a:spcPts val="0"/>
              </a:spcBef>
              <a:buNone/>
            </a:pPr>
            <a:r>
              <a:rPr lang="en-US"/>
              <a:t>How can we develop?</a:t>
            </a:r>
          </a:p>
        </p:txBody>
      </p:sp>
      <p:pic>
        <p:nvPicPr>
          <p:cNvPr id="426" name="Shape 426"/>
          <p:cNvPicPr preferRelativeResize="0"/>
          <p:nvPr/>
        </p:nvPicPr>
        <p:blipFill>
          <a:blip r:embed="rId3">
            <a:alphaModFix/>
          </a:blip>
          <a:stretch>
            <a:fillRect/>
          </a:stretch>
        </p:blipFill>
        <p:spPr>
          <a:xfrm>
            <a:off x="12523600" y="6411465"/>
            <a:ext cx="11198933" cy="2222333"/>
          </a:xfrm>
          <a:prstGeom prst="rect">
            <a:avLst/>
          </a:prstGeom>
          <a:noFill/>
          <a:ln>
            <a:noFill/>
          </a:ln>
        </p:spPr>
      </p:pic>
      <p:pic>
        <p:nvPicPr>
          <p:cNvPr id="427" name="Shape 427"/>
          <p:cNvPicPr preferRelativeResize="0"/>
          <p:nvPr/>
        </p:nvPicPr>
        <p:blipFill>
          <a:blip r:embed="rId4">
            <a:alphaModFix/>
          </a:blip>
          <a:stretch>
            <a:fillRect/>
          </a:stretch>
        </p:blipFill>
        <p:spPr>
          <a:xfrm>
            <a:off x="2191067" y="5493199"/>
            <a:ext cx="6675467" cy="4811333"/>
          </a:xfrm>
          <a:prstGeom prst="rect">
            <a:avLst/>
          </a:prstGeom>
          <a:noFill/>
          <a:ln>
            <a:noFill/>
          </a:ln>
        </p:spPr>
      </p:pic>
      <p:sp>
        <p:nvSpPr>
          <p:cNvPr id="428" name="Shape 428"/>
          <p:cNvSpPr/>
          <p:nvPr/>
        </p:nvSpPr>
        <p:spPr>
          <a:xfrm>
            <a:off x="9132933" y="7012633"/>
            <a:ext cx="1836900" cy="1020000"/>
          </a:xfrm>
          <a:prstGeom prst="rightArrow">
            <a:avLst>
              <a:gd fmla="val 50000" name="adj1"/>
              <a:gd fmla="val 50000" name="adj2"/>
            </a:avLst>
          </a:prstGeom>
          <a:solidFill>
            <a:srgbClr val="FFE599"/>
          </a:solidFill>
          <a:ln cap="flat" cmpd="sng" w="9525">
            <a:solidFill>
              <a:schemeClr val="dk2"/>
            </a:solidFill>
            <a:prstDash val="solid"/>
            <a:round/>
            <a:headEnd len="med" w="med" type="none"/>
            <a:tailEnd len="med" w="med" type="none"/>
          </a:ln>
        </p:spPr>
        <p:txBody>
          <a:bodyPr anchorCtr="0" anchor="ctr" bIns="243800" lIns="243800" rIns="243800" wrap="square" tIns="243800">
            <a:noAutofit/>
          </a:bodyPr>
          <a:lstStyle/>
          <a:p>
            <a:pPr lvl="0">
              <a:spcBef>
                <a:spcPts val="0"/>
              </a:spcBef>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pic>
        <p:nvPicPr>
          <p:cNvPr descr="pasted-image.png" id="433" name="Shape 433"/>
          <p:cNvPicPr preferRelativeResize="0"/>
          <p:nvPr/>
        </p:nvPicPr>
        <p:blipFill rotWithShape="1">
          <a:blip r:embed="rId3">
            <a:alphaModFix/>
          </a:blip>
          <a:srcRect b="0" l="0" r="0" t="0"/>
          <a:stretch/>
        </p:blipFill>
        <p:spPr>
          <a:xfrm>
            <a:off x="563769" y="3144951"/>
            <a:ext cx="23256600" cy="74262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7" name="Shape 437"/>
        <p:cNvGrpSpPr/>
        <p:nvPr/>
      </p:nvGrpSpPr>
      <p:grpSpPr>
        <a:xfrm>
          <a:off x="0" y="0"/>
          <a:ext cx="0" cy="0"/>
          <a:chOff x="0" y="0"/>
          <a:chExt cx="0" cy="0"/>
        </a:xfrm>
      </p:grpSpPr>
      <p:pic>
        <p:nvPicPr>
          <p:cNvPr descr="pasted-image.jpeg" id="438" name="Shape 438"/>
          <p:cNvPicPr preferRelativeResize="0"/>
          <p:nvPr/>
        </p:nvPicPr>
        <p:blipFill rotWithShape="1">
          <a:blip r:embed="rId3">
            <a:alphaModFix/>
          </a:blip>
          <a:srcRect b="0" l="0" r="0" t="0"/>
          <a:stretch/>
        </p:blipFill>
        <p:spPr>
          <a:xfrm>
            <a:off x="5791200" y="2711450"/>
            <a:ext cx="12801600" cy="10833000"/>
          </a:xfrm>
          <a:prstGeom prst="rect">
            <a:avLst/>
          </a:prstGeom>
          <a:noFill/>
          <a:ln>
            <a:noFill/>
          </a:ln>
        </p:spPr>
      </p:pic>
      <p:sp>
        <p:nvSpPr>
          <p:cNvPr id="439" name="Shape 439"/>
          <p:cNvSpPr txBox="1"/>
          <p:nvPr>
            <p:ph type="title"/>
          </p:nvPr>
        </p:nvSpPr>
        <p:spPr>
          <a:xfrm>
            <a:off x="-21836" y="-241300"/>
            <a:ext cx="24427800" cy="34290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Smart Reply: Promising results </a:t>
            </a:r>
          </a:p>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Seen 78%, Used 31.9%</a:t>
            </a:r>
          </a:p>
        </p:txBody>
      </p:sp>
      <p:sp>
        <p:nvSpPr>
          <p:cNvPr id="440" name="Shape 440"/>
          <p:cNvSpPr/>
          <p:nvPr/>
        </p:nvSpPr>
        <p:spPr>
          <a:xfrm>
            <a:off x="18670548" y="13212763"/>
            <a:ext cx="5686500" cy="3969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r>
              <a:rPr b="0" i="0" lang="en-US" sz="1700" u="none" cap="none" strike="noStrike">
                <a:solidFill>
                  <a:srgbClr val="000000"/>
                </a:solidFill>
                <a:latin typeface="Helvetica Neue Light"/>
                <a:ea typeface="Helvetica Neue Light"/>
                <a:cs typeface="Helvetica Neue Light"/>
                <a:sym typeface="Helvetica Neue Light"/>
              </a:rPr>
              <a:t>http://www.kdd.org/kdd2016/papers/files/Paper_1069.pdf</a:t>
            </a: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4" name="Shape 444"/>
        <p:cNvGrpSpPr/>
        <p:nvPr/>
      </p:nvGrpSpPr>
      <p:grpSpPr>
        <a:xfrm>
          <a:off x="0" y="0"/>
          <a:ext cx="0" cy="0"/>
          <a:chOff x="0" y="0"/>
          <a:chExt cx="0" cy="0"/>
        </a:xfrm>
      </p:grpSpPr>
      <p:sp>
        <p:nvSpPr>
          <p:cNvPr id="445" name="Shape 445"/>
          <p:cNvSpPr txBox="1"/>
          <p:nvPr>
            <p:ph type="title"/>
          </p:nvPr>
        </p:nvSpPr>
        <p:spPr>
          <a:xfrm>
            <a:off x="-21835" y="357187"/>
            <a:ext cx="24427800" cy="34290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Rule based programming VS data driven learning</a:t>
            </a:r>
          </a:p>
        </p:txBody>
      </p:sp>
      <p:pic>
        <p:nvPicPr>
          <p:cNvPr descr="pasted-image.png" id="446" name="Shape 446"/>
          <p:cNvPicPr preferRelativeResize="0"/>
          <p:nvPr/>
        </p:nvPicPr>
        <p:blipFill rotWithShape="1">
          <a:blip r:embed="rId3">
            <a:alphaModFix/>
          </a:blip>
          <a:srcRect b="0" l="0" r="0" t="0"/>
          <a:stretch/>
        </p:blipFill>
        <p:spPr>
          <a:xfrm>
            <a:off x="2070154" y="3681902"/>
            <a:ext cx="6837600" cy="8928600"/>
          </a:xfrm>
          <a:prstGeom prst="rect">
            <a:avLst/>
          </a:prstGeom>
          <a:noFill/>
          <a:ln>
            <a:noFill/>
          </a:ln>
        </p:spPr>
      </p:pic>
      <p:pic>
        <p:nvPicPr>
          <p:cNvPr descr="pasted-image.tiff" id="447" name="Shape 447"/>
          <p:cNvPicPr preferRelativeResize="0"/>
          <p:nvPr/>
        </p:nvPicPr>
        <p:blipFill rotWithShape="1">
          <a:blip r:embed="rId4">
            <a:alphaModFix/>
          </a:blip>
          <a:srcRect b="0" l="0" r="0" t="0"/>
          <a:stretch/>
        </p:blipFill>
        <p:spPr>
          <a:xfrm>
            <a:off x="10690780" y="2702847"/>
            <a:ext cx="13557300" cy="6778500"/>
          </a:xfrm>
          <a:prstGeom prst="rect">
            <a:avLst/>
          </a:prstGeom>
          <a:noFill/>
          <a:ln>
            <a:noFill/>
          </a:ln>
        </p:spPr>
      </p:pic>
      <p:pic>
        <p:nvPicPr>
          <p:cNvPr descr="pasted-image.tiff" id="448" name="Shape 448"/>
          <p:cNvPicPr preferRelativeResize="0"/>
          <p:nvPr/>
        </p:nvPicPr>
        <p:blipFill rotWithShape="1">
          <a:blip r:embed="rId5">
            <a:alphaModFix/>
          </a:blip>
          <a:srcRect b="0" l="0" r="0" t="0"/>
          <a:stretch/>
        </p:blipFill>
        <p:spPr>
          <a:xfrm>
            <a:off x="16663338" y="8820451"/>
            <a:ext cx="4064700" cy="3727200"/>
          </a:xfrm>
          <a:prstGeom prst="rect">
            <a:avLst/>
          </a:prstGeom>
          <a:noFill/>
          <a:ln>
            <a:noFill/>
          </a:ln>
        </p:spPr>
      </p:pic>
      <p:sp>
        <p:nvSpPr>
          <p:cNvPr id="449" name="Shape 449"/>
          <p:cNvSpPr/>
          <p:nvPr/>
        </p:nvSpPr>
        <p:spPr>
          <a:xfrm>
            <a:off x="10779472" y="7382732"/>
            <a:ext cx="2825100" cy="1527000"/>
          </a:xfrm>
          <a:prstGeom prst="rightArrow">
            <a:avLst>
              <a:gd fmla="val 32000" name="adj1"/>
              <a:gd fmla="val 64000" name="adj2"/>
            </a:avLst>
          </a:prstGeom>
          <a:blipFill rotWithShape="1">
            <a:blip r:embed="rId6">
              <a:alphaModFix/>
            </a:blip>
            <a:stretch>
              <a:fillRect b="0" l="0" r="0" t="0"/>
            </a:stretch>
          </a:blipFill>
          <a:ln>
            <a:noFill/>
          </a:ln>
          <a:effectLst>
            <a:outerShdw blurRad="50800" rotWithShape="0" dir="5400000" dist="25400">
              <a:srgbClr val="000000">
                <a:alpha val="49800"/>
              </a:srgbClr>
            </a:outerShdw>
          </a:effectLst>
        </p:spPr>
        <p:txBody>
          <a:bodyPr anchorCtr="0" anchor="ctr" bIns="71425" lIns="71425" rIns="71425" wrap="square" tIns="71425">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3" name="Shape 453"/>
        <p:cNvGrpSpPr/>
        <p:nvPr/>
      </p:nvGrpSpPr>
      <p:grpSpPr>
        <a:xfrm>
          <a:off x="0" y="0"/>
          <a:ext cx="0" cy="0"/>
          <a:chOff x="0" y="0"/>
          <a:chExt cx="0" cy="0"/>
        </a:xfrm>
      </p:grpSpPr>
      <p:pic>
        <p:nvPicPr>
          <p:cNvPr descr="pasted-image.tiff" id="454" name="Shape 454"/>
          <p:cNvPicPr preferRelativeResize="0"/>
          <p:nvPr/>
        </p:nvPicPr>
        <p:blipFill rotWithShape="1">
          <a:blip r:embed="rId3">
            <a:alphaModFix/>
          </a:blip>
          <a:srcRect b="0" l="0" r="0" t="0"/>
          <a:stretch/>
        </p:blipFill>
        <p:spPr>
          <a:xfrm>
            <a:off x="2273300" y="7382315"/>
            <a:ext cx="8676660" cy="4529217"/>
          </a:xfrm>
          <a:prstGeom prst="rect">
            <a:avLst/>
          </a:prstGeom>
          <a:noFill/>
          <a:ln>
            <a:noFill/>
          </a:ln>
        </p:spPr>
      </p:pic>
      <p:pic>
        <p:nvPicPr>
          <p:cNvPr descr="pasted-image.tiff" id="455" name="Shape 455"/>
          <p:cNvPicPr preferRelativeResize="0"/>
          <p:nvPr/>
        </p:nvPicPr>
        <p:blipFill rotWithShape="1">
          <a:blip r:embed="rId4">
            <a:alphaModFix/>
          </a:blip>
          <a:srcRect b="0" l="0" r="0" t="0"/>
          <a:stretch/>
        </p:blipFill>
        <p:spPr>
          <a:xfrm>
            <a:off x="13037828" y="6718551"/>
            <a:ext cx="8676661" cy="5856746"/>
          </a:xfrm>
          <a:prstGeom prst="rect">
            <a:avLst/>
          </a:prstGeom>
          <a:noFill/>
          <a:ln>
            <a:noFill/>
          </a:ln>
        </p:spPr>
      </p:pic>
      <p:pic>
        <p:nvPicPr>
          <p:cNvPr descr="pasted-image.tiff" id="456" name="Shape 456"/>
          <p:cNvPicPr preferRelativeResize="0"/>
          <p:nvPr/>
        </p:nvPicPr>
        <p:blipFill rotWithShape="1">
          <a:blip r:embed="rId5">
            <a:alphaModFix/>
          </a:blip>
          <a:srcRect b="0" l="0" r="0" t="0"/>
          <a:stretch/>
        </p:blipFill>
        <p:spPr>
          <a:xfrm>
            <a:off x="2273300" y="1817373"/>
            <a:ext cx="8676660" cy="3590803"/>
          </a:xfrm>
          <a:prstGeom prst="rect">
            <a:avLst/>
          </a:prstGeom>
          <a:noFill/>
          <a:ln>
            <a:noFill/>
          </a:ln>
        </p:spPr>
      </p:pic>
      <p:pic>
        <p:nvPicPr>
          <p:cNvPr descr="pasted-image.tiff" id="457" name="Shape 457"/>
          <p:cNvPicPr preferRelativeResize="0"/>
          <p:nvPr/>
        </p:nvPicPr>
        <p:blipFill rotWithShape="1">
          <a:blip r:embed="rId6">
            <a:alphaModFix/>
          </a:blip>
          <a:srcRect b="0" l="0" r="0" t="0"/>
          <a:stretch/>
        </p:blipFill>
        <p:spPr>
          <a:xfrm>
            <a:off x="12916171" y="1917324"/>
            <a:ext cx="11048676" cy="404381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pic>
        <p:nvPicPr>
          <p:cNvPr id="295" name="Shape 295"/>
          <p:cNvPicPr preferRelativeResize="0"/>
          <p:nvPr/>
        </p:nvPicPr>
        <p:blipFill>
          <a:blip r:embed="rId3">
            <a:alphaModFix/>
          </a:blip>
          <a:stretch>
            <a:fillRect/>
          </a:stretch>
        </p:blipFill>
        <p:spPr>
          <a:xfrm>
            <a:off x="2545724" y="2477372"/>
            <a:ext cx="5893175" cy="3743025"/>
          </a:xfrm>
          <a:prstGeom prst="rect">
            <a:avLst/>
          </a:prstGeom>
          <a:noFill/>
          <a:ln>
            <a:noFill/>
          </a:ln>
        </p:spPr>
      </p:pic>
      <p:sp>
        <p:nvSpPr>
          <p:cNvPr id="296" name="Shape 296"/>
          <p:cNvSpPr txBox="1"/>
          <p:nvPr>
            <p:ph type="title"/>
          </p:nvPr>
        </p:nvSpPr>
        <p:spPr>
          <a:xfrm>
            <a:off x="1261025" y="4178604"/>
            <a:ext cx="21861900" cy="2740500"/>
          </a:xfrm>
          <a:prstGeom prst="rect">
            <a:avLst/>
          </a:prstGeom>
          <a:noFill/>
          <a:ln>
            <a:noFill/>
          </a:ln>
        </p:spPr>
        <p:txBody>
          <a:bodyPr anchorCtr="0" anchor="b"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11800" u="none" cap="none" strike="noStrike">
                <a:solidFill>
                  <a:srgbClr val="000000"/>
                </a:solidFill>
                <a:latin typeface="Gill Sans"/>
                <a:ea typeface="Gill Sans"/>
                <a:cs typeface="Gill Sans"/>
                <a:sym typeface="Gill Sans"/>
              </a:rPr>
              <a:t>TensorFlow @UST</a:t>
            </a:r>
          </a:p>
        </p:txBody>
      </p:sp>
      <p:sp>
        <p:nvSpPr>
          <p:cNvPr id="297" name="Shape 297"/>
          <p:cNvSpPr txBox="1"/>
          <p:nvPr>
            <p:ph idx="1" type="body"/>
          </p:nvPr>
        </p:nvSpPr>
        <p:spPr>
          <a:xfrm>
            <a:off x="4833937" y="9289851"/>
            <a:ext cx="14716200" cy="4450200"/>
          </a:xfrm>
          <a:prstGeom prst="rect">
            <a:avLst/>
          </a:prstGeom>
          <a:noFill/>
          <a:ln>
            <a:noFill/>
          </a:ln>
        </p:spPr>
        <p:txBody>
          <a:bodyPr anchorCtr="0" anchor="t"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lang="en-US" sz="6000"/>
              <a:t>Day 1</a:t>
            </a:r>
          </a:p>
          <a:p>
            <a:pPr indent="0" lvl="0" marL="0" marR="0" rtl="0" algn="ctr">
              <a:lnSpc>
                <a:spcPct val="100000"/>
              </a:lnSpc>
              <a:spcBef>
                <a:spcPts val="0"/>
              </a:spcBef>
              <a:spcAft>
                <a:spcPts val="0"/>
              </a:spcAft>
              <a:buClr>
                <a:srgbClr val="000000"/>
              </a:buClr>
              <a:buSzPct val="25000"/>
              <a:buFont typeface="Gill Sans"/>
              <a:buNone/>
            </a:pPr>
            <a:r>
              <a:rPr b="0" i="0" lang="en-US" sz="6000" u="none" cap="none" strike="noStrike">
                <a:solidFill>
                  <a:srgbClr val="000000"/>
                </a:solidFill>
                <a:latin typeface="Gill Sans"/>
                <a:ea typeface="Gill Sans"/>
                <a:cs typeface="Gill Sans"/>
                <a:sym typeface="Gill Sans"/>
              </a:rPr>
              <a:t>Sung Kim</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1" name="Shape 461"/>
        <p:cNvGrpSpPr/>
        <p:nvPr/>
      </p:nvGrpSpPr>
      <p:grpSpPr>
        <a:xfrm>
          <a:off x="0" y="0"/>
          <a:ext cx="0" cy="0"/>
          <a:chOff x="0" y="0"/>
          <a:chExt cx="0" cy="0"/>
        </a:xfrm>
      </p:grpSpPr>
      <p:pic>
        <p:nvPicPr>
          <p:cNvPr id="462" name="Shape 462"/>
          <p:cNvPicPr preferRelativeResize="0"/>
          <p:nvPr/>
        </p:nvPicPr>
        <p:blipFill>
          <a:blip r:embed="rId3">
            <a:alphaModFix/>
          </a:blip>
          <a:stretch>
            <a:fillRect/>
          </a:stretch>
        </p:blipFill>
        <p:spPr>
          <a:xfrm>
            <a:off x="152400" y="152400"/>
            <a:ext cx="24079202" cy="12149624"/>
          </a:xfrm>
          <a:prstGeom prst="rect">
            <a:avLst/>
          </a:prstGeom>
          <a:noFill/>
          <a:ln>
            <a:noFill/>
          </a:ln>
        </p:spPr>
      </p:pic>
      <p:sp>
        <p:nvSpPr>
          <p:cNvPr id="463" name="Shape 463"/>
          <p:cNvSpPr/>
          <p:nvPr/>
        </p:nvSpPr>
        <p:spPr>
          <a:xfrm>
            <a:off x="16266058" y="12722550"/>
            <a:ext cx="8056800" cy="9048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b="0" i="0" lang="en-US" sz="5100" u="none" cap="none" strike="noStrike">
                <a:solidFill>
                  <a:srgbClr val="000000"/>
                </a:solidFill>
                <a:latin typeface="Helvetica Neue"/>
                <a:ea typeface="Helvetica Neue"/>
                <a:cs typeface="Helvetica Neue"/>
                <a:sym typeface="Helvetica Neue"/>
              </a:rPr>
              <a:t>https://www.tensorflow.org</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7" name="Shape 467"/>
        <p:cNvGrpSpPr/>
        <p:nvPr/>
      </p:nvGrpSpPr>
      <p:grpSpPr>
        <a:xfrm>
          <a:off x="0" y="0"/>
          <a:ext cx="0" cy="0"/>
          <a:chOff x="0" y="0"/>
          <a:chExt cx="0" cy="0"/>
        </a:xfrm>
      </p:grpSpPr>
      <p:sp>
        <p:nvSpPr>
          <p:cNvPr id="468" name="Shape 468"/>
          <p:cNvSpPr txBox="1"/>
          <p:nvPr/>
        </p:nvSpPr>
        <p:spPr>
          <a:xfrm>
            <a:off x="14129425" y="12910650"/>
            <a:ext cx="10099200" cy="655200"/>
          </a:xfrm>
          <a:prstGeom prst="rect">
            <a:avLst/>
          </a:prstGeom>
          <a:noFill/>
          <a:ln>
            <a:noFill/>
          </a:ln>
        </p:spPr>
        <p:txBody>
          <a:bodyPr anchorCtr="0" anchor="ctr" bIns="91400" lIns="91400" rIns="91400" wrap="square" tIns="91400">
            <a:noAutofit/>
          </a:bodyPr>
          <a:lstStyle/>
          <a:p>
            <a:pPr lvl="0" rtl="0">
              <a:spcBef>
                <a:spcPts val="0"/>
              </a:spcBef>
              <a:buNone/>
            </a:pPr>
            <a:r>
              <a:rPr lang="en-US" sz="2900"/>
              <a:t>https://twitter.com/fchollet/status/830499993450450944/</a:t>
            </a:r>
          </a:p>
        </p:txBody>
      </p:sp>
      <p:pic>
        <p:nvPicPr>
          <p:cNvPr id="469" name="Shape 469"/>
          <p:cNvPicPr preferRelativeResize="0"/>
          <p:nvPr/>
        </p:nvPicPr>
        <p:blipFill>
          <a:blip r:embed="rId3">
            <a:alphaModFix/>
          </a:blip>
          <a:stretch>
            <a:fillRect/>
          </a:stretch>
        </p:blipFill>
        <p:spPr>
          <a:xfrm>
            <a:off x="5007738" y="3434262"/>
            <a:ext cx="14368565" cy="8819662"/>
          </a:xfrm>
          <a:prstGeom prst="rect">
            <a:avLst/>
          </a:prstGeom>
          <a:noFill/>
          <a:ln>
            <a:noFill/>
          </a:ln>
        </p:spPr>
      </p:pic>
      <p:sp>
        <p:nvSpPr>
          <p:cNvPr id="470" name="Shape 470"/>
          <p:cNvSpPr txBox="1"/>
          <p:nvPr>
            <p:ph type="title"/>
          </p:nvPr>
        </p:nvSpPr>
        <p:spPr>
          <a:xfrm>
            <a:off x="4833937" y="357187"/>
            <a:ext cx="147159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TensorFlow</a:t>
            </a: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4" name="Shape 474"/>
        <p:cNvGrpSpPr/>
        <p:nvPr/>
      </p:nvGrpSpPr>
      <p:grpSpPr>
        <a:xfrm>
          <a:off x="0" y="0"/>
          <a:ext cx="0" cy="0"/>
          <a:chOff x="0" y="0"/>
          <a:chExt cx="0" cy="0"/>
        </a:xfrm>
      </p:grpSpPr>
      <p:pic>
        <p:nvPicPr>
          <p:cNvPr id="475" name="Shape 475"/>
          <p:cNvPicPr preferRelativeResize="0"/>
          <p:nvPr/>
        </p:nvPicPr>
        <p:blipFill>
          <a:blip r:embed="rId3">
            <a:alphaModFix/>
          </a:blip>
          <a:stretch>
            <a:fillRect/>
          </a:stretch>
        </p:blipFill>
        <p:spPr>
          <a:xfrm>
            <a:off x="152400" y="152400"/>
            <a:ext cx="22757504" cy="13411202"/>
          </a:xfrm>
          <a:prstGeom prst="rect">
            <a:avLst/>
          </a:prstGeom>
          <a:noFill/>
          <a:ln>
            <a:noFill/>
          </a:ln>
        </p:spPr>
      </p:pic>
      <p:sp>
        <p:nvSpPr>
          <p:cNvPr id="476" name="Shape 476"/>
          <p:cNvSpPr txBox="1"/>
          <p:nvPr/>
        </p:nvSpPr>
        <p:spPr>
          <a:xfrm>
            <a:off x="14129425" y="12910650"/>
            <a:ext cx="10099200" cy="655200"/>
          </a:xfrm>
          <a:prstGeom prst="rect">
            <a:avLst/>
          </a:prstGeom>
          <a:noFill/>
          <a:ln>
            <a:noFill/>
          </a:ln>
        </p:spPr>
        <p:txBody>
          <a:bodyPr anchorCtr="0" anchor="ctr" bIns="91400" lIns="91400" rIns="91400" wrap="square" tIns="91400">
            <a:noAutofit/>
          </a:bodyPr>
          <a:lstStyle/>
          <a:p>
            <a:pPr lvl="0" rtl="0">
              <a:spcBef>
                <a:spcPts val="0"/>
              </a:spcBef>
              <a:buNone/>
            </a:pPr>
            <a:r>
              <a:rPr lang="en-US" sz="2900"/>
              <a:t>https://twitter.com/fchollet/status/830499993450450944/</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0" name="Shape 480"/>
        <p:cNvGrpSpPr/>
        <p:nvPr/>
      </p:nvGrpSpPr>
      <p:grpSpPr>
        <a:xfrm>
          <a:off x="0" y="0"/>
          <a:ext cx="0" cy="0"/>
          <a:chOff x="0" y="0"/>
          <a:chExt cx="0" cy="0"/>
        </a:xfrm>
      </p:grpSpPr>
      <p:pic>
        <p:nvPicPr>
          <p:cNvPr id="481" name="Shape 481"/>
          <p:cNvPicPr preferRelativeResize="0"/>
          <p:nvPr/>
        </p:nvPicPr>
        <p:blipFill>
          <a:blip r:embed="rId3">
            <a:alphaModFix/>
          </a:blip>
          <a:stretch>
            <a:fillRect/>
          </a:stretch>
        </p:blipFill>
        <p:spPr>
          <a:xfrm>
            <a:off x="152400" y="152400"/>
            <a:ext cx="24231600" cy="136302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5" name="Shape 485"/>
        <p:cNvGrpSpPr/>
        <p:nvPr/>
      </p:nvGrpSpPr>
      <p:grpSpPr>
        <a:xfrm>
          <a:off x="0" y="0"/>
          <a:ext cx="0" cy="0"/>
          <a:chOff x="0" y="0"/>
          <a:chExt cx="0" cy="0"/>
        </a:xfrm>
      </p:grpSpPr>
      <p:sp>
        <p:nvSpPr>
          <p:cNvPr id="486" name="Shape 486"/>
          <p:cNvSpPr txBox="1"/>
          <p:nvPr>
            <p:ph type="title"/>
          </p:nvPr>
        </p:nvSpPr>
        <p:spPr>
          <a:xfrm>
            <a:off x="4833937" y="357187"/>
            <a:ext cx="147159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TensorFlow</a:t>
            </a:r>
          </a:p>
        </p:txBody>
      </p:sp>
      <p:sp>
        <p:nvSpPr>
          <p:cNvPr id="487" name="Shape 487"/>
          <p:cNvSpPr txBox="1"/>
          <p:nvPr>
            <p:ph idx="1" type="body"/>
          </p:nvPr>
        </p:nvSpPr>
        <p:spPr>
          <a:xfrm>
            <a:off x="4155281" y="2051595"/>
            <a:ext cx="16472100" cy="6663900"/>
          </a:xfrm>
          <a:prstGeom prst="rect">
            <a:avLst/>
          </a:prstGeom>
          <a:noFill/>
          <a:ln>
            <a:noFill/>
          </a:ln>
        </p:spPr>
        <p:txBody>
          <a:bodyPr anchorCtr="0" anchor="ctr" bIns="71400" lIns="71400" rIns="71400" wrap="square" tIns="71400">
            <a:noAutofit/>
          </a:bodyPr>
          <a:lstStyle/>
          <a:p>
            <a:pPr indent="-584200" lvl="0" marL="469900" marR="0" rtl="0" algn="l">
              <a:lnSpc>
                <a:spcPct val="100000"/>
              </a:lnSpc>
              <a:spcBef>
                <a:spcPts val="0"/>
              </a:spcBef>
              <a:spcAft>
                <a:spcPts val="0"/>
              </a:spcAft>
              <a:buClr>
                <a:srgbClr val="000000"/>
              </a:buClr>
              <a:buSzPct val="100000"/>
              <a:buFont typeface="Gill Sans"/>
            </a:pPr>
            <a:r>
              <a:rPr b="0" i="0" lang="en-US" sz="5600" u="none" cap="none" strike="noStrike">
                <a:solidFill>
                  <a:srgbClr val="000000"/>
                </a:solidFill>
                <a:latin typeface="Gill Sans"/>
                <a:ea typeface="Gill Sans"/>
                <a:cs typeface="Gill Sans"/>
                <a:sym typeface="Gill Sans"/>
              </a:rPr>
              <a:t>TensorFlow™ is an open source software library for numerical computation using data flow graphs.</a:t>
            </a:r>
          </a:p>
          <a:p>
            <a:pPr indent="-584200" lvl="0" marL="469900" marR="0" rtl="0" algn="l">
              <a:lnSpc>
                <a:spcPct val="100000"/>
              </a:lnSpc>
              <a:spcBef>
                <a:spcPts val="3200"/>
              </a:spcBef>
              <a:spcAft>
                <a:spcPts val="0"/>
              </a:spcAft>
              <a:buClr>
                <a:srgbClr val="000000"/>
              </a:buClr>
              <a:buSzPct val="100000"/>
              <a:buFont typeface="Gill Sans"/>
            </a:pPr>
            <a:r>
              <a:rPr b="0" i="0" lang="en-US" sz="5600" u="none" cap="none" strike="noStrike">
                <a:solidFill>
                  <a:srgbClr val="000000"/>
                </a:solidFill>
                <a:latin typeface="Gill Sans"/>
                <a:ea typeface="Gill Sans"/>
                <a:cs typeface="Gill Sans"/>
                <a:sym typeface="Gill Sans"/>
              </a:rPr>
              <a:t>Python!</a:t>
            </a:r>
          </a:p>
        </p:txBody>
      </p:sp>
      <p:sp>
        <p:nvSpPr>
          <p:cNvPr id="488" name="Shape 488"/>
          <p:cNvSpPr/>
          <p:nvPr/>
        </p:nvSpPr>
        <p:spPr>
          <a:xfrm>
            <a:off x="14659002" y="12747733"/>
            <a:ext cx="9544800" cy="9048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b="0" i="0" lang="en-US" sz="5100" u="none" cap="none" strike="noStrike">
                <a:solidFill>
                  <a:srgbClr val="000000"/>
                </a:solidFill>
                <a:latin typeface="Helvetica Neue"/>
                <a:ea typeface="Helvetica Neue"/>
                <a:cs typeface="Helvetica Neue"/>
                <a:sym typeface="Helvetica Neue"/>
              </a:rPr>
              <a:t>https://www.tensorflow.org/</a:t>
            </a:r>
          </a:p>
        </p:txBody>
      </p:sp>
      <p:pic>
        <p:nvPicPr>
          <p:cNvPr id="489" name="Shape 489"/>
          <p:cNvPicPr preferRelativeResize="0"/>
          <p:nvPr/>
        </p:nvPicPr>
        <p:blipFill>
          <a:blip r:embed="rId3">
            <a:alphaModFix/>
          </a:blip>
          <a:stretch>
            <a:fillRect/>
          </a:stretch>
        </p:blipFill>
        <p:spPr>
          <a:xfrm>
            <a:off x="6910325" y="6162225"/>
            <a:ext cx="11707597" cy="6585523"/>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3" name="Shape 493"/>
        <p:cNvGrpSpPr/>
        <p:nvPr/>
      </p:nvGrpSpPr>
      <p:grpSpPr>
        <a:xfrm>
          <a:off x="0" y="0"/>
          <a:ext cx="0" cy="0"/>
          <a:chOff x="0" y="0"/>
          <a:chExt cx="0" cy="0"/>
        </a:xfrm>
      </p:grpSpPr>
      <p:sp>
        <p:nvSpPr>
          <p:cNvPr id="494" name="Shape 494"/>
          <p:cNvSpPr txBox="1"/>
          <p:nvPr>
            <p:ph type="title"/>
          </p:nvPr>
        </p:nvSpPr>
        <p:spPr>
          <a:xfrm>
            <a:off x="4833937" y="357187"/>
            <a:ext cx="147159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What is a Data Flow Graph?</a:t>
            </a:r>
          </a:p>
        </p:txBody>
      </p:sp>
      <p:pic>
        <p:nvPicPr>
          <p:cNvPr id="495" name="Shape 495"/>
          <p:cNvPicPr preferRelativeResize="0"/>
          <p:nvPr/>
        </p:nvPicPr>
        <p:blipFill rotWithShape="1">
          <a:blip r:embed="rId3">
            <a:alphaModFix/>
          </a:blip>
          <a:srcRect b="0" l="0" r="0" t="0"/>
          <a:stretch/>
        </p:blipFill>
        <p:spPr>
          <a:xfrm>
            <a:off x="14927553" y="3911203"/>
            <a:ext cx="4500900" cy="8000700"/>
          </a:xfrm>
          <a:prstGeom prst="rect">
            <a:avLst/>
          </a:prstGeom>
          <a:noFill/>
          <a:ln>
            <a:noFill/>
          </a:ln>
        </p:spPr>
      </p:pic>
      <p:sp>
        <p:nvSpPr>
          <p:cNvPr id="496" name="Shape 496"/>
          <p:cNvSpPr txBox="1"/>
          <p:nvPr>
            <p:ph idx="1" type="body"/>
          </p:nvPr>
        </p:nvSpPr>
        <p:spPr>
          <a:xfrm>
            <a:off x="4081750" y="3768328"/>
            <a:ext cx="9672000" cy="8036700"/>
          </a:xfrm>
          <a:prstGeom prst="rect">
            <a:avLst/>
          </a:prstGeom>
          <a:noFill/>
          <a:ln>
            <a:noFill/>
          </a:ln>
        </p:spPr>
        <p:txBody>
          <a:bodyPr anchorCtr="0" anchor="ctr" bIns="71400" lIns="71400" rIns="71400" wrap="square" tIns="71400">
            <a:noAutofit/>
          </a:bodyPr>
          <a:lstStyle/>
          <a:p>
            <a:pPr indent="-584200" lvl="0" marL="469900" marR="0" rtl="0" algn="l">
              <a:lnSpc>
                <a:spcPct val="100000"/>
              </a:lnSpc>
              <a:spcBef>
                <a:spcPts val="0"/>
              </a:spcBef>
              <a:spcAft>
                <a:spcPts val="0"/>
              </a:spcAft>
              <a:buClr>
                <a:srgbClr val="000000"/>
              </a:buClr>
              <a:buSzPct val="100000"/>
              <a:buFont typeface="Gill Sans"/>
            </a:pPr>
            <a:r>
              <a:rPr b="0" i="0" lang="en-US" sz="5600" u="none" cap="none" strike="noStrike">
                <a:solidFill>
                  <a:srgbClr val="000000"/>
                </a:solidFill>
                <a:latin typeface="Gill Sans"/>
                <a:ea typeface="Gill Sans"/>
                <a:cs typeface="Gill Sans"/>
                <a:sym typeface="Gill Sans"/>
              </a:rPr>
              <a:t>Nodes in the graph represent mathematical operations</a:t>
            </a:r>
          </a:p>
          <a:p>
            <a:pPr indent="-584200" lvl="0" marL="469900" marR="0" rtl="0" algn="l">
              <a:lnSpc>
                <a:spcPct val="100000"/>
              </a:lnSpc>
              <a:spcBef>
                <a:spcPts val="3200"/>
              </a:spcBef>
              <a:spcAft>
                <a:spcPts val="0"/>
              </a:spcAft>
              <a:buClr>
                <a:srgbClr val="000000"/>
              </a:buClr>
              <a:buSzPct val="100000"/>
              <a:buFont typeface="Gill Sans"/>
            </a:pPr>
            <a:r>
              <a:rPr b="0" i="0" lang="en-US" sz="5600" u="none" cap="none" strike="noStrike">
                <a:solidFill>
                  <a:srgbClr val="000000"/>
                </a:solidFill>
                <a:latin typeface="Gill Sans"/>
                <a:ea typeface="Gill Sans"/>
                <a:cs typeface="Gill Sans"/>
                <a:sym typeface="Gill Sans"/>
              </a:rPr>
              <a:t>Edges represent the multidimensional data arrays (tensors) communicated between them. </a:t>
            </a:r>
          </a:p>
        </p:txBody>
      </p:sp>
      <p:sp>
        <p:nvSpPr>
          <p:cNvPr id="497" name="Shape 497"/>
          <p:cNvSpPr/>
          <p:nvPr/>
        </p:nvSpPr>
        <p:spPr>
          <a:xfrm>
            <a:off x="14343776" y="12722525"/>
            <a:ext cx="9842400" cy="9048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b="0" i="0" lang="en-US" sz="5100" u="none" cap="none" strike="noStrike">
                <a:solidFill>
                  <a:srgbClr val="000000"/>
                </a:solidFill>
                <a:latin typeface="Helvetica Neue"/>
                <a:ea typeface="Helvetica Neue"/>
                <a:cs typeface="Helvetica Neue"/>
                <a:sym typeface="Helvetica Neue"/>
              </a:rPr>
              <a:t>https://www.tensorflow.org/</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1" name="Shape 501"/>
        <p:cNvGrpSpPr/>
        <p:nvPr/>
      </p:nvGrpSpPr>
      <p:grpSpPr>
        <a:xfrm>
          <a:off x="0" y="0"/>
          <a:ext cx="0" cy="0"/>
          <a:chOff x="0" y="0"/>
          <a:chExt cx="0" cy="0"/>
        </a:xfrm>
      </p:grpSpPr>
      <p:sp>
        <p:nvSpPr>
          <p:cNvPr id="502" name="Shape 502"/>
          <p:cNvSpPr txBox="1"/>
          <p:nvPr>
            <p:ph type="title"/>
          </p:nvPr>
        </p:nvSpPr>
        <p:spPr>
          <a:xfrm>
            <a:off x="4833937" y="357187"/>
            <a:ext cx="14715900" cy="3428700"/>
          </a:xfrm>
          <a:prstGeom prst="rect">
            <a:avLst/>
          </a:prstGeom>
        </p:spPr>
        <p:txBody>
          <a:bodyPr anchorCtr="0" anchor="ctr" bIns="91400" lIns="91400" rIns="91400" wrap="square" tIns="91400">
            <a:noAutofit/>
          </a:bodyPr>
          <a:lstStyle/>
          <a:p>
            <a:pPr lvl="0" rtl="0">
              <a:spcBef>
                <a:spcPts val="0"/>
              </a:spcBef>
              <a:buNone/>
            </a:pPr>
            <a:r>
              <a:rPr lang="en-US"/>
              <a:t>Installing TensorFlow</a:t>
            </a:r>
          </a:p>
        </p:txBody>
      </p:sp>
      <p:sp>
        <p:nvSpPr>
          <p:cNvPr id="503" name="Shape 503"/>
          <p:cNvSpPr txBox="1"/>
          <p:nvPr>
            <p:ph idx="1" type="body"/>
          </p:nvPr>
        </p:nvSpPr>
        <p:spPr>
          <a:xfrm>
            <a:off x="1206200" y="2896933"/>
            <a:ext cx="22064100" cy="9712800"/>
          </a:xfrm>
          <a:prstGeom prst="rect">
            <a:avLst/>
          </a:prstGeom>
        </p:spPr>
        <p:txBody>
          <a:bodyPr anchorCtr="0" anchor="ctr" bIns="91400" lIns="91400" rIns="91400" wrap="square" tIns="91400">
            <a:noAutofit/>
          </a:bodyPr>
          <a:lstStyle/>
          <a:p>
            <a:pPr indent="-685800" lvl="0" marL="469900" rtl="0">
              <a:spcBef>
                <a:spcPts val="0"/>
              </a:spcBef>
              <a:buSzPct val="100000"/>
            </a:pPr>
            <a:r>
              <a:rPr lang="en-US" sz="7200"/>
              <a:t>Linux, Mac OSX, Windows</a:t>
            </a:r>
          </a:p>
          <a:p>
            <a:pPr indent="-698500" lvl="1" marL="914400" rtl="0">
              <a:spcBef>
                <a:spcPts val="0"/>
              </a:spcBef>
              <a:buSzPct val="100000"/>
            </a:pPr>
            <a:r>
              <a:rPr lang="en-US" sz="7200"/>
              <a:t>(sudo -H) pip install --upgrade tensorflow</a:t>
            </a:r>
          </a:p>
          <a:p>
            <a:pPr indent="-698500" lvl="1" marL="914400" rtl="0">
              <a:spcBef>
                <a:spcPts val="0"/>
              </a:spcBef>
              <a:buClr>
                <a:schemeClr val="dk1"/>
              </a:buClr>
              <a:buSzPct val="100000"/>
            </a:pPr>
            <a:r>
              <a:rPr lang="en-US" sz="7200">
                <a:solidFill>
                  <a:schemeClr val="dk1"/>
                </a:solidFill>
              </a:rPr>
              <a:t>(sudo -H) pip install --upgrade tensorflow-gpu</a:t>
            </a:r>
          </a:p>
          <a:p>
            <a:pPr indent="-685800" lvl="0" marL="469900" rtl="0">
              <a:spcBef>
                <a:spcPts val="0"/>
              </a:spcBef>
              <a:buSzPct val="100000"/>
            </a:pPr>
            <a:r>
              <a:rPr lang="en-US" sz="7200"/>
              <a:t>From source</a:t>
            </a:r>
          </a:p>
          <a:p>
            <a:pPr indent="-698500" lvl="1" marL="914400" rtl="0">
              <a:spcBef>
                <a:spcPts val="0"/>
              </a:spcBef>
              <a:buSzPct val="100000"/>
            </a:pPr>
            <a:r>
              <a:rPr lang="en-US" sz="7200"/>
              <a:t>bazel ... </a:t>
            </a:r>
          </a:p>
          <a:p>
            <a:pPr indent="-698500" lvl="1" marL="914400" rtl="0">
              <a:spcBef>
                <a:spcPts val="0"/>
              </a:spcBef>
              <a:buSzPct val="100000"/>
            </a:pPr>
            <a:r>
              <a:rPr lang="en-US" sz="7200">
                <a:hlinkClick r:id="rId3"/>
              </a:rPr>
              <a:t>https://www.tensorflow.org/install/install_sources</a:t>
            </a:r>
          </a:p>
          <a:p>
            <a:pPr indent="-685800" lvl="0" marL="469900" rtl="0">
              <a:spcBef>
                <a:spcPts val="0"/>
              </a:spcBef>
              <a:buSzPct val="100000"/>
            </a:pPr>
            <a:r>
              <a:rPr lang="en-US" sz="7200"/>
              <a:t>Google search/Community help</a:t>
            </a:r>
          </a:p>
        </p:txBody>
      </p:sp>
      <p:sp>
        <p:nvSpPr>
          <p:cNvPr id="504" name="Shape 504"/>
          <p:cNvSpPr txBox="1"/>
          <p:nvPr/>
        </p:nvSpPr>
        <p:spPr>
          <a:xfrm>
            <a:off x="12389525" y="12555300"/>
            <a:ext cx="11994300" cy="1160700"/>
          </a:xfrm>
          <a:prstGeom prst="rect">
            <a:avLst/>
          </a:prstGeom>
          <a:noFill/>
          <a:ln>
            <a:noFill/>
          </a:ln>
        </p:spPr>
        <p:txBody>
          <a:bodyPr anchorCtr="0" anchor="ctr" bIns="91400" lIns="91400" rIns="91400" wrap="square" tIns="91400">
            <a:noAutofit/>
          </a:bodyPr>
          <a:lstStyle/>
          <a:p>
            <a:pPr lvl="0" rtl="0">
              <a:spcBef>
                <a:spcPts val="0"/>
              </a:spcBef>
              <a:buNone/>
            </a:pPr>
            <a:r>
              <a:rPr lang="en-US" sz="4800">
                <a:solidFill>
                  <a:schemeClr val="dk1"/>
                </a:solidFill>
                <a:latin typeface="Gill Sans"/>
                <a:ea typeface="Gill Sans"/>
                <a:cs typeface="Gill Sans"/>
                <a:sym typeface="Gill Sans"/>
              </a:rPr>
              <a:t>https://www.tensorflow.org/install/</a:t>
            </a: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8" name="Shape 508"/>
        <p:cNvGrpSpPr/>
        <p:nvPr/>
      </p:nvGrpSpPr>
      <p:grpSpPr>
        <a:xfrm>
          <a:off x="0" y="0"/>
          <a:ext cx="0" cy="0"/>
          <a:chOff x="0" y="0"/>
          <a:chExt cx="0" cy="0"/>
        </a:xfrm>
      </p:grpSpPr>
      <p:sp>
        <p:nvSpPr>
          <p:cNvPr id="509" name="Shape 509"/>
          <p:cNvSpPr txBox="1"/>
          <p:nvPr>
            <p:ph type="title"/>
          </p:nvPr>
        </p:nvSpPr>
        <p:spPr>
          <a:xfrm>
            <a:off x="4833937" y="357187"/>
            <a:ext cx="14715900" cy="3428700"/>
          </a:xfrm>
          <a:prstGeom prst="rect">
            <a:avLst/>
          </a:prstGeom>
        </p:spPr>
        <p:txBody>
          <a:bodyPr anchorCtr="0" anchor="ctr" bIns="91400" lIns="91400" rIns="91400" wrap="square" tIns="91400">
            <a:noAutofit/>
          </a:bodyPr>
          <a:lstStyle/>
          <a:p>
            <a:pPr lvl="0" rtl="0">
              <a:spcBef>
                <a:spcPts val="0"/>
              </a:spcBef>
              <a:buNone/>
            </a:pPr>
            <a:r>
              <a:rPr lang="en-US"/>
              <a:t>Check installation and version</a:t>
            </a:r>
          </a:p>
        </p:txBody>
      </p:sp>
      <p:sp>
        <p:nvSpPr>
          <p:cNvPr id="510" name="Shape 510"/>
          <p:cNvSpPr txBox="1"/>
          <p:nvPr/>
        </p:nvSpPr>
        <p:spPr>
          <a:xfrm>
            <a:off x="927100" y="4019550"/>
            <a:ext cx="22638300" cy="8858400"/>
          </a:xfrm>
          <a:prstGeom prst="rect">
            <a:avLst/>
          </a:prstGeom>
          <a:noFill/>
          <a:ln cap="flat" cmpd="sng" w="28575">
            <a:solidFill>
              <a:srgbClr val="4A86E8"/>
            </a:solidFill>
            <a:prstDash val="solid"/>
            <a:round/>
            <a:headEnd len="med" w="med" type="none"/>
            <a:tailEnd len="med" w="med" type="none"/>
          </a:ln>
        </p:spPr>
        <p:txBody>
          <a:bodyPr anchorCtr="0" anchor="ctr" bIns="91400" lIns="91400" rIns="91400" wrap="square" tIns="91400">
            <a:noAutofit/>
          </a:bodyPr>
          <a:lstStyle/>
          <a:p>
            <a:pPr indent="0" lvl="0" marL="0" rtl="0">
              <a:lnSpc>
                <a:spcPct val="115000"/>
              </a:lnSpc>
              <a:spcBef>
                <a:spcPts val="0"/>
              </a:spcBef>
              <a:buNone/>
            </a:pPr>
            <a:r>
              <a:rPr lang="en-US" sz="5300">
                <a:solidFill>
                  <a:schemeClr val="dk1"/>
                </a:solidFill>
                <a:latin typeface="Consolas"/>
                <a:ea typeface="Consolas"/>
                <a:cs typeface="Consolas"/>
                <a:sym typeface="Consolas"/>
              </a:rPr>
              <a:t>Sungs-MacBook-Pro:hunkim$ python3</a:t>
            </a:r>
          </a:p>
          <a:p>
            <a:pPr indent="0" lvl="0" marL="0" rtl="0">
              <a:lnSpc>
                <a:spcPct val="115000"/>
              </a:lnSpc>
              <a:spcBef>
                <a:spcPts val="0"/>
              </a:spcBef>
              <a:buNone/>
            </a:pPr>
            <a:r>
              <a:rPr lang="en-US" sz="5300">
                <a:solidFill>
                  <a:schemeClr val="dk1"/>
                </a:solidFill>
                <a:latin typeface="Consolas"/>
                <a:ea typeface="Consolas"/>
                <a:cs typeface="Consolas"/>
                <a:sym typeface="Consolas"/>
              </a:rPr>
              <a:t>Python 3.6.0 (v3.6.0:41df79263a11, Dec 22 2016, 17:23:13)</a:t>
            </a:r>
          </a:p>
          <a:p>
            <a:pPr indent="0" lvl="0" marL="0" rtl="0">
              <a:lnSpc>
                <a:spcPct val="115000"/>
              </a:lnSpc>
              <a:spcBef>
                <a:spcPts val="0"/>
              </a:spcBef>
              <a:buNone/>
            </a:pPr>
            <a:r>
              <a:rPr lang="en-US" sz="5300">
                <a:solidFill>
                  <a:schemeClr val="dk1"/>
                </a:solidFill>
                <a:latin typeface="Consolas"/>
                <a:ea typeface="Consolas"/>
                <a:cs typeface="Consolas"/>
                <a:sym typeface="Consolas"/>
              </a:rPr>
              <a:t>[GCC 4.2.1 (Apple Inc. build 5666) (dot 3)] on darwin</a:t>
            </a:r>
          </a:p>
          <a:p>
            <a:pPr indent="0" lvl="0" marL="0" rtl="0">
              <a:lnSpc>
                <a:spcPct val="115000"/>
              </a:lnSpc>
              <a:spcBef>
                <a:spcPts val="0"/>
              </a:spcBef>
              <a:buNone/>
            </a:pPr>
            <a:r>
              <a:rPr lang="en-US" sz="5300">
                <a:solidFill>
                  <a:schemeClr val="dk1"/>
                </a:solidFill>
                <a:latin typeface="Consolas"/>
                <a:ea typeface="Consolas"/>
                <a:cs typeface="Consolas"/>
                <a:sym typeface="Consolas"/>
              </a:rPr>
              <a:t>Type "help", "copyright", "credits" or "license" for more information.</a:t>
            </a:r>
          </a:p>
          <a:p>
            <a:pPr indent="0" lvl="0" marL="0" rtl="0">
              <a:lnSpc>
                <a:spcPct val="115000"/>
              </a:lnSpc>
              <a:spcBef>
                <a:spcPts val="0"/>
              </a:spcBef>
              <a:buNone/>
            </a:pPr>
            <a:r>
              <a:rPr lang="en-US" sz="5300">
                <a:solidFill>
                  <a:schemeClr val="dk1"/>
                </a:solidFill>
                <a:latin typeface="Consolas"/>
                <a:ea typeface="Consolas"/>
                <a:cs typeface="Consolas"/>
                <a:sym typeface="Consolas"/>
              </a:rPr>
              <a:t>&gt;&gt;&gt; import tensorflow as tf</a:t>
            </a:r>
          </a:p>
          <a:p>
            <a:pPr indent="0" lvl="0" marL="0" rtl="0">
              <a:lnSpc>
                <a:spcPct val="115000"/>
              </a:lnSpc>
              <a:spcBef>
                <a:spcPts val="0"/>
              </a:spcBef>
              <a:buNone/>
            </a:pPr>
            <a:r>
              <a:rPr lang="en-US" sz="5300">
                <a:solidFill>
                  <a:schemeClr val="dk1"/>
                </a:solidFill>
                <a:latin typeface="Consolas"/>
                <a:ea typeface="Consolas"/>
                <a:cs typeface="Consolas"/>
                <a:sym typeface="Consolas"/>
              </a:rPr>
              <a:t>&gt;&gt;&gt; tf.__version__</a:t>
            </a:r>
          </a:p>
          <a:p>
            <a:pPr indent="0" lvl="0" marL="0" rtl="0">
              <a:lnSpc>
                <a:spcPct val="115000"/>
              </a:lnSpc>
              <a:spcBef>
                <a:spcPts val="0"/>
              </a:spcBef>
              <a:buNone/>
            </a:pPr>
            <a:r>
              <a:rPr b="1" lang="en-US" sz="5300">
                <a:solidFill>
                  <a:schemeClr val="dk1"/>
                </a:solidFill>
                <a:latin typeface="Consolas"/>
                <a:ea typeface="Consolas"/>
                <a:cs typeface="Consolas"/>
                <a:sym typeface="Consolas"/>
              </a:rPr>
              <a:t>'1.0.0'</a:t>
            </a:r>
          </a:p>
          <a:p>
            <a:pPr indent="0" lvl="0" marL="0" rtl="0">
              <a:lnSpc>
                <a:spcPct val="115000"/>
              </a:lnSpc>
              <a:spcBef>
                <a:spcPts val="0"/>
              </a:spcBef>
              <a:buNone/>
            </a:pPr>
            <a:r>
              <a:rPr lang="en-US" sz="5300">
                <a:solidFill>
                  <a:schemeClr val="dk1"/>
                </a:solidFill>
                <a:latin typeface="Consolas"/>
                <a:ea typeface="Consolas"/>
                <a:cs typeface="Consolas"/>
                <a:sym typeface="Consolas"/>
              </a:rPr>
              <a:t>&gt;&gt;&gt;</a:t>
            </a: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4" name="Shape 514"/>
        <p:cNvGrpSpPr/>
        <p:nvPr/>
      </p:nvGrpSpPr>
      <p:grpSpPr>
        <a:xfrm>
          <a:off x="0" y="0"/>
          <a:ext cx="0" cy="0"/>
          <a:chOff x="0" y="0"/>
          <a:chExt cx="0" cy="0"/>
        </a:xfrm>
      </p:grpSpPr>
      <p:sp>
        <p:nvSpPr>
          <p:cNvPr id="515" name="Shape 515"/>
          <p:cNvSpPr txBox="1"/>
          <p:nvPr>
            <p:ph type="title"/>
          </p:nvPr>
        </p:nvSpPr>
        <p:spPr>
          <a:xfrm>
            <a:off x="4833937" y="357187"/>
            <a:ext cx="147159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lang="en-US"/>
              <a:t>TensorFlow </a:t>
            </a:r>
            <a:r>
              <a:rPr b="0" i="0" lang="en-US" sz="9100" u="none" cap="none" strike="noStrike">
                <a:solidFill>
                  <a:srgbClr val="000000"/>
                </a:solidFill>
                <a:latin typeface="Gill Sans"/>
                <a:ea typeface="Gill Sans"/>
                <a:cs typeface="Gill Sans"/>
                <a:sym typeface="Gill Sans"/>
              </a:rPr>
              <a:t>Hello World!</a:t>
            </a:r>
          </a:p>
        </p:txBody>
      </p:sp>
      <p:sp>
        <p:nvSpPr>
          <p:cNvPr id="516" name="Shape 516"/>
          <p:cNvSpPr/>
          <p:nvPr/>
        </p:nvSpPr>
        <p:spPr>
          <a:xfrm>
            <a:off x="2927350" y="12751200"/>
            <a:ext cx="21823200" cy="8415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lang="en-US" sz="4800" u="sng">
                <a:solidFill>
                  <a:schemeClr val="hlink"/>
                </a:solidFill>
                <a:latin typeface="Gill Sans"/>
                <a:ea typeface="Gill Sans"/>
                <a:cs typeface="Gill Sans"/>
                <a:sym typeface="Gill Sans"/>
                <a:hlinkClick r:id="rId3"/>
              </a:rPr>
              <a:t>https://github.com/hunkim/DeepLearningZeroToAll/blob/master/lab-01-basics.ipynb</a:t>
            </a:r>
            <a:r>
              <a:rPr lang="en-US" sz="4800">
                <a:solidFill>
                  <a:schemeClr val="dk1"/>
                </a:solidFill>
                <a:latin typeface="Gill Sans"/>
                <a:ea typeface="Gill Sans"/>
                <a:cs typeface="Gill Sans"/>
                <a:sym typeface="Gill Sans"/>
              </a:rPr>
              <a:t> </a:t>
            </a:r>
          </a:p>
        </p:txBody>
      </p:sp>
      <p:pic>
        <p:nvPicPr>
          <p:cNvPr id="517" name="Shape 517"/>
          <p:cNvPicPr preferRelativeResize="0"/>
          <p:nvPr/>
        </p:nvPicPr>
        <p:blipFill>
          <a:blip r:embed="rId4">
            <a:alphaModFix/>
          </a:blip>
          <a:stretch>
            <a:fillRect/>
          </a:stretch>
        </p:blipFill>
        <p:spPr>
          <a:xfrm>
            <a:off x="152400" y="3938588"/>
            <a:ext cx="24079195" cy="6757541"/>
          </a:xfrm>
          <a:prstGeom prst="rect">
            <a:avLst/>
          </a:prstGeom>
          <a:noFill/>
          <a:ln>
            <a:noFill/>
          </a:ln>
        </p:spPr>
      </p:pic>
      <p:sp>
        <p:nvSpPr>
          <p:cNvPr id="518" name="Shape 518"/>
          <p:cNvSpPr txBox="1"/>
          <p:nvPr/>
        </p:nvSpPr>
        <p:spPr>
          <a:xfrm>
            <a:off x="2371867" y="11051867"/>
            <a:ext cx="21123900" cy="1155300"/>
          </a:xfrm>
          <a:prstGeom prst="rect">
            <a:avLst/>
          </a:prstGeom>
          <a:noFill/>
          <a:ln>
            <a:noFill/>
          </a:ln>
        </p:spPr>
        <p:txBody>
          <a:bodyPr anchorCtr="0" anchor="t" bIns="243800" lIns="243800" rIns="243800" wrap="square" tIns="243800">
            <a:noAutofit/>
          </a:bodyPr>
          <a:lstStyle/>
          <a:p>
            <a:pPr lvl="0" rtl="0">
              <a:spcBef>
                <a:spcPts val="0"/>
              </a:spcBef>
              <a:buNone/>
            </a:pPr>
            <a:r>
              <a:rPr lang="en-US" sz="4300"/>
              <a:t>b’String’  ‘</a:t>
            </a:r>
            <a:r>
              <a:rPr b="1" lang="en-US" sz="4300"/>
              <a:t>b</a:t>
            </a:r>
            <a:r>
              <a:rPr lang="en-US" sz="4300"/>
              <a:t>’ indicates </a:t>
            </a:r>
            <a:r>
              <a:rPr i="1" lang="en-US" sz="4300"/>
              <a:t>Bytes literals</a:t>
            </a:r>
            <a:r>
              <a:rPr lang="en-US" sz="4300"/>
              <a:t>.  http://stackoverflow.com/questions/6269765/</a:t>
            </a: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2" name="Shape 522"/>
        <p:cNvGrpSpPr/>
        <p:nvPr/>
      </p:nvGrpSpPr>
      <p:grpSpPr>
        <a:xfrm>
          <a:off x="0" y="0"/>
          <a:ext cx="0" cy="0"/>
          <a:chOff x="0" y="0"/>
          <a:chExt cx="0" cy="0"/>
        </a:xfrm>
      </p:grpSpPr>
      <p:sp>
        <p:nvSpPr>
          <p:cNvPr id="523" name="Shape 523"/>
          <p:cNvSpPr txBox="1"/>
          <p:nvPr>
            <p:ph type="title"/>
          </p:nvPr>
        </p:nvSpPr>
        <p:spPr>
          <a:xfrm>
            <a:off x="4833937" y="357187"/>
            <a:ext cx="147159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lang="en-US"/>
              <a:t>Computational Graph</a:t>
            </a:r>
          </a:p>
        </p:txBody>
      </p:sp>
      <p:sp>
        <p:nvSpPr>
          <p:cNvPr id="524" name="Shape 524"/>
          <p:cNvSpPr/>
          <p:nvPr/>
        </p:nvSpPr>
        <p:spPr>
          <a:xfrm>
            <a:off x="2927350" y="12751200"/>
            <a:ext cx="21823200" cy="8415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lang="en-US" sz="4800" u="sng">
                <a:solidFill>
                  <a:schemeClr val="hlink"/>
                </a:solidFill>
                <a:latin typeface="Gill Sans"/>
                <a:ea typeface="Gill Sans"/>
                <a:cs typeface="Gill Sans"/>
                <a:sym typeface="Gill Sans"/>
                <a:hlinkClick r:id="rId3"/>
              </a:rPr>
              <a:t>https://github.com/hunkim/DeepLearningZeroToAll/blob/master/lab-01-basics.ipynb</a:t>
            </a:r>
            <a:r>
              <a:rPr lang="en-US" sz="4800">
                <a:solidFill>
                  <a:schemeClr val="dk1"/>
                </a:solidFill>
                <a:latin typeface="Gill Sans"/>
                <a:ea typeface="Gill Sans"/>
                <a:cs typeface="Gill Sans"/>
                <a:sym typeface="Gill Sans"/>
              </a:rPr>
              <a:t> </a:t>
            </a:r>
          </a:p>
        </p:txBody>
      </p:sp>
      <p:pic>
        <p:nvPicPr>
          <p:cNvPr id="525" name="Shape 525"/>
          <p:cNvPicPr preferRelativeResize="0"/>
          <p:nvPr/>
        </p:nvPicPr>
        <p:blipFill>
          <a:blip r:embed="rId4">
            <a:alphaModFix/>
          </a:blip>
          <a:stretch>
            <a:fillRect/>
          </a:stretch>
        </p:blipFill>
        <p:spPr>
          <a:xfrm>
            <a:off x="152400" y="3938587"/>
            <a:ext cx="24079205" cy="5571754"/>
          </a:xfrm>
          <a:prstGeom prst="rect">
            <a:avLst/>
          </a:prstGeom>
          <a:noFill/>
          <a:ln>
            <a:noFill/>
          </a:ln>
        </p:spPr>
      </p:pic>
      <p:pic>
        <p:nvPicPr>
          <p:cNvPr id="526" name="Shape 526"/>
          <p:cNvPicPr preferRelativeResize="0"/>
          <p:nvPr/>
        </p:nvPicPr>
        <p:blipFill>
          <a:blip r:embed="rId5">
            <a:alphaModFix/>
          </a:blip>
          <a:stretch>
            <a:fillRect/>
          </a:stretch>
        </p:blipFill>
        <p:spPr>
          <a:xfrm>
            <a:off x="-285750" y="8948712"/>
            <a:ext cx="24517356" cy="3624288"/>
          </a:xfrm>
          <a:prstGeom prst="rect">
            <a:avLst/>
          </a:prstGeom>
          <a:noFill/>
          <a:ln>
            <a:noFill/>
          </a:ln>
        </p:spPr>
      </p:pic>
      <p:pic>
        <p:nvPicPr>
          <p:cNvPr id="527" name="Shape 527"/>
          <p:cNvPicPr preferRelativeResize="0"/>
          <p:nvPr/>
        </p:nvPicPr>
        <p:blipFill>
          <a:blip r:embed="rId6">
            <a:alphaModFix/>
          </a:blip>
          <a:stretch>
            <a:fillRect/>
          </a:stretch>
        </p:blipFill>
        <p:spPr>
          <a:xfrm>
            <a:off x="19176028" y="633825"/>
            <a:ext cx="4025347" cy="34290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Shape 302"/>
          <p:cNvSpPr txBox="1"/>
          <p:nvPr>
            <p:ph type="title"/>
          </p:nvPr>
        </p:nvSpPr>
        <p:spPr>
          <a:xfrm>
            <a:off x="1457889" y="5768181"/>
            <a:ext cx="21861965" cy="2179638"/>
          </a:xfrm>
          <a:prstGeom prst="rect">
            <a:avLst/>
          </a:prstGeom>
          <a:noFill/>
          <a:ln>
            <a:noFill/>
          </a:ln>
        </p:spPr>
        <p:txBody>
          <a:bodyPr anchorCtr="0" anchor="b"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11800" u="none" cap="none" strike="noStrike">
                <a:solidFill>
                  <a:srgbClr val="000000"/>
                </a:solidFill>
                <a:latin typeface="Gill Sans"/>
                <a:ea typeface="Gill Sans"/>
                <a:cs typeface="Gill Sans"/>
                <a:sym typeface="Gill Sans"/>
              </a:rPr>
              <a:t>Shocking IT NEWS last years?</a:t>
            </a: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1" name="Shape 531"/>
        <p:cNvGrpSpPr/>
        <p:nvPr/>
      </p:nvGrpSpPr>
      <p:grpSpPr>
        <a:xfrm>
          <a:off x="0" y="0"/>
          <a:ext cx="0" cy="0"/>
          <a:chOff x="0" y="0"/>
          <a:chExt cx="0" cy="0"/>
        </a:xfrm>
      </p:grpSpPr>
      <p:sp>
        <p:nvSpPr>
          <p:cNvPr id="532" name="Shape 532"/>
          <p:cNvSpPr txBox="1"/>
          <p:nvPr>
            <p:ph type="title"/>
          </p:nvPr>
        </p:nvSpPr>
        <p:spPr>
          <a:xfrm>
            <a:off x="4833937" y="357187"/>
            <a:ext cx="14715900" cy="3428700"/>
          </a:xfrm>
          <a:prstGeom prst="rect">
            <a:avLst/>
          </a:prstGeom>
        </p:spPr>
        <p:txBody>
          <a:bodyPr anchorCtr="0" anchor="ctr" bIns="91400" lIns="91400" rIns="91400" wrap="square" tIns="91400">
            <a:noAutofit/>
          </a:bodyPr>
          <a:lstStyle/>
          <a:p>
            <a:pPr lvl="0" rtl="0">
              <a:spcBef>
                <a:spcPts val="0"/>
              </a:spcBef>
              <a:buNone/>
            </a:pPr>
            <a:r>
              <a:rPr lang="en-US"/>
              <a:t>TensorFlow Mechanics </a:t>
            </a:r>
          </a:p>
        </p:txBody>
      </p:sp>
      <p:sp>
        <p:nvSpPr>
          <p:cNvPr id="533" name="Shape 533"/>
          <p:cNvSpPr txBox="1"/>
          <p:nvPr/>
        </p:nvSpPr>
        <p:spPr>
          <a:xfrm>
            <a:off x="3516067" y="3282067"/>
            <a:ext cx="9024000" cy="1615200"/>
          </a:xfrm>
          <a:prstGeom prst="rect">
            <a:avLst/>
          </a:prstGeom>
          <a:noFill/>
          <a:ln>
            <a:noFill/>
          </a:ln>
        </p:spPr>
        <p:txBody>
          <a:bodyPr anchorCtr="0" anchor="t" bIns="91400" lIns="91400" rIns="91400" wrap="square" tIns="91400">
            <a:noAutofit/>
          </a:bodyPr>
          <a:lstStyle/>
          <a:p>
            <a:pPr lvl="0" rtl="0">
              <a:spcBef>
                <a:spcPts val="0"/>
              </a:spcBef>
              <a:buNone/>
            </a:pPr>
            <a:r>
              <a:rPr lang="en-US" sz="3700"/>
              <a:t>feed data and run graph (operation)</a:t>
            </a:r>
            <a:br>
              <a:rPr lang="en-US" sz="3700"/>
            </a:br>
            <a:r>
              <a:rPr b="1" i="1" lang="en-US" sz="3700"/>
              <a:t>sess.run (op) </a:t>
            </a:r>
          </a:p>
          <a:p>
            <a:pPr lvl="0" rtl="0">
              <a:spcBef>
                <a:spcPts val="0"/>
              </a:spcBef>
              <a:buNone/>
            </a:pPr>
            <a:r>
              <a:t/>
            </a:r>
            <a:endParaRPr sz="3700"/>
          </a:p>
        </p:txBody>
      </p:sp>
      <p:sp>
        <p:nvSpPr>
          <p:cNvPr id="534" name="Shape 534"/>
          <p:cNvSpPr txBox="1"/>
          <p:nvPr/>
        </p:nvSpPr>
        <p:spPr>
          <a:xfrm>
            <a:off x="19088667" y="9481216"/>
            <a:ext cx="9024000" cy="2377500"/>
          </a:xfrm>
          <a:prstGeom prst="rect">
            <a:avLst/>
          </a:prstGeom>
          <a:noFill/>
          <a:ln>
            <a:noFill/>
          </a:ln>
        </p:spPr>
        <p:txBody>
          <a:bodyPr anchorCtr="0" anchor="t" bIns="91400" lIns="91400" rIns="91400" wrap="square" tIns="91400">
            <a:noAutofit/>
          </a:bodyPr>
          <a:lstStyle/>
          <a:p>
            <a:pPr lvl="0" rtl="0">
              <a:spcBef>
                <a:spcPts val="0"/>
              </a:spcBef>
              <a:buNone/>
            </a:pPr>
            <a:r>
              <a:rPr lang="en-US" sz="3700"/>
              <a:t>update variables </a:t>
            </a:r>
          </a:p>
          <a:p>
            <a:pPr lvl="0" rtl="0">
              <a:spcBef>
                <a:spcPts val="0"/>
              </a:spcBef>
              <a:buNone/>
            </a:pPr>
            <a:r>
              <a:rPr lang="en-US" sz="3700"/>
              <a:t>in the graph </a:t>
            </a:r>
          </a:p>
          <a:p>
            <a:pPr lvl="0" rtl="0">
              <a:spcBef>
                <a:spcPts val="0"/>
              </a:spcBef>
              <a:buNone/>
            </a:pPr>
            <a:r>
              <a:rPr lang="en-US" sz="3700"/>
              <a:t>(and return values)</a:t>
            </a:r>
            <a:r>
              <a:rPr b="1" lang="en-US" sz="3700"/>
              <a:t> </a:t>
            </a:r>
          </a:p>
          <a:p>
            <a:pPr lvl="0" rtl="0">
              <a:spcBef>
                <a:spcPts val="0"/>
              </a:spcBef>
              <a:buNone/>
            </a:pPr>
            <a:r>
              <a:t/>
            </a:r>
            <a:endParaRPr sz="3700"/>
          </a:p>
        </p:txBody>
      </p:sp>
      <p:sp>
        <p:nvSpPr>
          <p:cNvPr id="535" name="Shape 535"/>
          <p:cNvSpPr txBox="1"/>
          <p:nvPr/>
        </p:nvSpPr>
        <p:spPr>
          <a:xfrm>
            <a:off x="2405467" y="8241467"/>
            <a:ext cx="6377700" cy="1181700"/>
          </a:xfrm>
          <a:prstGeom prst="rect">
            <a:avLst/>
          </a:prstGeom>
          <a:noFill/>
          <a:ln>
            <a:noFill/>
          </a:ln>
        </p:spPr>
        <p:txBody>
          <a:bodyPr anchorCtr="0" anchor="t" bIns="91400" lIns="91400" rIns="91400" wrap="square" tIns="91400">
            <a:noAutofit/>
          </a:bodyPr>
          <a:lstStyle/>
          <a:p>
            <a:pPr lvl="0" rtl="0">
              <a:spcBef>
                <a:spcPts val="0"/>
              </a:spcBef>
              <a:buNone/>
            </a:pPr>
            <a:r>
              <a:rPr lang="en-US" sz="3700"/>
              <a:t>Build graph using </a:t>
            </a:r>
          </a:p>
          <a:p>
            <a:pPr lvl="0" rtl="0">
              <a:spcBef>
                <a:spcPts val="0"/>
              </a:spcBef>
              <a:buNone/>
            </a:pPr>
            <a:r>
              <a:rPr lang="en-US" sz="3700"/>
              <a:t>TensorFlow operations</a:t>
            </a:r>
          </a:p>
        </p:txBody>
      </p:sp>
      <p:grpSp>
        <p:nvGrpSpPr>
          <p:cNvPr id="536" name="Shape 536"/>
          <p:cNvGrpSpPr/>
          <p:nvPr/>
        </p:nvGrpSpPr>
        <p:grpSpPr>
          <a:xfrm>
            <a:off x="7860544" y="4552441"/>
            <a:ext cx="11588211" cy="8760109"/>
            <a:chOff x="2322525" y="1302249"/>
            <a:chExt cx="4345525" cy="3285000"/>
          </a:xfrm>
        </p:grpSpPr>
        <p:pic>
          <p:nvPicPr>
            <p:cNvPr id="537" name="Shape 537"/>
            <p:cNvPicPr preferRelativeResize="0"/>
            <p:nvPr/>
          </p:nvPicPr>
          <p:blipFill>
            <a:blip r:embed="rId3">
              <a:alphaModFix/>
            </a:blip>
            <a:stretch>
              <a:fillRect/>
            </a:stretch>
          </p:blipFill>
          <p:spPr>
            <a:xfrm>
              <a:off x="2322525" y="1302249"/>
              <a:ext cx="4345525" cy="3285000"/>
            </a:xfrm>
            <a:prstGeom prst="rect">
              <a:avLst/>
            </a:prstGeom>
            <a:noFill/>
            <a:ln>
              <a:noFill/>
            </a:ln>
          </p:spPr>
        </p:pic>
        <p:pic>
          <p:nvPicPr>
            <p:cNvPr id="538" name="Shape 538"/>
            <p:cNvPicPr preferRelativeResize="0"/>
            <p:nvPr/>
          </p:nvPicPr>
          <p:blipFill>
            <a:blip r:embed="rId4">
              <a:alphaModFix/>
            </a:blip>
            <a:stretch>
              <a:fillRect/>
            </a:stretch>
          </p:blipFill>
          <p:spPr>
            <a:xfrm>
              <a:off x="2556025" y="2044163"/>
              <a:ext cx="1431725" cy="1765275"/>
            </a:xfrm>
            <a:prstGeom prst="rect">
              <a:avLst/>
            </a:prstGeom>
            <a:noFill/>
            <a:ln>
              <a:noFill/>
            </a:ln>
          </p:spPr>
        </p:pic>
      </p:grpSp>
      <p:pic>
        <p:nvPicPr>
          <p:cNvPr id="539" name="Shape 539"/>
          <p:cNvPicPr preferRelativeResize="0"/>
          <p:nvPr/>
        </p:nvPicPr>
        <p:blipFill>
          <a:blip r:embed="rId5">
            <a:alphaModFix/>
          </a:blip>
          <a:stretch>
            <a:fillRect/>
          </a:stretch>
        </p:blipFill>
        <p:spPr>
          <a:xfrm>
            <a:off x="12594867" y="7884600"/>
            <a:ext cx="3442342" cy="2301731"/>
          </a:xfrm>
          <a:prstGeom prst="rect">
            <a:avLst/>
          </a:prstGeom>
          <a:noFill/>
          <a:ln>
            <a:noFill/>
          </a:ln>
        </p:spPr>
      </p:pic>
      <p:pic>
        <p:nvPicPr>
          <p:cNvPr id="540" name="Shape 540"/>
          <p:cNvPicPr preferRelativeResize="0"/>
          <p:nvPr/>
        </p:nvPicPr>
        <p:blipFill>
          <a:blip r:embed="rId6">
            <a:alphaModFix/>
          </a:blip>
          <a:stretch>
            <a:fillRect/>
          </a:stretch>
        </p:blipFill>
        <p:spPr>
          <a:xfrm>
            <a:off x="1452333" y="8476667"/>
            <a:ext cx="953134" cy="946400"/>
          </a:xfrm>
          <a:prstGeom prst="rect">
            <a:avLst/>
          </a:prstGeom>
          <a:noFill/>
          <a:ln>
            <a:noFill/>
          </a:ln>
        </p:spPr>
      </p:pic>
      <p:pic>
        <p:nvPicPr>
          <p:cNvPr id="541" name="Shape 541"/>
          <p:cNvPicPr preferRelativeResize="0"/>
          <p:nvPr/>
        </p:nvPicPr>
        <p:blipFill>
          <a:blip r:embed="rId7">
            <a:alphaModFix/>
          </a:blip>
          <a:stretch>
            <a:fillRect/>
          </a:stretch>
        </p:blipFill>
        <p:spPr>
          <a:xfrm>
            <a:off x="2477667" y="3505965"/>
            <a:ext cx="953133" cy="946235"/>
          </a:xfrm>
          <a:prstGeom prst="rect">
            <a:avLst/>
          </a:prstGeom>
          <a:noFill/>
          <a:ln>
            <a:noFill/>
          </a:ln>
        </p:spPr>
      </p:pic>
      <p:pic>
        <p:nvPicPr>
          <p:cNvPr id="542" name="Shape 542"/>
          <p:cNvPicPr preferRelativeResize="0"/>
          <p:nvPr/>
        </p:nvPicPr>
        <p:blipFill>
          <a:blip r:embed="rId8">
            <a:alphaModFix/>
          </a:blip>
          <a:stretch>
            <a:fillRect/>
          </a:stretch>
        </p:blipFill>
        <p:spPr>
          <a:xfrm>
            <a:off x="18135533" y="10046600"/>
            <a:ext cx="953134" cy="946359"/>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6" name="Shape 546"/>
        <p:cNvGrpSpPr/>
        <p:nvPr/>
      </p:nvGrpSpPr>
      <p:grpSpPr>
        <a:xfrm>
          <a:off x="0" y="0"/>
          <a:ext cx="0" cy="0"/>
          <a:chOff x="0" y="0"/>
          <a:chExt cx="0" cy="0"/>
        </a:xfrm>
      </p:grpSpPr>
      <p:sp>
        <p:nvSpPr>
          <p:cNvPr id="547" name="Shape 547"/>
          <p:cNvSpPr txBox="1"/>
          <p:nvPr>
            <p:ph type="title"/>
          </p:nvPr>
        </p:nvSpPr>
        <p:spPr>
          <a:xfrm>
            <a:off x="4833937" y="357187"/>
            <a:ext cx="147159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lang="en-US"/>
              <a:t>Computational Graph</a:t>
            </a:r>
          </a:p>
        </p:txBody>
      </p:sp>
      <p:sp>
        <p:nvSpPr>
          <p:cNvPr id="548" name="Shape 548"/>
          <p:cNvSpPr/>
          <p:nvPr/>
        </p:nvSpPr>
        <p:spPr>
          <a:xfrm>
            <a:off x="2927350" y="12751200"/>
            <a:ext cx="21823200" cy="8415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lang="en-US" sz="4800" u="sng">
                <a:solidFill>
                  <a:schemeClr val="hlink"/>
                </a:solidFill>
                <a:latin typeface="Gill Sans"/>
                <a:ea typeface="Gill Sans"/>
                <a:cs typeface="Gill Sans"/>
                <a:sym typeface="Gill Sans"/>
                <a:hlinkClick r:id="rId3"/>
              </a:rPr>
              <a:t>https://github.com/hunkim/DeepLearningZeroToAll/blob/master/lab-01-basics.ipynb</a:t>
            </a:r>
            <a:r>
              <a:rPr lang="en-US" sz="4800">
                <a:solidFill>
                  <a:schemeClr val="dk1"/>
                </a:solidFill>
                <a:latin typeface="Gill Sans"/>
                <a:ea typeface="Gill Sans"/>
                <a:cs typeface="Gill Sans"/>
                <a:sym typeface="Gill Sans"/>
              </a:rPr>
              <a:t> </a:t>
            </a:r>
          </a:p>
        </p:txBody>
      </p:sp>
      <p:pic>
        <p:nvPicPr>
          <p:cNvPr id="549" name="Shape 549"/>
          <p:cNvPicPr preferRelativeResize="0"/>
          <p:nvPr/>
        </p:nvPicPr>
        <p:blipFill>
          <a:blip r:embed="rId4">
            <a:alphaModFix/>
          </a:blip>
          <a:stretch>
            <a:fillRect/>
          </a:stretch>
        </p:blipFill>
        <p:spPr>
          <a:xfrm>
            <a:off x="-285750" y="8510562"/>
            <a:ext cx="24517356" cy="3624288"/>
          </a:xfrm>
          <a:prstGeom prst="rect">
            <a:avLst/>
          </a:prstGeom>
          <a:noFill/>
          <a:ln>
            <a:noFill/>
          </a:ln>
        </p:spPr>
      </p:pic>
      <p:pic>
        <p:nvPicPr>
          <p:cNvPr id="550" name="Shape 550"/>
          <p:cNvPicPr preferRelativeResize="0"/>
          <p:nvPr/>
        </p:nvPicPr>
        <p:blipFill>
          <a:blip r:embed="rId5">
            <a:alphaModFix/>
          </a:blip>
          <a:stretch>
            <a:fillRect/>
          </a:stretch>
        </p:blipFill>
        <p:spPr>
          <a:xfrm>
            <a:off x="19176028" y="633825"/>
            <a:ext cx="4025347" cy="3429001"/>
          </a:xfrm>
          <a:prstGeom prst="rect">
            <a:avLst/>
          </a:prstGeom>
          <a:noFill/>
          <a:ln>
            <a:noFill/>
          </a:ln>
        </p:spPr>
      </p:pic>
      <p:pic>
        <p:nvPicPr>
          <p:cNvPr id="551" name="Shape 551"/>
          <p:cNvPicPr preferRelativeResize="0"/>
          <p:nvPr/>
        </p:nvPicPr>
        <p:blipFill>
          <a:blip r:embed="rId6">
            <a:alphaModFix/>
          </a:blip>
          <a:stretch>
            <a:fillRect/>
          </a:stretch>
        </p:blipFill>
        <p:spPr>
          <a:xfrm>
            <a:off x="152400" y="4215225"/>
            <a:ext cx="24079190" cy="2143174"/>
          </a:xfrm>
          <a:prstGeom prst="rect">
            <a:avLst/>
          </a:prstGeom>
          <a:noFill/>
          <a:ln>
            <a:noFill/>
          </a:ln>
        </p:spPr>
      </p:pic>
      <p:sp>
        <p:nvSpPr>
          <p:cNvPr id="552" name="Shape 552"/>
          <p:cNvSpPr txBox="1"/>
          <p:nvPr/>
        </p:nvSpPr>
        <p:spPr>
          <a:xfrm>
            <a:off x="1787000" y="3427550"/>
            <a:ext cx="11256900" cy="1181700"/>
          </a:xfrm>
          <a:prstGeom prst="rect">
            <a:avLst/>
          </a:prstGeom>
          <a:noFill/>
          <a:ln>
            <a:noFill/>
          </a:ln>
        </p:spPr>
        <p:txBody>
          <a:bodyPr anchorCtr="0" anchor="t" bIns="91400" lIns="91400" rIns="91400" wrap="square" tIns="91400">
            <a:noAutofit/>
          </a:bodyPr>
          <a:lstStyle/>
          <a:p>
            <a:pPr indent="-463550" lvl="0" marL="469900" rtl="0">
              <a:spcBef>
                <a:spcPts val="0"/>
              </a:spcBef>
              <a:buSzPct val="100000"/>
              <a:buAutoNum type="arabicParenBoth"/>
            </a:pPr>
            <a:r>
              <a:rPr lang="en-US" sz="3700"/>
              <a:t>Build graph (tensors) using TensorFlow operations</a:t>
            </a:r>
          </a:p>
        </p:txBody>
      </p:sp>
      <p:sp>
        <p:nvSpPr>
          <p:cNvPr id="553" name="Shape 553"/>
          <p:cNvSpPr txBox="1"/>
          <p:nvPr/>
        </p:nvSpPr>
        <p:spPr>
          <a:xfrm>
            <a:off x="3179450" y="7158925"/>
            <a:ext cx="9024000" cy="1615200"/>
          </a:xfrm>
          <a:prstGeom prst="rect">
            <a:avLst/>
          </a:prstGeom>
          <a:noFill/>
          <a:ln>
            <a:noFill/>
          </a:ln>
        </p:spPr>
        <p:txBody>
          <a:bodyPr anchorCtr="0" anchor="t" bIns="91400" lIns="91400" rIns="91400" wrap="square" tIns="91400">
            <a:noAutofit/>
          </a:bodyPr>
          <a:lstStyle/>
          <a:p>
            <a:pPr lvl="0" rtl="0">
              <a:spcBef>
                <a:spcPts val="0"/>
              </a:spcBef>
              <a:buNone/>
            </a:pPr>
            <a:r>
              <a:rPr lang="en-US" sz="3700"/>
              <a:t>(2) feed data and run graph (operation)</a:t>
            </a:r>
            <a:br>
              <a:rPr lang="en-US" sz="3700"/>
            </a:br>
            <a:r>
              <a:rPr lang="en-US" sz="3700"/>
              <a:t>     </a:t>
            </a:r>
            <a:r>
              <a:rPr b="1" i="1" lang="en-US" sz="3700"/>
              <a:t>sess.run (op) </a:t>
            </a:r>
          </a:p>
          <a:p>
            <a:pPr lvl="0" rtl="0">
              <a:spcBef>
                <a:spcPts val="0"/>
              </a:spcBef>
              <a:buNone/>
            </a:pPr>
            <a:r>
              <a:t/>
            </a:r>
            <a:endParaRPr sz="3700"/>
          </a:p>
        </p:txBody>
      </p:sp>
      <p:sp>
        <p:nvSpPr>
          <p:cNvPr id="554" name="Shape 554"/>
          <p:cNvSpPr txBox="1"/>
          <p:nvPr/>
        </p:nvSpPr>
        <p:spPr>
          <a:xfrm>
            <a:off x="13043900" y="7196750"/>
            <a:ext cx="9024000" cy="1615200"/>
          </a:xfrm>
          <a:prstGeom prst="rect">
            <a:avLst/>
          </a:prstGeom>
          <a:noFill/>
          <a:ln>
            <a:noFill/>
          </a:ln>
        </p:spPr>
        <p:txBody>
          <a:bodyPr anchorCtr="0" anchor="t" bIns="91400" lIns="91400" rIns="91400" wrap="square" tIns="91400">
            <a:noAutofit/>
          </a:bodyPr>
          <a:lstStyle/>
          <a:p>
            <a:pPr lvl="0" rtl="0">
              <a:spcBef>
                <a:spcPts val="0"/>
              </a:spcBef>
              <a:buNone/>
            </a:pPr>
            <a:r>
              <a:rPr lang="en-US" sz="3700"/>
              <a:t>(3) update variables in the graph </a:t>
            </a:r>
          </a:p>
          <a:p>
            <a:pPr lvl="0" rtl="0">
              <a:spcBef>
                <a:spcPts val="0"/>
              </a:spcBef>
              <a:buNone/>
            </a:pPr>
            <a:r>
              <a:rPr lang="en-US" sz="3700"/>
              <a:t>(and return values)</a:t>
            </a:r>
            <a:r>
              <a:rPr b="1" lang="en-US" sz="3700"/>
              <a:t> </a:t>
            </a:r>
          </a:p>
          <a:p>
            <a:pPr lvl="0" rtl="0">
              <a:spcBef>
                <a:spcPts val="0"/>
              </a:spcBef>
              <a:buNone/>
            </a:pPr>
            <a:r>
              <a:t/>
            </a:r>
            <a:endParaRPr sz="37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8" name="Shape 558"/>
        <p:cNvGrpSpPr/>
        <p:nvPr/>
      </p:nvGrpSpPr>
      <p:grpSpPr>
        <a:xfrm>
          <a:off x="0" y="0"/>
          <a:ext cx="0" cy="0"/>
          <a:chOff x="0" y="0"/>
          <a:chExt cx="0" cy="0"/>
        </a:xfrm>
      </p:grpSpPr>
      <p:sp>
        <p:nvSpPr>
          <p:cNvPr id="559" name="Shape 559"/>
          <p:cNvSpPr txBox="1"/>
          <p:nvPr>
            <p:ph type="title"/>
          </p:nvPr>
        </p:nvSpPr>
        <p:spPr>
          <a:xfrm>
            <a:off x="4833937" y="357187"/>
            <a:ext cx="14715900" cy="3428700"/>
          </a:xfrm>
          <a:prstGeom prst="rect">
            <a:avLst/>
          </a:prstGeom>
        </p:spPr>
        <p:txBody>
          <a:bodyPr anchorCtr="0" anchor="ctr" bIns="91400" lIns="91400" rIns="91400" wrap="square" tIns="91400">
            <a:noAutofit/>
          </a:bodyPr>
          <a:lstStyle/>
          <a:p>
            <a:pPr lvl="0" rtl="0">
              <a:spcBef>
                <a:spcPts val="0"/>
              </a:spcBef>
              <a:buNone/>
            </a:pPr>
            <a:r>
              <a:rPr lang="en-US"/>
              <a:t>Placeholder </a:t>
            </a:r>
          </a:p>
        </p:txBody>
      </p:sp>
      <p:pic>
        <p:nvPicPr>
          <p:cNvPr id="560" name="Shape 560"/>
          <p:cNvPicPr preferRelativeResize="0"/>
          <p:nvPr/>
        </p:nvPicPr>
        <p:blipFill>
          <a:blip r:embed="rId3">
            <a:alphaModFix/>
          </a:blip>
          <a:stretch>
            <a:fillRect/>
          </a:stretch>
        </p:blipFill>
        <p:spPr>
          <a:xfrm>
            <a:off x="152400" y="5710237"/>
            <a:ext cx="24079211" cy="4605994"/>
          </a:xfrm>
          <a:prstGeom prst="rect">
            <a:avLst/>
          </a:prstGeom>
          <a:noFill/>
          <a:ln>
            <a:noFill/>
          </a:ln>
        </p:spPr>
      </p:pic>
      <p:sp>
        <p:nvSpPr>
          <p:cNvPr id="561" name="Shape 561"/>
          <p:cNvSpPr/>
          <p:nvPr/>
        </p:nvSpPr>
        <p:spPr>
          <a:xfrm>
            <a:off x="2927350" y="12751200"/>
            <a:ext cx="21823200" cy="8415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lang="en-US" sz="4800" u="sng">
                <a:solidFill>
                  <a:schemeClr val="hlink"/>
                </a:solidFill>
                <a:latin typeface="Gill Sans"/>
                <a:ea typeface="Gill Sans"/>
                <a:cs typeface="Gill Sans"/>
                <a:sym typeface="Gill Sans"/>
                <a:hlinkClick r:id="rId4"/>
              </a:rPr>
              <a:t>https://github.com/hunkim/DeepLearningZeroToAll/blob/master/lab-01-basics.ipynb</a:t>
            </a:r>
            <a:r>
              <a:rPr lang="en-US" sz="4800">
                <a:solidFill>
                  <a:schemeClr val="dk1"/>
                </a:solidFill>
                <a:latin typeface="Gill Sans"/>
                <a:ea typeface="Gill Sans"/>
                <a:cs typeface="Gill Sans"/>
                <a:sym typeface="Gill Sans"/>
              </a:rPr>
              <a:t> </a:t>
            </a: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5" name="Shape 565"/>
        <p:cNvGrpSpPr/>
        <p:nvPr/>
      </p:nvGrpSpPr>
      <p:grpSpPr>
        <a:xfrm>
          <a:off x="0" y="0"/>
          <a:ext cx="0" cy="0"/>
          <a:chOff x="0" y="0"/>
          <a:chExt cx="0" cy="0"/>
        </a:xfrm>
      </p:grpSpPr>
      <p:sp>
        <p:nvSpPr>
          <p:cNvPr id="566" name="Shape 566"/>
          <p:cNvSpPr txBox="1"/>
          <p:nvPr>
            <p:ph type="title"/>
          </p:nvPr>
        </p:nvSpPr>
        <p:spPr>
          <a:xfrm>
            <a:off x="4833937" y="357187"/>
            <a:ext cx="14715900" cy="3428700"/>
          </a:xfrm>
          <a:prstGeom prst="rect">
            <a:avLst/>
          </a:prstGeom>
        </p:spPr>
        <p:txBody>
          <a:bodyPr anchorCtr="0" anchor="ctr" bIns="91400" lIns="91400" rIns="91400" wrap="square" tIns="91400">
            <a:noAutofit/>
          </a:bodyPr>
          <a:lstStyle/>
          <a:p>
            <a:pPr lvl="0" rtl="0">
              <a:spcBef>
                <a:spcPts val="0"/>
              </a:spcBef>
              <a:buNone/>
            </a:pPr>
            <a:r>
              <a:rPr lang="en-US"/>
              <a:t>TensorFlow Mechanics </a:t>
            </a:r>
          </a:p>
        </p:txBody>
      </p:sp>
      <p:sp>
        <p:nvSpPr>
          <p:cNvPr id="567" name="Shape 567"/>
          <p:cNvSpPr txBox="1"/>
          <p:nvPr/>
        </p:nvSpPr>
        <p:spPr>
          <a:xfrm>
            <a:off x="3516067" y="3282067"/>
            <a:ext cx="9024000" cy="1615200"/>
          </a:xfrm>
          <a:prstGeom prst="rect">
            <a:avLst/>
          </a:prstGeom>
          <a:noFill/>
          <a:ln>
            <a:noFill/>
          </a:ln>
        </p:spPr>
        <p:txBody>
          <a:bodyPr anchorCtr="0" anchor="t" bIns="91400" lIns="91400" rIns="91400" wrap="square" tIns="91400">
            <a:noAutofit/>
          </a:bodyPr>
          <a:lstStyle/>
          <a:p>
            <a:pPr lvl="0" rtl="0">
              <a:spcBef>
                <a:spcPts val="0"/>
              </a:spcBef>
              <a:buNone/>
            </a:pPr>
            <a:r>
              <a:rPr lang="en-US" sz="3700"/>
              <a:t>feed data and run graph (operation)</a:t>
            </a:r>
            <a:br>
              <a:rPr lang="en-US" sz="3700"/>
            </a:br>
            <a:r>
              <a:rPr b="1" i="1" lang="en-US" sz="3700"/>
              <a:t>sess.run (op, feed_dict={x: x_data}) </a:t>
            </a:r>
          </a:p>
          <a:p>
            <a:pPr lvl="0" rtl="0">
              <a:spcBef>
                <a:spcPts val="0"/>
              </a:spcBef>
              <a:buNone/>
            </a:pPr>
            <a:r>
              <a:t/>
            </a:r>
            <a:endParaRPr sz="3700"/>
          </a:p>
        </p:txBody>
      </p:sp>
      <p:sp>
        <p:nvSpPr>
          <p:cNvPr id="568" name="Shape 568"/>
          <p:cNvSpPr txBox="1"/>
          <p:nvPr/>
        </p:nvSpPr>
        <p:spPr>
          <a:xfrm>
            <a:off x="19088667" y="9481216"/>
            <a:ext cx="9024000" cy="2377500"/>
          </a:xfrm>
          <a:prstGeom prst="rect">
            <a:avLst/>
          </a:prstGeom>
          <a:noFill/>
          <a:ln>
            <a:noFill/>
          </a:ln>
        </p:spPr>
        <p:txBody>
          <a:bodyPr anchorCtr="0" anchor="t" bIns="91400" lIns="91400" rIns="91400" wrap="square" tIns="91400">
            <a:noAutofit/>
          </a:bodyPr>
          <a:lstStyle/>
          <a:p>
            <a:pPr lvl="0" rtl="0">
              <a:spcBef>
                <a:spcPts val="0"/>
              </a:spcBef>
              <a:buNone/>
            </a:pPr>
            <a:r>
              <a:rPr lang="en-US" sz="3700"/>
              <a:t>update variables </a:t>
            </a:r>
          </a:p>
          <a:p>
            <a:pPr lvl="0" rtl="0">
              <a:spcBef>
                <a:spcPts val="0"/>
              </a:spcBef>
              <a:buNone/>
            </a:pPr>
            <a:r>
              <a:rPr lang="en-US" sz="3700"/>
              <a:t>in the graph </a:t>
            </a:r>
          </a:p>
          <a:p>
            <a:pPr lvl="0" rtl="0">
              <a:spcBef>
                <a:spcPts val="0"/>
              </a:spcBef>
              <a:buNone/>
            </a:pPr>
            <a:r>
              <a:rPr lang="en-US" sz="3700"/>
              <a:t>(and return values)</a:t>
            </a:r>
            <a:r>
              <a:rPr b="1" lang="en-US" sz="3700"/>
              <a:t> </a:t>
            </a:r>
          </a:p>
          <a:p>
            <a:pPr lvl="0" rtl="0">
              <a:spcBef>
                <a:spcPts val="0"/>
              </a:spcBef>
              <a:buNone/>
            </a:pPr>
            <a:r>
              <a:t/>
            </a:r>
            <a:endParaRPr sz="3700"/>
          </a:p>
        </p:txBody>
      </p:sp>
      <p:grpSp>
        <p:nvGrpSpPr>
          <p:cNvPr id="569" name="Shape 569"/>
          <p:cNvGrpSpPr/>
          <p:nvPr/>
        </p:nvGrpSpPr>
        <p:grpSpPr>
          <a:xfrm>
            <a:off x="7860544" y="4552441"/>
            <a:ext cx="11588211" cy="8760109"/>
            <a:chOff x="2322525" y="1302249"/>
            <a:chExt cx="4345525" cy="3285000"/>
          </a:xfrm>
        </p:grpSpPr>
        <p:pic>
          <p:nvPicPr>
            <p:cNvPr id="570" name="Shape 570"/>
            <p:cNvPicPr preferRelativeResize="0"/>
            <p:nvPr/>
          </p:nvPicPr>
          <p:blipFill>
            <a:blip r:embed="rId3">
              <a:alphaModFix/>
            </a:blip>
            <a:stretch>
              <a:fillRect/>
            </a:stretch>
          </p:blipFill>
          <p:spPr>
            <a:xfrm>
              <a:off x="2322525" y="1302249"/>
              <a:ext cx="4345525" cy="3285000"/>
            </a:xfrm>
            <a:prstGeom prst="rect">
              <a:avLst/>
            </a:prstGeom>
            <a:noFill/>
            <a:ln>
              <a:noFill/>
            </a:ln>
          </p:spPr>
        </p:pic>
        <p:pic>
          <p:nvPicPr>
            <p:cNvPr id="571" name="Shape 571"/>
            <p:cNvPicPr preferRelativeResize="0"/>
            <p:nvPr/>
          </p:nvPicPr>
          <p:blipFill>
            <a:blip r:embed="rId4">
              <a:alphaModFix/>
            </a:blip>
            <a:stretch>
              <a:fillRect/>
            </a:stretch>
          </p:blipFill>
          <p:spPr>
            <a:xfrm>
              <a:off x="2556025" y="2044163"/>
              <a:ext cx="1431725" cy="1765275"/>
            </a:xfrm>
            <a:prstGeom prst="rect">
              <a:avLst/>
            </a:prstGeom>
            <a:noFill/>
            <a:ln>
              <a:noFill/>
            </a:ln>
          </p:spPr>
        </p:pic>
      </p:grpSp>
      <p:pic>
        <p:nvPicPr>
          <p:cNvPr id="572" name="Shape 572"/>
          <p:cNvPicPr preferRelativeResize="0"/>
          <p:nvPr/>
        </p:nvPicPr>
        <p:blipFill>
          <a:blip r:embed="rId5">
            <a:alphaModFix/>
          </a:blip>
          <a:stretch>
            <a:fillRect/>
          </a:stretch>
        </p:blipFill>
        <p:spPr>
          <a:xfrm>
            <a:off x="12594867" y="7884600"/>
            <a:ext cx="3442342" cy="2301731"/>
          </a:xfrm>
          <a:prstGeom prst="rect">
            <a:avLst/>
          </a:prstGeom>
          <a:noFill/>
          <a:ln>
            <a:noFill/>
          </a:ln>
        </p:spPr>
      </p:pic>
      <p:pic>
        <p:nvPicPr>
          <p:cNvPr id="573" name="Shape 573"/>
          <p:cNvPicPr preferRelativeResize="0"/>
          <p:nvPr/>
        </p:nvPicPr>
        <p:blipFill>
          <a:blip r:embed="rId6">
            <a:alphaModFix/>
          </a:blip>
          <a:stretch>
            <a:fillRect/>
          </a:stretch>
        </p:blipFill>
        <p:spPr>
          <a:xfrm>
            <a:off x="2477667" y="3505965"/>
            <a:ext cx="953133" cy="946235"/>
          </a:xfrm>
          <a:prstGeom prst="rect">
            <a:avLst/>
          </a:prstGeom>
          <a:noFill/>
          <a:ln>
            <a:noFill/>
          </a:ln>
        </p:spPr>
      </p:pic>
      <p:pic>
        <p:nvPicPr>
          <p:cNvPr id="574" name="Shape 574"/>
          <p:cNvPicPr preferRelativeResize="0"/>
          <p:nvPr/>
        </p:nvPicPr>
        <p:blipFill>
          <a:blip r:embed="rId7">
            <a:alphaModFix/>
          </a:blip>
          <a:stretch>
            <a:fillRect/>
          </a:stretch>
        </p:blipFill>
        <p:spPr>
          <a:xfrm>
            <a:off x="18135533" y="10046600"/>
            <a:ext cx="953134" cy="946359"/>
          </a:xfrm>
          <a:prstGeom prst="rect">
            <a:avLst/>
          </a:prstGeom>
          <a:noFill/>
          <a:ln>
            <a:noFill/>
          </a:ln>
        </p:spPr>
      </p:pic>
      <p:sp>
        <p:nvSpPr>
          <p:cNvPr id="575" name="Shape 575"/>
          <p:cNvSpPr txBox="1"/>
          <p:nvPr/>
        </p:nvSpPr>
        <p:spPr>
          <a:xfrm>
            <a:off x="2405467" y="8241467"/>
            <a:ext cx="6377700" cy="1181700"/>
          </a:xfrm>
          <a:prstGeom prst="rect">
            <a:avLst/>
          </a:prstGeom>
          <a:noFill/>
          <a:ln>
            <a:noFill/>
          </a:ln>
        </p:spPr>
        <p:txBody>
          <a:bodyPr anchorCtr="0" anchor="t" bIns="91400" lIns="91400" rIns="91400" wrap="square" tIns="91400">
            <a:noAutofit/>
          </a:bodyPr>
          <a:lstStyle/>
          <a:p>
            <a:pPr lvl="0" rtl="0">
              <a:spcBef>
                <a:spcPts val="0"/>
              </a:spcBef>
              <a:buNone/>
            </a:pPr>
            <a:r>
              <a:rPr lang="en-US" sz="3700"/>
              <a:t>Build graph using </a:t>
            </a:r>
          </a:p>
          <a:p>
            <a:pPr lvl="0" rtl="0">
              <a:spcBef>
                <a:spcPts val="0"/>
              </a:spcBef>
              <a:buNone/>
            </a:pPr>
            <a:r>
              <a:rPr lang="en-US" sz="3700"/>
              <a:t>TensorFlow operations</a:t>
            </a:r>
          </a:p>
        </p:txBody>
      </p:sp>
      <p:pic>
        <p:nvPicPr>
          <p:cNvPr id="576" name="Shape 576"/>
          <p:cNvPicPr preferRelativeResize="0"/>
          <p:nvPr/>
        </p:nvPicPr>
        <p:blipFill>
          <a:blip r:embed="rId8">
            <a:alphaModFix/>
          </a:blip>
          <a:stretch>
            <a:fillRect/>
          </a:stretch>
        </p:blipFill>
        <p:spPr>
          <a:xfrm>
            <a:off x="1452333" y="8476667"/>
            <a:ext cx="953134" cy="9464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0" name="Shape 580"/>
        <p:cNvGrpSpPr/>
        <p:nvPr/>
      </p:nvGrpSpPr>
      <p:grpSpPr>
        <a:xfrm>
          <a:off x="0" y="0"/>
          <a:ext cx="0" cy="0"/>
          <a:chOff x="0" y="0"/>
          <a:chExt cx="0" cy="0"/>
        </a:xfrm>
      </p:grpSpPr>
      <p:sp>
        <p:nvSpPr>
          <p:cNvPr id="581" name="Shape 581"/>
          <p:cNvSpPr txBox="1"/>
          <p:nvPr>
            <p:ph type="title"/>
          </p:nvPr>
        </p:nvSpPr>
        <p:spPr>
          <a:xfrm>
            <a:off x="4833937" y="357187"/>
            <a:ext cx="14715900" cy="3428700"/>
          </a:xfrm>
          <a:prstGeom prst="rect">
            <a:avLst/>
          </a:prstGeom>
        </p:spPr>
        <p:txBody>
          <a:bodyPr anchorCtr="0" anchor="ctr" bIns="91400" lIns="91400" rIns="91400" wrap="square" tIns="91400">
            <a:noAutofit/>
          </a:bodyPr>
          <a:lstStyle/>
          <a:p>
            <a:pPr lvl="0" rtl="0">
              <a:spcBef>
                <a:spcPts val="0"/>
              </a:spcBef>
              <a:buNone/>
            </a:pPr>
            <a:r>
              <a:rPr lang="en-US"/>
              <a:t>Everything is </a:t>
            </a:r>
            <a:r>
              <a:rPr b="1" lang="en-US"/>
              <a:t>Tensor</a:t>
            </a:r>
          </a:p>
        </p:txBody>
      </p:sp>
      <p:pic>
        <p:nvPicPr>
          <p:cNvPr id="582" name="Shape 582"/>
          <p:cNvPicPr preferRelativeResize="0"/>
          <p:nvPr/>
        </p:nvPicPr>
        <p:blipFill>
          <a:blip r:embed="rId3">
            <a:alphaModFix/>
          </a:blip>
          <a:stretch>
            <a:fillRect/>
          </a:stretch>
        </p:blipFill>
        <p:spPr>
          <a:xfrm>
            <a:off x="152400" y="3938587"/>
            <a:ext cx="24079190" cy="4417212"/>
          </a:xfrm>
          <a:prstGeom prst="rect">
            <a:avLst/>
          </a:prstGeom>
          <a:noFill/>
          <a:ln>
            <a:noFill/>
          </a:ln>
        </p:spPr>
      </p:pic>
      <p:sp>
        <p:nvSpPr>
          <p:cNvPr id="583" name="Shape 583"/>
          <p:cNvSpPr txBox="1"/>
          <p:nvPr/>
        </p:nvSpPr>
        <p:spPr>
          <a:xfrm>
            <a:off x="8192000" y="9421133"/>
            <a:ext cx="8000100" cy="18672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None/>
            </a:pPr>
            <a:r>
              <a:rPr lang="en-US" sz="3200">
                <a:solidFill>
                  <a:srgbClr val="333333"/>
                </a:solidFill>
                <a:highlight>
                  <a:srgbClr val="FFFFFF"/>
                </a:highlight>
                <a:latin typeface="Consolas"/>
                <a:ea typeface="Consolas"/>
                <a:cs typeface="Consolas"/>
                <a:sym typeface="Consolas"/>
              </a:rPr>
              <a:t>t = tf.Constant([1., 2., 3.])</a:t>
            </a: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7" name="Shape 587"/>
        <p:cNvGrpSpPr/>
        <p:nvPr/>
      </p:nvGrpSpPr>
      <p:grpSpPr>
        <a:xfrm>
          <a:off x="0" y="0"/>
          <a:ext cx="0" cy="0"/>
          <a:chOff x="0" y="0"/>
          <a:chExt cx="0" cy="0"/>
        </a:xfrm>
      </p:grpSpPr>
      <p:sp>
        <p:nvSpPr>
          <p:cNvPr id="588" name="Shape 588"/>
          <p:cNvSpPr txBox="1"/>
          <p:nvPr>
            <p:ph type="title"/>
          </p:nvPr>
        </p:nvSpPr>
        <p:spPr>
          <a:xfrm>
            <a:off x="3785573" y="357175"/>
            <a:ext cx="16812900" cy="3428700"/>
          </a:xfrm>
          <a:prstGeom prst="rect">
            <a:avLst/>
          </a:prstGeom>
        </p:spPr>
        <p:txBody>
          <a:bodyPr anchorCtr="0" anchor="ctr" bIns="91400" lIns="91400" rIns="91400" wrap="square" tIns="91400">
            <a:noAutofit/>
          </a:bodyPr>
          <a:lstStyle/>
          <a:p>
            <a:pPr lvl="0" rtl="0">
              <a:spcBef>
                <a:spcPts val="0"/>
              </a:spcBef>
              <a:buNone/>
            </a:pPr>
            <a:r>
              <a:rPr lang="en-US"/>
              <a:t>Tensor Ranks, Shapes, and Types</a:t>
            </a:r>
          </a:p>
        </p:txBody>
      </p:sp>
      <p:sp>
        <p:nvSpPr>
          <p:cNvPr id="589" name="Shape 589"/>
          <p:cNvSpPr txBox="1"/>
          <p:nvPr/>
        </p:nvSpPr>
        <p:spPr>
          <a:xfrm>
            <a:off x="7137400" y="11930050"/>
            <a:ext cx="16954500" cy="2262300"/>
          </a:xfrm>
          <a:prstGeom prst="rect">
            <a:avLst/>
          </a:prstGeom>
          <a:noFill/>
          <a:ln>
            <a:noFill/>
          </a:ln>
        </p:spPr>
        <p:txBody>
          <a:bodyPr anchorCtr="0" anchor="ctr" bIns="91400" lIns="91400" rIns="91400" wrap="square" tIns="91400">
            <a:noAutofit/>
          </a:bodyPr>
          <a:lstStyle/>
          <a:p>
            <a:pPr lvl="0" rtl="0">
              <a:spcBef>
                <a:spcPts val="0"/>
              </a:spcBef>
              <a:buNone/>
            </a:pPr>
            <a:r>
              <a:rPr lang="en-US" sz="4800"/>
              <a:t>https://www.tensorflow.org/programmers_guide/dims_types</a:t>
            </a:r>
          </a:p>
        </p:txBody>
      </p:sp>
      <p:pic>
        <p:nvPicPr>
          <p:cNvPr id="590" name="Shape 590"/>
          <p:cNvPicPr preferRelativeResize="0"/>
          <p:nvPr/>
        </p:nvPicPr>
        <p:blipFill>
          <a:blip r:embed="rId3">
            <a:alphaModFix/>
          </a:blip>
          <a:stretch>
            <a:fillRect/>
          </a:stretch>
        </p:blipFill>
        <p:spPr>
          <a:xfrm>
            <a:off x="2667000" y="3462325"/>
            <a:ext cx="19945350" cy="1009650"/>
          </a:xfrm>
          <a:prstGeom prst="rect">
            <a:avLst/>
          </a:prstGeom>
          <a:noFill/>
          <a:ln>
            <a:noFill/>
          </a:ln>
        </p:spPr>
      </p:pic>
      <p:pic>
        <p:nvPicPr>
          <p:cNvPr id="591" name="Shape 591"/>
          <p:cNvPicPr preferRelativeResize="0"/>
          <p:nvPr/>
        </p:nvPicPr>
        <p:blipFill>
          <a:blip r:embed="rId4">
            <a:alphaModFix/>
          </a:blip>
          <a:stretch>
            <a:fillRect/>
          </a:stretch>
        </p:blipFill>
        <p:spPr>
          <a:xfrm>
            <a:off x="2581275" y="4972038"/>
            <a:ext cx="20116800" cy="57721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5" name="Shape 595"/>
        <p:cNvGrpSpPr/>
        <p:nvPr/>
      </p:nvGrpSpPr>
      <p:grpSpPr>
        <a:xfrm>
          <a:off x="0" y="0"/>
          <a:ext cx="0" cy="0"/>
          <a:chOff x="0" y="0"/>
          <a:chExt cx="0" cy="0"/>
        </a:xfrm>
      </p:grpSpPr>
      <p:sp>
        <p:nvSpPr>
          <p:cNvPr id="596" name="Shape 596"/>
          <p:cNvSpPr txBox="1"/>
          <p:nvPr>
            <p:ph type="title"/>
          </p:nvPr>
        </p:nvSpPr>
        <p:spPr>
          <a:xfrm>
            <a:off x="3785573" y="357175"/>
            <a:ext cx="16812900" cy="3428700"/>
          </a:xfrm>
          <a:prstGeom prst="rect">
            <a:avLst/>
          </a:prstGeom>
        </p:spPr>
        <p:txBody>
          <a:bodyPr anchorCtr="0" anchor="ctr" bIns="91400" lIns="91400" rIns="91400" wrap="square" tIns="91400">
            <a:noAutofit/>
          </a:bodyPr>
          <a:lstStyle/>
          <a:p>
            <a:pPr lvl="0" rtl="0">
              <a:spcBef>
                <a:spcPts val="0"/>
              </a:spcBef>
              <a:buNone/>
            </a:pPr>
            <a:r>
              <a:rPr lang="en-US"/>
              <a:t>Tensor Ranks, Shapes, and Types</a:t>
            </a:r>
          </a:p>
        </p:txBody>
      </p:sp>
      <p:sp>
        <p:nvSpPr>
          <p:cNvPr id="597" name="Shape 597"/>
          <p:cNvSpPr txBox="1"/>
          <p:nvPr/>
        </p:nvSpPr>
        <p:spPr>
          <a:xfrm>
            <a:off x="7137400" y="11930050"/>
            <a:ext cx="16954500" cy="2262300"/>
          </a:xfrm>
          <a:prstGeom prst="rect">
            <a:avLst/>
          </a:prstGeom>
          <a:noFill/>
          <a:ln>
            <a:noFill/>
          </a:ln>
        </p:spPr>
        <p:txBody>
          <a:bodyPr anchorCtr="0" anchor="ctr" bIns="91400" lIns="91400" rIns="91400" wrap="square" tIns="91400">
            <a:noAutofit/>
          </a:bodyPr>
          <a:lstStyle/>
          <a:p>
            <a:pPr lvl="0" rtl="0">
              <a:spcBef>
                <a:spcPts val="0"/>
              </a:spcBef>
              <a:buNone/>
            </a:pPr>
            <a:r>
              <a:rPr lang="en-US" sz="4800"/>
              <a:t>https://www.tensorflow.org/programmers_guide/dims_types</a:t>
            </a:r>
          </a:p>
        </p:txBody>
      </p:sp>
      <p:pic>
        <p:nvPicPr>
          <p:cNvPr id="598" name="Shape 598"/>
          <p:cNvPicPr preferRelativeResize="0"/>
          <p:nvPr/>
        </p:nvPicPr>
        <p:blipFill>
          <a:blip r:embed="rId3">
            <a:alphaModFix/>
          </a:blip>
          <a:stretch>
            <a:fillRect/>
          </a:stretch>
        </p:blipFill>
        <p:spPr>
          <a:xfrm>
            <a:off x="2667000" y="3462325"/>
            <a:ext cx="19945350" cy="1009650"/>
          </a:xfrm>
          <a:prstGeom prst="rect">
            <a:avLst/>
          </a:prstGeom>
          <a:noFill/>
          <a:ln>
            <a:noFill/>
          </a:ln>
        </p:spPr>
      </p:pic>
      <p:pic>
        <p:nvPicPr>
          <p:cNvPr id="599" name="Shape 599"/>
          <p:cNvPicPr preferRelativeResize="0"/>
          <p:nvPr/>
        </p:nvPicPr>
        <p:blipFill>
          <a:blip r:embed="rId4">
            <a:alphaModFix/>
          </a:blip>
          <a:stretch>
            <a:fillRect/>
          </a:stretch>
        </p:blipFill>
        <p:spPr>
          <a:xfrm>
            <a:off x="1655788" y="5019675"/>
            <a:ext cx="21072468" cy="6116523"/>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3" name="Shape 603"/>
        <p:cNvGrpSpPr/>
        <p:nvPr/>
      </p:nvGrpSpPr>
      <p:grpSpPr>
        <a:xfrm>
          <a:off x="0" y="0"/>
          <a:ext cx="0" cy="0"/>
          <a:chOff x="0" y="0"/>
          <a:chExt cx="0" cy="0"/>
        </a:xfrm>
      </p:grpSpPr>
      <p:sp>
        <p:nvSpPr>
          <p:cNvPr id="604" name="Shape 604"/>
          <p:cNvSpPr txBox="1"/>
          <p:nvPr>
            <p:ph type="title"/>
          </p:nvPr>
        </p:nvSpPr>
        <p:spPr>
          <a:xfrm>
            <a:off x="3785573" y="357175"/>
            <a:ext cx="16812900" cy="3428700"/>
          </a:xfrm>
          <a:prstGeom prst="rect">
            <a:avLst/>
          </a:prstGeom>
        </p:spPr>
        <p:txBody>
          <a:bodyPr anchorCtr="0" anchor="ctr" bIns="91400" lIns="91400" rIns="91400" wrap="square" tIns="91400">
            <a:noAutofit/>
          </a:bodyPr>
          <a:lstStyle/>
          <a:p>
            <a:pPr lvl="0" rtl="0">
              <a:spcBef>
                <a:spcPts val="0"/>
              </a:spcBef>
              <a:buNone/>
            </a:pPr>
            <a:r>
              <a:rPr lang="en-US"/>
              <a:t>Tensor Ranks, Shapes, and Types</a:t>
            </a:r>
          </a:p>
        </p:txBody>
      </p:sp>
      <p:sp>
        <p:nvSpPr>
          <p:cNvPr id="605" name="Shape 605"/>
          <p:cNvSpPr txBox="1"/>
          <p:nvPr/>
        </p:nvSpPr>
        <p:spPr>
          <a:xfrm>
            <a:off x="6800133" y="11930067"/>
            <a:ext cx="17292000" cy="2262300"/>
          </a:xfrm>
          <a:prstGeom prst="rect">
            <a:avLst/>
          </a:prstGeom>
          <a:noFill/>
          <a:ln>
            <a:noFill/>
          </a:ln>
        </p:spPr>
        <p:txBody>
          <a:bodyPr anchorCtr="0" anchor="ctr" bIns="91400" lIns="91400" rIns="91400" wrap="square" tIns="91400">
            <a:noAutofit/>
          </a:bodyPr>
          <a:lstStyle/>
          <a:p>
            <a:pPr lvl="0" rtl="0">
              <a:spcBef>
                <a:spcPts val="0"/>
              </a:spcBef>
              <a:buNone/>
            </a:pPr>
            <a:r>
              <a:rPr lang="en-US" sz="3700"/>
              <a:t>https://www.quora.com/When-should-I-use-tf-float32-vs-tf-float64-in-TensorFlow</a:t>
            </a:r>
          </a:p>
        </p:txBody>
      </p:sp>
      <p:pic>
        <p:nvPicPr>
          <p:cNvPr id="606" name="Shape 606"/>
          <p:cNvPicPr preferRelativeResize="0"/>
          <p:nvPr/>
        </p:nvPicPr>
        <p:blipFill>
          <a:blip r:embed="rId3">
            <a:alphaModFix/>
          </a:blip>
          <a:stretch>
            <a:fillRect/>
          </a:stretch>
        </p:blipFill>
        <p:spPr>
          <a:xfrm>
            <a:off x="2667000" y="3462325"/>
            <a:ext cx="19945350" cy="1009650"/>
          </a:xfrm>
          <a:prstGeom prst="rect">
            <a:avLst/>
          </a:prstGeom>
          <a:noFill/>
          <a:ln>
            <a:noFill/>
          </a:ln>
        </p:spPr>
      </p:pic>
      <p:pic>
        <p:nvPicPr>
          <p:cNvPr id="607" name="Shape 607"/>
          <p:cNvPicPr preferRelativeResize="0"/>
          <p:nvPr/>
        </p:nvPicPr>
        <p:blipFill>
          <a:blip r:embed="rId4">
            <a:alphaModFix/>
          </a:blip>
          <a:stretch>
            <a:fillRect/>
          </a:stretch>
        </p:blipFill>
        <p:spPr>
          <a:xfrm>
            <a:off x="2400300" y="4681525"/>
            <a:ext cx="20212050" cy="6553200"/>
          </a:xfrm>
          <a:prstGeom prst="rect">
            <a:avLst/>
          </a:prstGeom>
          <a:noFill/>
          <a:ln>
            <a:noFill/>
          </a:ln>
        </p:spPr>
      </p:pic>
      <p:sp>
        <p:nvSpPr>
          <p:cNvPr id="608" name="Shape 608"/>
          <p:cNvSpPr txBox="1"/>
          <p:nvPr/>
        </p:nvSpPr>
        <p:spPr>
          <a:xfrm>
            <a:off x="2656200" y="10425100"/>
            <a:ext cx="16812900" cy="2262300"/>
          </a:xfrm>
          <a:prstGeom prst="rect">
            <a:avLst/>
          </a:prstGeom>
          <a:noFill/>
          <a:ln>
            <a:noFill/>
          </a:ln>
        </p:spPr>
        <p:txBody>
          <a:bodyPr anchorCtr="0" anchor="ctr" bIns="91400" lIns="91400" rIns="91400" wrap="square" tIns="91400">
            <a:noAutofit/>
          </a:bodyPr>
          <a:lstStyle/>
          <a:p>
            <a:pPr lvl="0" rtl="0">
              <a:spcBef>
                <a:spcPts val="0"/>
              </a:spcBef>
              <a:buNone/>
            </a:pPr>
            <a:r>
              <a:rPr lang="en-US" sz="4800"/>
              <a:t>...</a:t>
            </a: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2" name="Shape 612"/>
        <p:cNvGrpSpPr/>
        <p:nvPr/>
      </p:nvGrpSpPr>
      <p:grpSpPr>
        <a:xfrm>
          <a:off x="0" y="0"/>
          <a:ext cx="0" cy="0"/>
          <a:chOff x="0" y="0"/>
          <a:chExt cx="0" cy="0"/>
        </a:xfrm>
      </p:grpSpPr>
      <p:sp>
        <p:nvSpPr>
          <p:cNvPr id="613" name="Shape 613"/>
          <p:cNvSpPr txBox="1"/>
          <p:nvPr>
            <p:ph type="title"/>
          </p:nvPr>
        </p:nvSpPr>
        <p:spPr>
          <a:xfrm>
            <a:off x="4833937" y="357187"/>
            <a:ext cx="14715900" cy="3428700"/>
          </a:xfrm>
          <a:prstGeom prst="rect">
            <a:avLst/>
          </a:prstGeom>
        </p:spPr>
        <p:txBody>
          <a:bodyPr anchorCtr="0" anchor="ctr" bIns="91400" lIns="91400" rIns="91400" wrap="square" tIns="91400">
            <a:noAutofit/>
          </a:bodyPr>
          <a:lstStyle/>
          <a:p>
            <a:pPr lvl="0" rtl="0">
              <a:spcBef>
                <a:spcPts val="0"/>
              </a:spcBef>
              <a:buNone/>
            </a:pPr>
            <a:r>
              <a:rPr lang="en-US"/>
              <a:t>TensorFlow Mechanics </a:t>
            </a:r>
          </a:p>
        </p:txBody>
      </p:sp>
      <p:sp>
        <p:nvSpPr>
          <p:cNvPr id="614" name="Shape 614"/>
          <p:cNvSpPr txBox="1"/>
          <p:nvPr/>
        </p:nvSpPr>
        <p:spPr>
          <a:xfrm>
            <a:off x="3516067" y="3282067"/>
            <a:ext cx="9024000" cy="1615200"/>
          </a:xfrm>
          <a:prstGeom prst="rect">
            <a:avLst/>
          </a:prstGeom>
          <a:noFill/>
          <a:ln>
            <a:noFill/>
          </a:ln>
        </p:spPr>
        <p:txBody>
          <a:bodyPr anchorCtr="0" anchor="t" bIns="91400" lIns="91400" rIns="91400" wrap="square" tIns="91400">
            <a:noAutofit/>
          </a:bodyPr>
          <a:lstStyle/>
          <a:p>
            <a:pPr lvl="0" rtl="0">
              <a:spcBef>
                <a:spcPts val="0"/>
              </a:spcBef>
              <a:buNone/>
            </a:pPr>
            <a:r>
              <a:rPr lang="en-US" sz="3700"/>
              <a:t>feed data and run graph (operation)</a:t>
            </a:r>
            <a:br>
              <a:rPr lang="en-US" sz="3700"/>
            </a:br>
            <a:r>
              <a:rPr b="1" i="1" lang="en-US" sz="3700"/>
              <a:t>sess.run (op, feed_dict={x: x_data}) </a:t>
            </a:r>
          </a:p>
          <a:p>
            <a:pPr lvl="0" rtl="0">
              <a:spcBef>
                <a:spcPts val="0"/>
              </a:spcBef>
              <a:buNone/>
            </a:pPr>
            <a:r>
              <a:t/>
            </a:r>
            <a:endParaRPr sz="3700"/>
          </a:p>
        </p:txBody>
      </p:sp>
      <p:sp>
        <p:nvSpPr>
          <p:cNvPr id="615" name="Shape 615"/>
          <p:cNvSpPr txBox="1"/>
          <p:nvPr/>
        </p:nvSpPr>
        <p:spPr>
          <a:xfrm>
            <a:off x="19088667" y="9481216"/>
            <a:ext cx="9024000" cy="2377500"/>
          </a:xfrm>
          <a:prstGeom prst="rect">
            <a:avLst/>
          </a:prstGeom>
          <a:noFill/>
          <a:ln>
            <a:noFill/>
          </a:ln>
        </p:spPr>
        <p:txBody>
          <a:bodyPr anchorCtr="0" anchor="t" bIns="91400" lIns="91400" rIns="91400" wrap="square" tIns="91400">
            <a:noAutofit/>
          </a:bodyPr>
          <a:lstStyle/>
          <a:p>
            <a:pPr lvl="0" rtl="0">
              <a:spcBef>
                <a:spcPts val="0"/>
              </a:spcBef>
              <a:buNone/>
            </a:pPr>
            <a:r>
              <a:rPr lang="en-US" sz="3700"/>
              <a:t>update variables </a:t>
            </a:r>
          </a:p>
          <a:p>
            <a:pPr lvl="0" rtl="0">
              <a:spcBef>
                <a:spcPts val="0"/>
              </a:spcBef>
              <a:buNone/>
            </a:pPr>
            <a:r>
              <a:rPr lang="en-US" sz="3700"/>
              <a:t>in the graph </a:t>
            </a:r>
          </a:p>
          <a:p>
            <a:pPr lvl="0" rtl="0">
              <a:spcBef>
                <a:spcPts val="0"/>
              </a:spcBef>
              <a:buNone/>
            </a:pPr>
            <a:r>
              <a:rPr lang="en-US" sz="3700"/>
              <a:t>(and return values)</a:t>
            </a:r>
            <a:r>
              <a:rPr b="1" lang="en-US" sz="3700"/>
              <a:t> </a:t>
            </a:r>
          </a:p>
          <a:p>
            <a:pPr lvl="0" rtl="0">
              <a:spcBef>
                <a:spcPts val="0"/>
              </a:spcBef>
              <a:buNone/>
            </a:pPr>
            <a:r>
              <a:t/>
            </a:r>
            <a:endParaRPr sz="3700"/>
          </a:p>
        </p:txBody>
      </p:sp>
      <p:grpSp>
        <p:nvGrpSpPr>
          <p:cNvPr id="616" name="Shape 616"/>
          <p:cNvGrpSpPr/>
          <p:nvPr/>
        </p:nvGrpSpPr>
        <p:grpSpPr>
          <a:xfrm>
            <a:off x="7860544" y="4552441"/>
            <a:ext cx="11588211" cy="8760109"/>
            <a:chOff x="2322525" y="1302249"/>
            <a:chExt cx="4345525" cy="3285000"/>
          </a:xfrm>
        </p:grpSpPr>
        <p:pic>
          <p:nvPicPr>
            <p:cNvPr id="617" name="Shape 617"/>
            <p:cNvPicPr preferRelativeResize="0"/>
            <p:nvPr/>
          </p:nvPicPr>
          <p:blipFill>
            <a:blip r:embed="rId3">
              <a:alphaModFix/>
            </a:blip>
            <a:stretch>
              <a:fillRect/>
            </a:stretch>
          </p:blipFill>
          <p:spPr>
            <a:xfrm>
              <a:off x="2322525" y="1302249"/>
              <a:ext cx="4345525" cy="3285000"/>
            </a:xfrm>
            <a:prstGeom prst="rect">
              <a:avLst/>
            </a:prstGeom>
            <a:noFill/>
            <a:ln>
              <a:noFill/>
            </a:ln>
          </p:spPr>
        </p:pic>
        <p:pic>
          <p:nvPicPr>
            <p:cNvPr id="618" name="Shape 618"/>
            <p:cNvPicPr preferRelativeResize="0"/>
            <p:nvPr/>
          </p:nvPicPr>
          <p:blipFill>
            <a:blip r:embed="rId4">
              <a:alphaModFix/>
            </a:blip>
            <a:stretch>
              <a:fillRect/>
            </a:stretch>
          </p:blipFill>
          <p:spPr>
            <a:xfrm>
              <a:off x="2556025" y="2044163"/>
              <a:ext cx="1431725" cy="1765275"/>
            </a:xfrm>
            <a:prstGeom prst="rect">
              <a:avLst/>
            </a:prstGeom>
            <a:noFill/>
            <a:ln>
              <a:noFill/>
            </a:ln>
          </p:spPr>
        </p:pic>
      </p:grpSp>
      <p:pic>
        <p:nvPicPr>
          <p:cNvPr id="619" name="Shape 619"/>
          <p:cNvPicPr preferRelativeResize="0"/>
          <p:nvPr/>
        </p:nvPicPr>
        <p:blipFill>
          <a:blip r:embed="rId5">
            <a:alphaModFix/>
          </a:blip>
          <a:stretch>
            <a:fillRect/>
          </a:stretch>
        </p:blipFill>
        <p:spPr>
          <a:xfrm>
            <a:off x="12594867" y="7884600"/>
            <a:ext cx="3442342" cy="2301731"/>
          </a:xfrm>
          <a:prstGeom prst="rect">
            <a:avLst/>
          </a:prstGeom>
          <a:noFill/>
          <a:ln>
            <a:noFill/>
          </a:ln>
        </p:spPr>
      </p:pic>
      <p:pic>
        <p:nvPicPr>
          <p:cNvPr id="620" name="Shape 620"/>
          <p:cNvPicPr preferRelativeResize="0"/>
          <p:nvPr/>
        </p:nvPicPr>
        <p:blipFill>
          <a:blip r:embed="rId6">
            <a:alphaModFix/>
          </a:blip>
          <a:stretch>
            <a:fillRect/>
          </a:stretch>
        </p:blipFill>
        <p:spPr>
          <a:xfrm>
            <a:off x="2477667" y="3505965"/>
            <a:ext cx="953133" cy="946235"/>
          </a:xfrm>
          <a:prstGeom prst="rect">
            <a:avLst/>
          </a:prstGeom>
          <a:noFill/>
          <a:ln>
            <a:noFill/>
          </a:ln>
        </p:spPr>
      </p:pic>
      <p:pic>
        <p:nvPicPr>
          <p:cNvPr id="621" name="Shape 621"/>
          <p:cNvPicPr preferRelativeResize="0"/>
          <p:nvPr/>
        </p:nvPicPr>
        <p:blipFill>
          <a:blip r:embed="rId7">
            <a:alphaModFix/>
          </a:blip>
          <a:stretch>
            <a:fillRect/>
          </a:stretch>
        </p:blipFill>
        <p:spPr>
          <a:xfrm>
            <a:off x="18135533" y="10046600"/>
            <a:ext cx="953134" cy="946359"/>
          </a:xfrm>
          <a:prstGeom prst="rect">
            <a:avLst/>
          </a:prstGeom>
          <a:noFill/>
          <a:ln>
            <a:noFill/>
          </a:ln>
        </p:spPr>
      </p:pic>
      <p:sp>
        <p:nvSpPr>
          <p:cNvPr id="622" name="Shape 622"/>
          <p:cNvSpPr txBox="1"/>
          <p:nvPr/>
        </p:nvSpPr>
        <p:spPr>
          <a:xfrm>
            <a:off x="2405467" y="8241467"/>
            <a:ext cx="6377700" cy="1181700"/>
          </a:xfrm>
          <a:prstGeom prst="rect">
            <a:avLst/>
          </a:prstGeom>
          <a:noFill/>
          <a:ln>
            <a:noFill/>
          </a:ln>
        </p:spPr>
        <p:txBody>
          <a:bodyPr anchorCtr="0" anchor="t" bIns="91400" lIns="91400" rIns="91400" wrap="square" tIns="91400">
            <a:noAutofit/>
          </a:bodyPr>
          <a:lstStyle/>
          <a:p>
            <a:pPr lvl="0" rtl="0">
              <a:spcBef>
                <a:spcPts val="0"/>
              </a:spcBef>
              <a:buNone/>
            </a:pPr>
            <a:r>
              <a:rPr lang="en-US" sz="3700"/>
              <a:t>Build graph using </a:t>
            </a:r>
          </a:p>
          <a:p>
            <a:pPr lvl="0" rtl="0">
              <a:spcBef>
                <a:spcPts val="0"/>
              </a:spcBef>
              <a:buNone/>
            </a:pPr>
            <a:r>
              <a:rPr lang="en-US" sz="3700"/>
              <a:t>TensorFlow operations</a:t>
            </a:r>
          </a:p>
        </p:txBody>
      </p:sp>
      <p:pic>
        <p:nvPicPr>
          <p:cNvPr id="623" name="Shape 623"/>
          <p:cNvPicPr preferRelativeResize="0"/>
          <p:nvPr/>
        </p:nvPicPr>
        <p:blipFill>
          <a:blip r:embed="rId8">
            <a:alphaModFix/>
          </a:blip>
          <a:stretch>
            <a:fillRect/>
          </a:stretch>
        </p:blipFill>
        <p:spPr>
          <a:xfrm>
            <a:off x="1452333" y="8476667"/>
            <a:ext cx="953134" cy="9464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7" name="Shape 627"/>
        <p:cNvGrpSpPr/>
        <p:nvPr/>
      </p:nvGrpSpPr>
      <p:grpSpPr>
        <a:xfrm>
          <a:off x="0" y="0"/>
          <a:ext cx="0" cy="0"/>
          <a:chOff x="0" y="0"/>
          <a:chExt cx="0" cy="0"/>
        </a:xfrm>
      </p:grpSpPr>
      <p:sp>
        <p:nvSpPr>
          <p:cNvPr id="628" name="Shape 628"/>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lang="en-US"/>
              <a:t>Machine Learning Basics</a:t>
            </a:r>
          </a:p>
        </p:txBody>
      </p:sp>
      <p:sp>
        <p:nvSpPr>
          <p:cNvPr id="629" name="Shape 629"/>
          <p:cNvSpPr txBox="1"/>
          <p:nvPr>
            <p:ph idx="1" type="body"/>
          </p:nvPr>
        </p:nvSpPr>
        <p:spPr>
          <a:xfrm>
            <a:off x="480561" y="3893343"/>
            <a:ext cx="23422877" cy="8036720"/>
          </a:xfrm>
          <a:prstGeom prst="rect">
            <a:avLst/>
          </a:prstGeom>
          <a:noFill/>
          <a:ln>
            <a:noFill/>
          </a:ln>
        </p:spPr>
        <p:txBody>
          <a:bodyPr anchorCtr="0" anchor="ctr" bIns="71425" lIns="71425" rIns="71425" wrap="square" tIns="71425">
            <a:noAutofit/>
          </a:bodyPr>
          <a:lstStyle/>
          <a:p>
            <a:pPr indent="-228600" lvl="0" marL="457200" marR="0" rtl="0" algn="l">
              <a:lnSpc>
                <a:spcPct val="100000"/>
              </a:lnSpc>
              <a:spcBef>
                <a:spcPts val="0"/>
              </a:spcBef>
              <a:spcAft>
                <a:spcPts val="0"/>
              </a:spcAft>
            </a:pPr>
            <a:r>
              <a:rPr lang="en-US"/>
              <a:t>Linear Regression</a:t>
            </a:r>
          </a:p>
          <a:p>
            <a:pPr indent="-228600" lvl="0" marL="457200" marR="0" rtl="0" algn="l">
              <a:lnSpc>
                <a:spcPct val="100000"/>
              </a:lnSpc>
              <a:spcBef>
                <a:spcPts val="0"/>
              </a:spcBef>
              <a:spcAft>
                <a:spcPts val="0"/>
              </a:spcAft>
            </a:pPr>
            <a:r>
              <a:rPr lang="en-US"/>
              <a:t>Logistic Regression (Binary classification)</a:t>
            </a:r>
          </a:p>
          <a:p>
            <a:pPr indent="-228600" lvl="0" marL="457200" marR="0" rtl="0" algn="l">
              <a:lnSpc>
                <a:spcPct val="100000"/>
              </a:lnSpc>
              <a:spcBef>
                <a:spcPts val="0"/>
              </a:spcBef>
              <a:spcAft>
                <a:spcPts val="0"/>
              </a:spcAft>
            </a:pPr>
            <a:r>
              <a:rPr lang="en-US"/>
              <a:t>Softmax Classification</a:t>
            </a:r>
          </a:p>
          <a:p>
            <a:pPr indent="-228600" lvl="0" marL="457200" marR="0" rtl="0" algn="l">
              <a:lnSpc>
                <a:spcPct val="100000"/>
              </a:lnSpc>
              <a:spcBef>
                <a:spcPts val="0"/>
              </a:spcBef>
              <a:spcAft>
                <a:spcPts val="0"/>
              </a:spcAft>
            </a:pPr>
            <a:r>
              <a:rPr lang="en-US"/>
              <a:t>Neural Networks </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pic>
        <p:nvPicPr>
          <p:cNvPr descr="pasted-image.jpeg" id="307" name="Shape 307"/>
          <p:cNvPicPr preferRelativeResize="0"/>
          <p:nvPr/>
        </p:nvPicPr>
        <p:blipFill rotWithShape="1">
          <a:blip r:embed="rId3">
            <a:alphaModFix/>
          </a:blip>
          <a:srcRect b="0" l="0" r="0" t="0"/>
          <a:stretch/>
        </p:blipFill>
        <p:spPr>
          <a:xfrm>
            <a:off x="0" y="0"/>
            <a:ext cx="24384001" cy="1371600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3" name="Shape 633"/>
        <p:cNvGrpSpPr/>
        <p:nvPr/>
      </p:nvGrpSpPr>
      <p:grpSpPr>
        <a:xfrm>
          <a:off x="0" y="0"/>
          <a:ext cx="0" cy="0"/>
          <a:chOff x="0" y="0"/>
          <a:chExt cx="0" cy="0"/>
        </a:xfrm>
      </p:grpSpPr>
      <p:sp>
        <p:nvSpPr>
          <p:cNvPr id="634" name="Shape 634"/>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Regression</a:t>
            </a:r>
          </a:p>
        </p:txBody>
      </p:sp>
      <p:pic>
        <p:nvPicPr>
          <p:cNvPr descr="pasted-image.png" id="635" name="Shape 635"/>
          <p:cNvPicPr preferRelativeResize="0"/>
          <p:nvPr/>
        </p:nvPicPr>
        <p:blipFill rotWithShape="1">
          <a:blip r:embed="rId3">
            <a:alphaModFix/>
          </a:blip>
          <a:srcRect b="0" l="0" r="0" t="0"/>
          <a:stretch/>
        </p:blipFill>
        <p:spPr>
          <a:xfrm>
            <a:off x="4795432" y="4083203"/>
            <a:ext cx="14793137" cy="7687446"/>
          </a:xfrm>
          <a:prstGeom prst="rect">
            <a:avLst/>
          </a:prstGeom>
          <a:noFill/>
          <a:ln>
            <a:noFill/>
          </a:ln>
        </p:spPr>
      </p:pic>
      <p:pic>
        <p:nvPicPr>
          <p:cNvPr descr="pasted-image.png" id="636" name="Shape 636"/>
          <p:cNvPicPr preferRelativeResize="0"/>
          <p:nvPr/>
        </p:nvPicPr>
        <p:blipFill rotWithShape="1">
          <a:blip r:embed="rId4">
            <a:alphaModFix/>
          </a:blip>
          <a:srcRect b="0" l="0" r="0" t="0"/>
          <a:stretch/>
        </p:blipFill>
        <p:spPr>
          <a:xfrm rot="942030">
            <a:off x="9609703" y="4326415"/>
            <a:ext cx="6237964" cy="615479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0" name="Shape 640"/>
        <p:cNvGrpSpPr/>
        <p:nvPr/>
      </p:nvGrpSpPr>
      <p:grpSpPr>
        <a:xfrm>
          <a:off x="0" y="0"/>
          <a:ext cx="0" cy="0"/>
          <a:chOff x="0" y="0"/>
          <a:chExt cx="0" cy="0"/>
        </a:xfrm>
      </p:grpSpPr>
      <p:sp>
        <p:nvSpPr>
          <p:cNvPr id="641" name="Shape 641"/>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Predicting exam score: regression</a:t>
            </a:r>
          </a:p>
        </p:txBody>
      </p:sp>
      <p:graphicFrame>
        <p:nvGraphicFramePr>
          <p:cNvPr id="642" name="Shape 642"/>
          <p:cNvGraphicFramePr/>
          <p:nvPr/>
        </p:nvGraphicFramePr>
        <p:xfrm>
          <a:off x="9311582" y="4784010"/>
          <a:ext cx="3000000" cy="3000000"/>
        </p:xfrm>
        <a:graphic>
          <a:graphicData uri="http://schemas.openxmlformats.org/drawingml/2006/table">
            <a:tbl>
              <a:tblPr>
                <a:noFill/>
                <a:tableStyleId>{FEE5EB76-3B44-40A5-A574-1326B08479D4}</a:tableStyleId>
              </a:tblPr>
              <a:tblGrid>
                <a:gridCol w="2883000"/>
                <a:gridCol w="2883000"/>
              </a:tblGrid>
              <a:tr h="12521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x (hours)</a:t>
                      </a:r>
                    </a:p>
                  </a:txBody>
                  <a:tcPr marT="50800" marB="50800" marR="50800" marL="50800" anchor="ct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y (score)</a:t>
                      </a:r>
                    </a:p>
                  </a:txBody>
                  <a:tcPr marT="50800" marB="50800" marR="50800" marL="50800" anchor="ctr"/>
                </a:tc>
              </a:tr>
              <a:tr h="12521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10</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90</a:t>
                      </a:r>
                    </a:p>
                  </a:txBody>
                  <a:tcPr marT="50800" marB="50800" marR="50800" marL="50800" anchor="ctr">
                    <a:solidFill>
                      <a:srgbClr val="DCDEE0"/>
                    </a:solidFill>
                  </a:tcPr>
                </a:tc>
              </a:tr>
              <a:tr h="12521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9</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80</a:t>
                      </a:r>
                    </a:p>
                  </a:txBody>
                  <a:tcPr marT="50800" marB="50800" marR="50800" marL="50800" anchor="ctr">
                    <a:solidFill>
                      <a:srgbClr val="DCDEE0"/>
                    </a:solidFill>
                  </a:tcPr>
                </a:tc>
              </a:tr>
              <a:tr h="12521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3</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50</a:t>
                      </a:r>
                    </a:p>
                  </a:txBody>
                  <a:tcPr marT="50800" marB="50800" marR="50800" marL="50800" anchor="ctr">
                    <a:solidFill>
                      <a:srgbClr val="DCDEE0"/>
                    </a:solidFill>
                  </a:tcPr>
                </a:tc>
              </a:tr>
              <a:tr h="12521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2</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30</a:t>
                      </a:r>
                    </a:p>
                  </a:txBody>
                  <a:tcPr marT="50800" marB="50800" marR="50800" marL="50800" anchor="ctr">
                    <a:solidFill>
                      <a:srgbClr val="DCDEE0"/>
                    </a:solidFill>
                  </a:tcPr>
                </a:tc>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6" name="Shape 646"/>
        <p:cNvGrpSpPr/>
        <p:nvPr/>
      </p:nvGrpSpPr>
      <p:grpSpPr>
        <a:xfrm>
          <a:off x="0" y="0"/>
          <a:ext cx="0" cy="0"/>
          <a:chOff x="0" y="0"/>
          <a:chExt cx="0" cy="0"/>
        </a:xfrm>
      </p:grpSpPr>
      <p:sp>
        <p:nvSpPr>
          <p:cNvPr id="647" name="Shape 647"/>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Regression (data)</a:t>
            </a:r>
          </a:p>
        </p:txBody>
      </p:sp>
      <p:graphicFrame>
        <p:nvGraphicFramePr>
          <p:cNvPr id="648" name="Shape 648"/>
          <p:cNvGraphicFramePr/>
          <p:nvPr/>
        </p:nvGraphicFramePr>
        <p:xfrm>
          <a:off x="9467538" y="5260667"/>
          <a:ext cx="3000000" cy="3000000"/>
        </p:xfrm>
        <a:graphic>
          <a:graphicData uri="http://schemas.openxmlformats.org/drawingml/2006/table">
            <a:tbl>
              <a:tblPr>
                <a:noFill/>
                <a:tableStyleId>{FEE5EB76-3B44-40A5-A574-1326B08479D4}</a:tableStyleId>
              </a:tblPr>
              <a:tblGrid>
                <a:gridCol w="2432850"/>
                <a:gridCol w="2432850"/>
              </a:tblGrid>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x</a:t>
                      </a:r>
                    </a:p>
                  </a:txBody>
                  <a:tcPr marT="50800" marB="50800" marR="50800" marL="50800" anchor="ctr">
                    <a:solidFill>
                      <a:srgbClr val="A6AAA9"/>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y</a:t>
                      </a:r>
                    </a:p>
                  </a:txBody>
                  <a:tcPr marT="50800" marB="50800" marR="50800" marL="50800" anchor="ctr">
                    <a:solidFill>
                      <a:srgbClr val="A6AAA9"/>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1</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1</a:t>
                      </a:r>
                    </a:p>
                  </a:txBody>
                  <a:tcPr marT="50800" marB="50800" marR="50800" marL="50800" anchor="ctr">
                    <a:solidFill>
                      <a:srgbClr val="DCDEE0"/>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2</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2</a:t>
                      </a:r>
                    </a:p>
                  </a:txBody>
                  <a:tcPr marT="50800" marB="50800" marR="50800" marL="50800" anchor="ctr">
                    <a:solidFill>
                      <a:srgbClr val="DCDEE0"/>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3</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3</a:t>
                      </a:r>
                    </a:p>
                  </a:txBody>
                  <a:tcPr marT="50800" marB="50800" marR="50800" marL="50800" anchor="ctr">
                    <a:solidFill>
                      <a:srgbClr val="DCDEE0"/>
                    </a:solidFill>
                  </a:tcPr>
                </a:tc>
              </a:tr>
            </a:tbl>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2" name="Shape 652"/>
        <p:cNvGrpSpPr/>
        <p:nvPr/>
      </p:nvGrpSpPr>
      <p:grpSpPr>
        <a:xfrm>
          <a:off x="0" y="0"/>
          <a:ext cx="0" cy="0"/>
          <a:chOff x="0" y="0"/>
          <a:chExt cx="0" cy="0"/>
        </a:xfrm>
      </p:grpSpPr>
      <p:sp>
        <p:nvSpPr>
          <p:cNvPr id="653" name="Shape 653"/>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Regression (presentation)</a:t>
            </a:r>
          </a:p>
        </p:txBody>
      </p:sp>
      <p:graphicFrame>
        <p:nvGraphicFramePr>
          <p:cNvPr id="654" name="Shape 654"/>
          <p:cNvGraphicFramePr/>
          <p:nvPr/>
        </p:nvGraphicFramePr>
        <p:xfrm>
          <a:off x="5556335" y="6082198"/>
          <a:ext cx="3000000" cy="3000000"/>
        </p:xfrm>
        <a:graphic>
          <a:graphicData uri="http://schemas.openxmlformats.org/drawingml/2006/table">
            <a:tbl>
              <a:tblPr>
                <a:noFill/>
                <a:tableStyleId>{FEE5EB76-3B44-40A5-A574-1326B08479D4}</a:tableStyleId>
              </a:tblPr>
              <a:tblGrid>
                <a:gridCol w="2432850"/>
                <a:gridCol w="2432850"/>
              </a:tblGrid>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x</a:t>
                      </a:r>
                    </a:p>
                  </a:txBody>
                  <a:tcPr marT="50800" marB="50800" marR="50800" marL="50800" anchor="ctr">
                    <a:solidFill>
                      <a:srgbClr val="A6AAA9"/>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Y</a:t>
                      </a:r>
                    </a:p>
                  </a:txBody>
                  <a:tcPr marT="50800" marB="50800" marR="50800" marL="50800" anchor="ctr">
                    <a:solidFill>
                      <a:srgbClr val="A6AAA9"/>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1</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1</a:t>
                      </a:r>
                    </a:p>
                  </a:txBody>
                  <a:tcPr marT="50800" marB="50800" marR="50800" marL="50800" anchor="ctr">
                    <a:solidFill>
                      <a:srgbClr val="DCDEE0"/>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2</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2</a:t>
                      </a:r>
                    </a:p>
                  </a:txBody>
                  <a:tcPr marT="50800" marB="50800" marR="50800" marL="50800" anchor="ctr">
                    <a:solidFill>
                      <a:srgbClr val="DCDEE0"/>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3</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3</a:t>
                      </a:r>
                    </a:p>
                  </a:txBody>
                  <a:tcPr marT="50800" marB="50800" marR="50800" marL="50800" anchor="ctr">
                    <a:solidFill>
                      <a:srgbClr val="DCDEE0"/>
                    </a:solidFill>
                  </a:tcPr>
                </a:tc>
              </a:tr>
            </a:tbl>
          </a:graphicData>
        </a:graphic>
      </p:graphicFrame>
      <p:pic>
        <p:nvPicPr>
          <p:cNvPr id="655" name="Shape 655"/>
          <p:cNvPicPr preferRelativeResize="0"/>
          <p:nvPr/>
        </p:nvPicPr>
        <p:blipFill rotWithShape="1">
          <a:blip r:embed="rId3">
            <a:alphaModFix/>
          </a:blip>
          <a:srcRect b="0" l="0" r="0" t="0"/>
          <a:stretch/>
        </p:blipFill>
        <p:spPr>
          <a:xfrm>
            <a:off x="12079138" y="5318918"/>
            <a:ext cx="7849184" cy="684034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9" name="Shape 659"/>
        <p:cNvGrpSpPr/>
        <p:nvPr/>
      </p:nvGrpSpPr>
      <p:grpSpPr>
        <a:xfrm>
          <a:off x="0" y="0"/>
          <a:ext cx="0" cy="0"/>
          <a:chOff x="0" y="0"/>
          <a:chExt cx="0" cy="0"/>
        </a:xfrm>
      </p:grpSpPr>
      <p:sp>
        <p:nvSpPr>
          <p:cNvPr id="660" name="Shape 660"/>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(Linear) Hypothesis</a:t>
            </a:r>
          </a:p>
        </p:txBody>
      </p:sp>
      <p:pic>
        <p:nvPicPr>
          <p:cNvPr id="661" name="Shape 661"/>
          <p:cNvPicPr preferRelativeResize="0"/>
          <p:nvPr/>
        </p:nvPicPr>
        <p:blipFill rotWithShape="1">
          <a:blip r:embed="rId3">
            <a:alphaModFix/>
          </a:blip>
          <a:srcRect b="0" l="0" r="0" t="0"/>
          <a:stretch/>
        </p:blipFill>
        <p:spPr>
          <a:xfrm>
            <a:off x="8249605" y="4894758"/>
            <a:ext cx="7849184" cy="6840340"/>
          </a:xfrm>
          <a:prstGeom prst="rect">
            <a:avLst/>
          </a:prstGeom>
          <a:noFill/>
          <a:ln>
            <a:noFill/>
          </a:ln>
        </p:spPr>
      </p:pic>
      <p:pic>
        <p:nvPicPr>
          <p:cNvPr descr="Line" id="662" name="Shape 662"/>
          <p:cNvPicPr preferRelativeResize="0"/>
          <p:nvPr/>
        </p:nvPicPr>
        <p:blipFill rotWithShape="1">
          <a:blip r:embed="rId4">
            <a:alphaModFix/>
          </a:blip>
          <a:srcRect b="0" l="0" r="0" t="0"/>
          <a:stretch/>
        </p:blipFill>
        <p:spPr>
          <a:xfrm rot="-1246459">
            <a:off x="8827544" y="9486420"/>
            <a:ext cx="10642352" cy="101601"/>
          </a:xfrm>
          <a:prstGeom prst="rect">
            <a:avLst/>
          </a:prstGeom>
          <a:noFill/>
          <a:ln>
            <a:noFill/>
          </a:ln>
        </p:spPr>
      </p:pic>
      <p:pic>
        <p:nvPicPr>
          <p:cNvPr descr="Line" id="663" name="Shape 663"/>
          <p:cNvPicPr preferRelativeResize="0"/>
          <p:nvPr/>
        </p:nvPicPr>
        <p:blipFill rotWithShape="1">
          <a:blip r:embed="rId5">
            <a:alphaModFix/>
          </a:blip>
          <a:srcRect b="0" l="0" r="0" t="0"/>
          <a:stretch/>
        </p:blipFill>
        <p:spPr>
          <a:xfrm rot="-1599805">
            <a:off x="8661073" y="5387810"/>
            <a:ext cx="7504012" cy="101601"/>
          </a:xfrm>
          <a:prstGeom prst="rect">
            <a:avLst/>
          </a:prstGeom>
          <a:noFill/>
          <a:ln>
            <a:noFill/>
          </a:ln>
        </p:spPr>
      </p:pic>
      <p:pic>
        <p:nvPicPr>
          <p:cNvPr descr="Line" id="664" name="Shape 664"/>
          <p:cNvPicPr preferRelativeResize="0"/>
          <p:nvPr/>
        </p:nvPicPr>
        <p:blipFill rotWithShape="1">
          <a:blip r:embed="rId6">
            <a:alphaModFix/>
          </a:blip>
          <a:srcRect b="0" l="0" r="0" t="0"/>
          <a:stretch/>
        </p:blipFill>
        <p:spPr>
          <a:xfrm rot="-2270446">
            <a:off x="8151019" y="7502634"/>
            <a:ext cx="9800369" cy="101601"/>
          </a:xfrm>
          <a:prstGeom prst="rect">
            <a:avLst/>
          </a:prstGeom>
          <a:noFill/>
          <a:ln>
            <a:noFill/>
          </a:ln>
        </p:spPr>
      </p:pic>
      <p:sp>
        <p:nvSpPr>
          <p:cNvPr id="665" name="Shape 665"/>
          <p:cNvSpPr txBox="1"/>
          <p:nvPr/>
        </p:nvSpPr>
        <p:spPr>
          <a:xfrm>
            <a:off x="18628250" y="7240775"/>
            <a:ext cx="18373200" cy="2143500"/>
          </a:xfrm>
          <a:prstGeom prst="rect">
            <a:avLst/>
          </a:prstGeom>
          <a:noFill/>
          <a:ln>
            <a:noFill/>
          </a:ln>
        </p:spPr>
        <p:txBody>
          <a:bodyPr anchorCtr="0" anchor="t" bIns="91425" lIns="91425" rIns="91425" wrap="square" tIns="91425">
            <a:noAutofit/>
          </a:bodyPr>
          <a:lstStyle/>
          <a:p>
            <a:pPr lvl="0">
              <a:spcBef>
                <a:spcPts val="0"/>
              </a:spcBef>
              <a:buNone/>
            </a:pPr>
            <a:r>
              <a:rPr lang="en-US" sz="4400">
                <a:latin typeface="Consolas"/>
                <a:ea typeface="Consolas"/>
                <a:cs typeface="Consolas"/>
                <a:sym typeface="Consolas"/>
              </a:rPr>
              <a:t>X = 2.5</a:t>
            </a:r>
          </a:p>
          <a:p>
            <a:pPr lvl="0">
              <a:spcBef>
                <a:spcPts val="0"/>
              </a:spcBef>
              <a:buNone/>
            </a:pPr>
            <a:r>
              <a:rPr lang="en-US" sz="4400">
                <a:solidFill>
                  <a:srgbClr val="980000"/>
                </a:solidFill>
                <a:latin typeface="Consolas"/>
                <a:ea typeface="Consolas"/>
                <a:cs typeface="Consolas"/>
                <a:sym typeface="Consolas"/>
              </a:rPr>
              <a:t>Y = ?</a:t>
            </a: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9" name="Shape 669"/>
        <p:cNvGrpSpPr/>
        <p:nvPr/>
      </p:nvGrpSpPr>
      <p:grpSpPr>
        <a:xfrm>
          <a:off x="0" y="0"/>
          <a:ext cx="0" cy="0"/>
          <a:chOff x="0" y="0"/>
          <a:chExt cx="0" cy="0"/>
        </a:xfrm>
      </p:grpSpPr>
      <p:sp>
        <p:nvSpPr>
          <p:cNvPr id="670" name="Shape 670"/>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(Linear) Hypothesis</a:t>
            </a:r>
          </a:p>
        </p:txBody>
      </p:sp>
      <p:pic>
        <p:nvPicPr>
          <p:cNvPr id="671" name="Shape 671"/>
          <p:cNvPicPr preferRelativeResize="0"/>
          <p:nvPr/>
        </p:nvPicPr>
        <p:blipFill rotWithShape="1">
          <a:blip r:embed="rId3">
            <a:alphaModFix/>
          </a:blip>
          <a:srcRect b="0" l="0" r="0" t="0"/>
          <a:stretch/>
        </p:blipFill>
        <p:spPr>
          <a:xfrm>
            <a:off x="8249605" y="4894758"/>
            <a:ext cx="7849184" cy="6840340"/>
          </a:xfrm>
          <a:prstGeom prst="rect">
            <a:avLst/>
          </a:prstGeom>
          <a:noFill/>
          <a:ln>
            <a:noFill/>
          </a:ln>
        </p:spPr>
      </p:pic>
      <p:pic>
        <p:nvPicPr>
          <p:cNvPr descr="Line" id="672" name="Shape 672"/>
          <p:cNvPicPr preferRelativeResize="0"/>
          <p:nvPr/>
        </p:nvPicPr>
        <p:blipFill rotWithShape="1">
          <a:blip r:embed="rId4">
            <a:alphaModFix/>
          </a:blip>
          <a:srcRect b="0" l="0" r="0" t="0"/>
          <a:stretch/>
        </p:blipFill>
        <p:spPr>
          <a:xfrm rot="-1246459">
            <a:off x="8827544" y="9486420"/>
            <a:ext cx="10642352" cy="101601"/>
          </a:xfrm>
          <a:prstGeom prst="rect">
            <a:avLst/>
          </a:prstGeom>
          <a:noFill/>
          <a:ln>
            <a:noFill/>
          </a:ln>
        </p:spPr>
      </p:pic>
      <p:pic>
        <p:nvPicPr>
          <p:cNvPr descr="Line" id="673" name="Shape 673"/>
          <p:cNvPicPr preferRelativeResize="0"/>
          <p:nvPr/>
        </p:nvPicPr>
        <p:blipFill rotWithShape="1">
          <a:blip r:embed="rId5">
            <a:alphaModFix/>
          </a:blip>
          <a:srcRect b="0" l="0" r="0" t="0"/>
          <a:stretch/>
        </p:blipFill>
        <p:spPr>
          <a:xfrm rot="-1599805">
            <a:off x="8661073" y="5387810"/>
            <a:ext cx="7504012" cy="101601"/>
          </a:xfrm>
          <a:prstGeom prst="rect">
            <a:avLst/>
          </a:prstGeom>
          <a:noFill/>
          <a:ln>
            <a:noFill/>
          </a:ln>
        </p:spPr>
      </p:pic>
      <p:pic>
        <p:nvPicPr>
          <p:cNvPr descr="Line" id="674" name="Shape 674"/>
          <p:cNvPicPr preferRelativeResize="0"/>
          <p:nvPr/>
        </p:nvPicPr>
        <p:blipFill rotWithShape="1">
          <a:blip r:embed="rId6">
            <a:alphaModFix/>
          </a:blip>
          <a:srcRect b="0" l="0" r="0" t="0"/>
          <a:stretch/>
        </p:blipFill>
        <p:spPr>
          <a:xfrm rot="-2270446">
            <a:off x="8151019" y="7502634"/>
            <a:ext cx="9800369" cy="101601"/>
          </a:xfrm>
          <a:prstGeom prst="rect">
            <a:avLst/>
          </a:prstGeom>
          <a:noFill/>
          <a:ln>
            <a:noFill/>
          </a:ln>
        </p:spPr>
      </p:pic>
      <p:pic>
        <p:nvPicPr>
          <p:cNvPr descr="pasted-image.pdf" id="675" name="Shape 675"/>
          <p:cNvPicPr preferRelativeResize="0"/>
          <p:nvPr/>
        </p:nvPicPr>
        <p:blipFill rotWithShape="1">
          <a:blip r:embed="rId7">
            <a:alphaModFix/>
          </a:blip>
          <a:srcRect b="0" l="0" r="0" t="0"/>
          <a:stretch/>
        </p:blipFill>
        <p:spPr>
          <a:xfrm>
            <a:off x="5273933" y="3666473"/>
            <a:ext cx="5112614" cy="768972"/>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9" name="Shape 679"/>
        <p:cNvGrpSpPr/>
        <p:nvPr/>
      </p:nvGrpSpPr>
      <p:grpSpPr>
        <a:xfrm>
          <a:off x="0" y="0"/>
          <a:ext cx="0" cy="0"/>
          <a:chOff x="0" y="0"/>
          <a:chExt cx="0" cy="0"/>
        </a:xfrm>
      </p:grpSpPr>
      <p:sp>
        <p:nvSpPr>
          <p:cNvPr id="680" name="Shape 680"/>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Which hypothesis is better?</a:t>
            </a:r>
          </a:p>
        </p:txBody>
      </p:sp>
      <p:pic>
        <p:nvPicPr>
          <p:cNvPr id="681" name="Shape 681"/>
          <p:cNvPicPr preferRelativeResize="0"/>
          <p:nvPr/>
        </p:nvPicPr>
        <p:blipFill rotWithShape="1">
          <a:blip r:embed="rId3">
            <a:alphaModFix/>
          </a:blip>
          <a:srcRect b="0" l="0" r="0" t="0"/>
          <a:stretch/>
        </p:blipFill>
        <p:spPr>
          <a:xfrm>
            <a:off x="8249605" y="4894758"/>
            <a:ext cx="7849184" cy="6840340"/>
          </a:xfrm>
          <a:prstGeom prst="rect">
            <a:avLst/>
          </a:prstGeom>
          <a:noFill/>
          <a:ln>
            <a:noFill/>
          </a:ln>
        </p:spPr>
      </p:pic>
      <p:pic>
        <p:nvPicPr>
          <p:cNvPr descr="Line" id="682" name="Shape 682"/>
          <p:cNvPicPr preferRelativeResize="0"/>
          <p:nvPr/>
        </p:nvPicPr>
        <p:blipFill rotWithShape="1">
          <a:blip r:embed="rId4">
            <a:alphaModFix/>
          </a:blip>
          <a:srcRect b="0" l="0" r="0" t="0"/>
          <a:stretch/>
        </p:blipFill>
        <p:spPr>
          <a:xfrm rot="-1246459">
            <a:off x="8827544" y="9486420"/>
            <a:ext cx="10642352" cy="101601"/>
          </a:xfrm>
          <a:prstGeom prst="rect">
            <a:avLst/>
          </a:prstGeom>
          <a:noFill/>
          <a:ln>
            <a:noFill/>
          </a:ln>
        </p:spPr>
      </p:pic>
      <p:pic>
        <p:nvPicPr>
          <p:cNvPr descr="Line" id="683" name="Shape 683"/>
          <p:cNvPicPr preferRelativeResize="0"/>
          <p:nvPr/>
        </p:nvPicPr>
        <p:blipFill rotWithShape="1">
          <a:blip r:embed="rId5">
            <a:alphaModFix/>
          </a:blip>
          <a:srcRect b="0" l="0" r="0" t="0"/>
          <a:stretch/>
        </p:blipFill>
        <p:spPr>
          <a:xfrm rot="-1599805">
            <a:off x="8661073" y="5387810"/>
            <a:ext cx="7504012" cy="101601"/>
          </a:xfrm>
          <a:prstGeom prst="rect">
            <a:avLst/>
          </a:prstGeom>
          <a:noFill/>
          <a:ln>
            <a:noFill/>
          </a:ln>
        </p:spPr>
      </p:pic>
      <p:pic>
        <p:nvPicPr>
          <p:cNvPr descr="Line" id="684" name="Shape 684"/>
          <p:cNvPicPr preferRelativeResize="0"/>
          <p:nvPr/>
        </p:nvPicPr>
        <p:blipFill rotWithShape="1">
          <a:blip r:embed="rId6">
            <a:alphaModFix/>
          </a:blip>
          <a:srcRect b="0" l="0" r="0" t="0"/>
          <a:stretch/>
        </p:blipFill>
        <p:spPr>
          <a:xfrm rot="-2270446">
            <a:off x="8151019" y="7502634"/>
            <a:ext cx="9800369" cy="101601"/>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8" name="Shape 688"/>
        <p:cNvGrpSpPr/>
        <p:nvPr/>
      </p:nvGrpSpPr>
      <p:grpSpPr>
        <a:xfrm>
          <a:off x="0" y="0"/>
          <a:ext cx="0" cy="0"/>
          <a:chOff x="0" y="0"/>
          <a:chExt cx="0" cy="0"/>
        </a:xfrm>
      </p:grpSpPr>
      <p:sp>
        <p:nvSpPr>
          <p:cNvPr id="689" name="Shape 689"/>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Which hypothesis is better?</a:t>
            </a:r>
          </a:p>
        </p:txBody>
      </p:sp>
      <p:pic>
        <p:nvPicPr>
          <p:cNvPr id="690" name="Shape 690"/>
          <p:cNvPicPr preferRelativeResize="0"/>
          <p:nvPr/>
        </p:nvPicPr>
        <p:blipFill rotWithShape="1">
          <a:blip r:embed="rId3">
            <a:alphaModFix/>
          </a:blip>
          <a:srcRect b="0" l="0" r="0" t="0"/>
          <a:stretch/>
        </p:blipFill>
        <p:spPr>
          <a:xfrm>
            <a:off x="8249605" y="4894758"/>
            <a:ext cx="7849184" cy="6840340"/>
          </a:xfrm>
          <a:prstGeom prst="rect">
            <a:avLst/>
          </a:prstGeom>
          <a:noFill/>
          <a:ln>
            <a:noFill/>
          </a:ln>
        </p:spPr>
      </p:pic>
      <p:pic>
        <p:nvPicPr>
          <p:cNvPr descr="Line" id="691" name="Shape 691"/>
          <p:cNvPicPr preferRelativeResize="0"/>
          <p:nvPr/>
        </p:nvPicPr>
        <p:blipFill rotWithShape="1">
          <a:blip r:embed="rId4">
            <a:alphaModFix/>
          </a:blip>
          <a:srcRect b="0" l="0" r="0" t="0"/>
          <a:stretch/>
        </p:blipFill>
        <p:spPr>
          <a:xfrm rot="-762341">
            <a:off x="8953532" y="7496669"/>
            <a:ext cx="7740754" cy="101601"/>
          </a:xfrm>
          <a:prstGeom prst="rect">
            <a:avLst/>
          </a:prstGeom>
          <a:noFill/>
          <a:ln>
            <a:noFill/>
          </a:ln>
        </p:spPr>
      </p:pic>
      <p:cxnSp>
        <p:nvCxnSpPr>
          <p:cNvPr id="692" name="Shape 692"/>
          <p:cNvCxnSpPr/>
          <p:nvPr/>
        </p:nvCxnSpPr>
        <p:spPr>
          <a:xfrm flipH="1" rot="10800000">
            <a:off x="11549062" y="7806709"/>
            <a:ext cx="1" cy="1004730"/>
          </a:xfrm>
          <a:prstGeom prst="straightConnector1">
            <a:avLst/>
          </a:prstGeom>
          <a:noFill/>
          <a:ln cap="flat" cmpd="sng" w="50800">
            <a:solidFill>
              <a:schemeClr val="accent5"/>
            </a:solidFill>
            <a:prstDash val="solid"/>
            <a:miter lim="8000"/>
            <a:headEnd len="med" w="med" type="none"/>
            <a:tailEnd len="med" w="med" type="none"/>
          </a:ln>
        </p:spPr>
      </p:cxnSp>
      <p:cxnSp>
        <p:nvCxnSpPr>
          <p:cNvPr id="693" name="Shape 693"/>
          <p:cNvCxnSpPr/>
          <p:nvPr/>
        </p:nvCxnSpPr>
        <p:spPr>
          <a:xfrm flipH="1" rot="10800000">
            <a:off x="15942469" y="5467131"/>
            <a:ext cx="1" cy="1302546"/>
          </a:xfrm>
          <a:prstGeom prst="straightConnector1">
            <a:avLst/>
          </a:prstGeom>
          <a:noFill/>
          <a:ln cap="flat" cmpd="sng" w="50800">
            <a:solidFill>
              <a:schemeClr val="accent5"/>
            </a:solidFill>
            <a:prstDash val="solid"/>
            <a:miter lim="8000"/>
            <a:headEnd len="med" w="med" type="none"/>
            <a:tailEnd len="med" w="med" type="none"/>
          </a:ln>
        </p:spPr>
      </p:cxnSp>
      <p:cxnSp>
        <p:nvCxnSpPr>
          <p:cNvPr id="694" name="Shape 694"/>
          <p:cNvCxnSpPr/>
          <p:nvPr/>
        </p:nvCxnSpPr>
        <p:spPr>
          <a:xfrm flipH="1" rot="10800000">
            <a:off x="13727905" y="7128053"/>
            <a:ext cx="1" cy="179917"/>
          </a:xfrm>
          <a:prstGeom prst="straightConnector1">
            <a:avLst/>
          </a:prstGeom>
          <a:noFill/>
          <a:ln cap="flat" cmpd="sng" w="50800">
            <a:solidFill>
              <a:schemeClr val="accent5"/>
            </a:solidFill>
            <a:prstDash val="solid"/>
            <a:miter lim="8000"/>
            <a:headEnd len="med" w="med" type="none"/>
            <a:tailEnd len="med" w="med" type="none"/>
          </a:ln>
        </p:spPr>
      </p:cxn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8" name="Shape 698"/>
        <p:cNvGrpSpPr/>
        <p:nvPr/>
      </p:nvGrpSpPr>
      <p:grpSpPr>
        <a:xfrm>
          <a:off x="0" y="0"/>
          <a:ext cx="0" cy="0"/>
          <a:chOff x="0" y="0"/>
          <a:chExt cx="0" cy="0"/>
        </a:xfrm>
      </p:grpSpPr>
      <p:sp>
        <p:nvSpPr>
          <p:cNvPr id="699" name="Shape 699"/>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Cost function</a:t>
            </a:r>
          </a:p>
        </p:txBody>
      </p:sp>
      <p:sp>
        <p:nvSpPr>
          <p:cNvPr id="700" name="Shape 700"/>
          <p:cNvSpPr txBox="1"/>
          <p:nvPr>
            <p:ph idx="1" type="body"/>
          </p:nvPr>
        </p:nvSpPr>
        <p:spPr>
          <a:xfrm>
            <a:off x="4708921" y="3386296"/>
            <a:ext cx="14716126" cy="1580358"/>
          </a:xfrm>
          <a:prstGeom prst="rect">
            <a:avLst/>
          </a:prstGeom>
          <a:noFill/>
          <a:ln>
            <a:noFill/>
          </a:ln>
        </p:spPr>
        <p:txBody>
          <a:bodyPr anchorCtr="0" anchor="ctr" bIns="71425" lIns="71425" rIns="71425" wrap="square" tIns="71425">
            <a:noAutofit/>
          </a:bodyPr>
          <a:lstStyle/>
          <a:p>
            <a:pPr indent="-711199" lvl="0" marL="1092200" marR="0" rtl="0" algn="l">
              <a:lnSpc>
                <a:spcPct val="100000"/>
              </a:lnSpc>
              <a:spcBef>
                <a:spcPts val="0"/>
              </a:spcBef>
              <a:spcAft>
                <a:spcPts val="0"/>
              </a:spcAft>
              <a:buClr>
                <a:srgbClr val="000000"/>
              </a:buClr>
              <a:buSzPct val="171000"/>
              <a:buFont typeface="Gill Sans"/>
              <a:buChar char="•"/>
            </a:pPr>
            <a:r>
              <a:rPr b="0" i="0" lang="en-US" sz="5600" u="none" cap="none" strike="noStrike">
                <a:solidFill>
                  <a:srgbClr val="000000"/>
                </a:solidFill>
                <a:latin typeface="Gill Sans"/>
                <a:ea typeface="Gill Sans"/>
                <a:cs typeface="Gill Sans"/>
                <a:sym typeface="Gill Sans"/>
              </a:rPr>
              <a:t>How fit the line to our (training) data</a:t>
            </a:r>
          </a:p>
        </p:txBody>
      </p:sp>
      <p:grpSp>
        <p:nvGrpSpPr>
          <p:cNvPr id="701" name="Shape 701"/>
          <p:cNvGrpSpPr/>
          <p:nvPr/>
        </p:nvGrpSpPr>
        <p:grpSpPr>
          <a:xfrm>
            <a:off x="15725413" y="6554740"/>
            <a:ext cx="5080372" cy="4484783"/>
            <a:chOff x="-962684" y="-431800"/>
            <a:chExt cx="5080371" cy="4484782"/>
          </a:xfrm>
        </p:grpSpPr>
        <p:pic>
          <p:nvPicPr>
            <p:cNvPr id="702" name="Shape 702"/>
            <p:cNvPicPr preferRelativeResize="0"/>
            <p:nvPr/>
          </p:nvPicPr>
          <p:blipFill rotWithShape="1">
            <a:blip r:embed="rId3">
              <a:alphaModFix/>
            </a:blip>
            <a:srcRect b="0" l="0" r="0" t="0"/>
            <a:stretch/>
          </p:blipFill>
          <p:spPr>
            <a:xfrm>
              <a:off x="-962684" y="-431800"/>
              <a:ext cx="4845211" cy="4484782"/>
            </a:xfrm>
            <a:prstGeom prst="rect">
              <a:avLst/>
            </a:prstGeom>
            <a:noFill/>
            <a:ln>
              <a:noFill/>
            </a:ln>
          </p:spPr>
        </p:pic>
        <p:pic>
          <p:nvPicPr>
            <p:cNvPr descr="Line" id="703" name="Shape 703"/>
            <p:cNvPicPr preferRelativeResize="0"/>
            <p:nvPr/>
          </p:nvPicPr>
          <p:blipFill rotWithShape="1">
            <a:blip r:embed="rId4">
              <a:alphaModFix/>
            </a:blip>
            <a:srcRect b="0" l="0" r="0" t="0"/>
            <a:stretch/>
          </p:blipFill>
          <p:spPr>
            <a:xfrm rot="-762341">
              <a:off x="-101719" y="1158275"/>
              <a:ext cx="4260395" cy="101601"/>
            </a:xfrm>
            <a:prstGeom prst="rect">
              <a:avLst/>
            </a:prstGeom>
            <a:noFill/>
            <a:ln>
              <a:noFill/>
            </a:ln>
          </p:spPr>
        </p:pic>
        <p:cxnSp>
          <p:nvCxnSpPr>
            <p:cNvPr id="704" name="Shape 704"/>
            <p:cNvCxnSpPr/>
            <p:nvPr/>
          </p:nvCxnSpPr>
          <p:spPr>
            <a:xfrm flipH="1" rot="10800000">
              <a:off x="1334445" y="1350206"/>
              <a:ext cx="1" cy="546981"/>
            </a:xfrm>
            <a:prstGeom prst="straightConnector1">
              <a:avLst/>
            </a:prstGeom>
            <a:noFill/>
            <a:ln cap="flat" cmpd="sng" w="50800">
              <a:solidFill>
                <a:schemeClr val="accent5"/>
              </a:solidFill>
              <a:prstDash val="solid"/>
              <a:miter lim="8000"/>
              <a:headEnd len="med" w="med" type="none"/>
              <a:tailEnd len="med" w="med" type="none"/>
            </a:ln>
          </p:spPr>
        </p:cxnSp>
        <p:cxnSp>
          <p:nvCxnSpPr>
            <p:cNvPr id="705" name="Shape 705"/>
            <p:cNvCxnSpPr/>
            <p:nvPr/>
          </p:nvCxnSpPr>
          <p:spPr>
            <a:xfrm flipH="1" rot="10800000">
              <a:off x="3726237" y="76528"/>
              <a:ext cx="1" cy="709113"/>
            </a:xfrm>
            <a:prstGeom prst="straightConnector1">
              <a:avLst/>
            </a:prstGeom>
            <a:noFill/>
            <a:ln cap="flat" cmpd="sng" w="50800">
              <a:solidFill>
                <a:schemeClr val="accent5"/>
              </a:solidFill>
              <a:prstDash val="solid"/>
              <a:miter lim="8000"/>
              <a:headEnd len="med" w="med" type="none"/>
              <a:tailEnd len="med" w="med" type="none"/>
            </a:ln>
          </p:spPr>
        </p:cxnSp>
        <p:cxnSp>
          <p:nvCxnSpPr>
            <p:cNvPr id="706" name="Shape 706"/>
            <p:cNvCxnSpPr/>
            <p:nvPr/>
          </p:nvCxnSpPr>
          <p:spPr>
            <a:xfrm flipH="1" rot="10800000">
              <a:off x="2520618" y="980742"/>
              <a:ext cx="1" cy="97949"/>
            </a:xfrm>
            <a:prstGeom prst="straightConnector1">
              <a:avLst/>
            </a:prstGeom>
            <a:noFill/>
            <a:ln cap="flat" cmpd="sng" w="50800">
              <a:solidFill>
                <a:schemeClr val="accent5"/>
              </a:solidFill>
              <a:prstDash val="solid"/>
              <a:miter lim="8000"/>
              <a:headEnd len="med" w="med" type="none"/>
              <a:tailEnd len="med" w="med" type="none"/>
            </a:ln>
          </p:spPr>
        </p:cxnSp>
      </p:grpSp>
      <p:pic>
        <p:nvPicPr>
          <p:cNvPr descr="pasted-image.pdf" id="707" name="Shape 707"/>
          <p:cNvPicPr preferRelativeResize="0"/>
          <p:nvPr/>
        </p:nvPicPr>
        <p:blipFill rotWithShape="1">
          <a:blip r:embed="rId5">
            <a:alphaModFix/>
          </a:blip>
          <a:srcRect b="0" l="0" r="0" t="0"/>
          <a:stretch/>
        </p:blipFill>
        <p:spPr>
          <a:xfrm>
            <a:off x="17489745" y="6077489"/>
            <a:ext cx="2817525" cy="423775"/>
          </a:xfrm>
          <a:prstGeom prst="rect">
            <a:avLst/>
          </a:prstGeom>
          <a:noFill/>
          <a:ln>
            <a:noFill/>
          </a:ln>
        </p:spPr>
      </p:pic>
      <p:pic>
        <p:nvPicPr>
          <p:cNvPr descr="pasted-image.pdf" id="708" name="Shape 708"/>
          <p:cNvPicPr preferRelativeResize="0"/>
          <p:nvPr/>
        </p:nvPicPr>
        <p:blipFill rotWithShape="1">
          <a:blip r:embed="rId6">
            <a:alphaModFix/>
          </a:blip>
          <a:srcRect b="0" l="0" r="0" t="0"/>
          <a:stretch/>
        </p:blipFill>
        <p:spPr>
          <a:xfrm>
            <a:off x="6338520" y="5617854"/>
            <a:ext cx="2536032" cy="660798"/>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2" name="Shape 712"/>
        <p:cNvGrpSpPr/>
        <p:nvPr/>
      </p:nvGrpSpPr>
      <p:grpSpPr>
        <a:xfrm>
          <a:off x="0" y="0"/>
          <a:ext cx="0" cy="0"/>
          <a:chOff x="0" y="0"/>
          <a:chExt cx="0" cy="0"/>
        </a:xfrm>
      </p:grpSpPr>
      <p:sp>
        <p:nvSpPr>
          <p:cNvPr id="713" name="Shape 713"/>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Cost function</a:t>
            </a:r>
          </a:p>
        </p:txBody>
      </p:sp>
      <p:sp>
        <p:nvSpPr>
          <p:cNvPr id="714" name="Shape 714"/>
          <p:cNvSpPr txBox="1"/>
          <p:nvPr>
            <p:ph idx="1" type="body"/>
          </p:nvPr>
        </p:nvSpPr>
        <p:spPr>
          <a:xfrm>
            <a:off x="4708921" y="3386296"/>
            <a:ext cx="14716126" cy="1580358"/>
          </a:xfrm>
          <a:prstGeom prst="rect">
            <a:avLst/>
          </a:prstGeom>
          <a:noFill/>
          <a:ln>
            <a:noFill/>
          </a:ln>
        </p:spPr>
        <p:txBody>
          <a:bodyPr anchorCtr="0" anchor="ctr" bIns="71425" lIns="71425" rIns="71425" wrap="square" tIns="71425">
            <a:noAutofit/>
          </a:bodyPr>
          <a:lstStyle/>
          <a:p>
            <a:pPr indent="-711199" lvl="0" marL="1092200" marR="0" rtl="0" algn="l">
              <a:lnSpc>
                <a:spcPct val="100000"/>
              </a:lnSpc>
              <a:spcBef>
                <a:spcPts val="0"/>
              </a:spcBef>
              <a:spcAft>
                <a:spcPts val="0"/>
              </a:spcAft>
              <a:buClr>
                <a:srgbClr val="000000"/>
              </a:buClr>
              <a:buSzPct val="171000"/>
              <a:buFont typeface="Gill Sans"/>
              <a:buChar char="•"/>
            </a:pPr>
            <a:r>
              <a:rPr b="0" i="0" lang="en-US" sz="5600" u="none" cap="none" strike="noStrike">
                <a:solidFill>
                  <a:srgbClr val="000000"/>
                </a:solidFill>
                <a:latin typeface="Gill Sans"/>
                <a:ea typeface="Gill Sans"/>
                <a:cs typeface="Gill Sans"/>
                <a:sym typeface="Gill Sans"/>
              </a:rPr>
              <a:t>How fit the line to our (training) data</a:t>
            </a:r>
          </a:p>
        </p:txBody>
      </p:sp>
      <p:grpSp>
        <p:nvGrpSpPr>
          <p:cNvPr id="715" name="Shape 715"/>
          <p:cNvGrpSpPr/>
          <p:nvPr/>
        </p:nvGrpSpPr>
        <p:grpSpPr>
          <a:xfrm>
            <a:off x="15725413" y="6554740"/>
            <a:ext cx="5080372" cy="4484783"/>
            <a:chOff x="-962684" y="-431800"/>
            <a:chExt cx="5080371" cy="4484782"/>
          </a:xfrm>
        </p:grpSpPr>
        <p:pic>
          <p:nvPicPr>
            <p:cNvPr id="716" name="Shape 716"/>
            <p:cNvPicPr preferRelativeResize="0"/>
            <p:nvPr/>
          </p:nvPicPr>
          <p:blipFill rotWithShape="1">
            <a:blip r:embed="rId3">
              <a:alphaModFix/>
            </a:blip>
            <a:srcRect b="0" l="0" r="0" t="0"/>
            <a:stretch/>
          </p:blipFill>
          <p:spPr>
            <a:xfrm>
              <a:off x="-962684" y="-431800"/>
              <a:ext cx="4845211" cy="4484782"/>
            </a:xfrm>
            <a:prstGeom prst="rect">
              <a:avLst/>
            </a:prstGeom>
            <a:noFill/>
            <a:ln>
              <a:noFill/>
            </a:ln>
          </p:spPr>
        </p:pic>
        <p:pic>
          <p:nvPicPr>
            <p:cNvPr descr="Line" id="717" name="Shape 717"/>
            <p:cNvPicPr preferRelativeResize="0"/>
            <p:nvPr/>
          </p:nvPicPr>
          <p:blipFill rotWithShape="1">
            <a:blip r:embed="rId4">
              <a:alphaModFix/>
            </a:blip>
            <a:srcRect b="0" l="0" r="0" t="0"/>
            <a:stretch/>
          </p:blipFill>
          <p:spPr>
            <a:xfrm rot="-762341">
              <a:off x="-101719" y="1158275"/>
              <a:ext cx="4260395" cy="101601"/>
            </a:xfrm>
            <a:prstGeom prst="rect">
              <a:avLst/>
            </a:prstGeom>
            <a:noFill/>
            <a:ln>
              <a:noFill/>
            </a:ln>
          </p:spPr>
        </p:pic>
        <p:cxnSp>
          <p:nvCxnSpPr>
            <p:cNvPr id="718" name="Shape 718"/>
            <p:cNvCxnSpPr/>
            <p:nvPr/>
          </p:nvCxnSpPr>
          <p:spPr>
            <a:xfrm flipH="1" rot="10800000">
              <a:off x="1334445" y="1350206"/>
              <a:ext cx="1" cy="546981"/>
            </a:xfrm>
            <a:prstGeom prst="straightConnector1">
              <a:avLst/>
            </a:prstGeom>
            <a:noFill/>
            <a:ln cap="flat" cmpd="sng" w="50800">
              <a:solidFill>
                <a:schemeClr val="accent5"/>
              </a:solidFill>
              <a:prstDash val="solid"/>
              <a:miter lim="8000"/>
              <a:headEnd len="med" w="med" type="none"/>
              <a:tailEnd len="med" w="med" type="none"/>
            </a:ln>
          </p:spPr>
        </p:cxnSp>
        <p:cxnSp>
          <p:nvCxnSpPr>
            <p:cNvPr id="719" name="Shape 719"/>
            <p:cNvCxnSpPr/>
            <p:nvPr/>
          </p:nvCxnSpPr>
          <p:spPr>
            <a:xfrm flipH="1" rot="10800000">
              <a:off x="3726237" y="76528"/>
              <a:ext cx="1" cy="709113"/>
            </a:xfrm>
            <a:prstGeom prst="straightConnector1">
              <a:avLst/>
            </a:prstGeom>
            <a:noFill/>
            <a:ln cap="flat" cmpd="sng" w="50800">
              <a:solidFill>
                <a:schemeClr val="accent5"/>
              </a:solidFill>
              <a:prstDash val="solid"/>
              <a:miter lim="8000"/>
              <a:headEnd len="med" w="med" type="none"/>
              <a:tailEnd len="med" w="med" type="none"/>
            </a:ln>
          </p:spPr>
        </p:cxnSp>
        <p:cxnSp>
          <p:nvCxnSpPr>
            <p:cNvPr id="720" name="Shape 720"/>
            <p:cNvCxnSpPr/>
            <p:nvPr/>
          </p:nvCxnSpPr>
          <p:spPr>
            <a:xfrm flipH="1" rot="10800000">
              <a:off x="2520618" y="980742"/>
              <a:ext cx="1" cy="97949"/>
            </a:xfrm>
            <a:prstGeom prst="straightConnector1">
              <a:avLst/>
            </a:prstGeom>
            <a:noFill/>
            <a:ln cap="flat" cmpd="sng" w="50800">
              <a:solidFill>
                <a:schemeClr val="accent5"/>
              </a:solidFill>
              <a:prstDash val="solid"/>
              <a:miter lim="8000"/>
              <a:headEnd len="med" w="med" type="none"/>
              <a:tailEnd len="med" w="med" type="none"/>
            </a:ln>
          </p:spPr>
        </p:cxnSp>
      </p:grpSp>
      <p:pic>
        <p:nvPicPr>
          <p:cNvPr descr="pasted-image.pdf" id="721" name="Shape 721"/>
          <p:cNvPicPr preferRelativeResize="0"/>
          <p:nvPr/>
        </p:nvPicPr>
        <p:blipFill rotWithShape="1">
          <a:blip r:embed="rId5">
            <a:alphaModFix/>
          </a:blip>
          <a:srcRect b="0" l="0" r="0" t="0"/>
          <a:stretch/>
        </p:blipFill>
        <p:spPr>
          <a:xfrm>
            <a:off x="17489745" y="6077489"/>
            <a:ext cx="2817525" cy="423775"/>
          </a:xfrm>
          <a:prstGeom prst="rect">
            <a:avLst/>
          </a:prstGeom>
          <a:noFill/>
          <a:ln>
            <a:noFill/>
          </a:ln>
        </p:spPr>
      </p:pic>
      <p:pic>
        <p:nvPicPr>
          <p:cNvPr descr="pasted-image.pdf" id="722" name="Shape 722"/>
          <p:cNvPicPr preferRelativeResize="0"/>
          <p:nvPr/>
        </p:nvPicPr>
        <p:blipFill rotWithShape="1">
          <a:blip r:embed="rId6">
            <a:alphaModFix/>
          </a:blip>
          <a:srcRect b="0" l="0" r="0" t="0"/>
          <a:stretch/>
        </p:blipFill>
        <p:spPr>
          <a:xfrm>
            <a:off x="6718527" y="9700291"/>
            <a:ext cx="7170857" cy="1539946"/>
          </a:xfrm>
          <a:prstGeom prst="rect">
            <a:avLst/>
          </a:prstGeom>
          <a:noFill/>
          <a:ln>
            <a:noFill/>
          </a:ln>
        </p:spPr>
      </p:pic>
      <p:pic>
        <p:nvPicPr>
          <p:cNvPr descr="pasted-image.pdf" id="723" name="Shape 723"/>
          <p:cNvPicPr preferRelativeResize="0"/>
          <p:nvPr/>
        </p:nvPicPr>
        <p:blipFill rotWithShape="1">
          <a:blip r:embed="rId7">
            <a:alphaModFix/>
          </a:blip>
          <a:srcRect b="0" l="0" r="0" t="0"/>
          <a:stretch/>
        </p:blipFill>
        <p:spPr>
          <a:xfrm>
            <a:off x="5558428" y="7001290"/>
            <a:ext cx="9491056" cy="89213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pic>
        <p:nvPicPr>
          <p:cNvPr descr="pasted-image.jpeg" id="312" name="Shape 312"/>
          <p:cNvPicPr preferRelativeResize="0"/>
          <p:nvPr/>
        </p:nvPicPr>
        <p:blipFill rotWithShape="1">
          <a:blip r:embed="rId3">
            <a:alphaModFix/>
          </a:blip>
          <a:srcRect b="0" l="0" r="0" t="0"/>
          <a:stretch/>
        </p:blipFill>
        <p:spPr>
          <a:xfrm>
            <a:off x="-5164" y="-945373"/>
            <a:ext cx="25261574" cy="168200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7" name="Shape 727"/>
        <p:cNvGrpSpPr/>
        <p:nvPr/>
      </p:nvGrpSpPr>
      <p:grpSpPr>
        <a:xfrm>
          <a:off x="0" y="0"/>
          <a:ext cx="0" cy="0"/>
          <a:chOff x="0" y="0"/>
          <a:chExt cx="0" cy="0"/>
        </a:xfrm>
      </p:grpSpPr>
      <p:sp>
        <p:nvSpPr>
          <p:cNvPr id="728" name="Shape 728"/>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Cost function</a:t>
            </a:r>
          </a:p>
        </p:txBody>
      </p:sp>
      <p:pic>
        <p:nvPicPr>
          <p:cNvPr descr="pasted-image.pdf" id="729" name="Shape 729"/>
          <p:cNvPicPr preferRelativeResize="0"/>
          <p:nvPr/>
        </p:nvPicPr>
        <p:blipFill rotWithShape="1">
          <a:blip r:embed="rId3">
            <a:alphaModFix/>
          </a:blip>
          <a:srcRect b="0" l="0" r="0" t="0"/>
          <a:stretch/>
        </p:blipFill>
        <p:spPr>
          <a:xfrm>
            <a:off x="8750283" y="3985291"/>
            <a:ext cx="7170858" cy="1539946"/>
          </a:xfrm>
          <a:prstGeom prst="rect">
            <a:avLst/>
          </a:prstGeom>
          <a:noFill/>
          <a:ln>
            <a:noFill/>
          </a:ln>
        </p:spPr>
      </p:pic>
      <p:pic>
        <p:nvPicPr>
          <p:cNvPr descr="pasted-image.pdf" id="730" name="Shape 730"/>
          <p:cNvPicPr preferRelativeResize="0"/>
          <p:nvPr/>
        </p:nvPicPr>
        <p:blipFill rotWithShape="1">
          <a:blip r:embed="rId4">
            <a:alphaModFix/>
          </a:blip>
          <a:srcRect b="0" l="0" r="0" t="0"/>
          <a:stretch/>
        </p:blipFill>
        <p:spPr>
          <a:xfrm>
            <a:off x="9683243" y="6128191"/>
            <a:ext cx="3628046" cy="545682"/>
          </a:xfrm>
          <a:prstGeom prst="rect">
            <a:avLst/>
          </a:prstGeom>
          <a:noFill/>
          <a:ln>
            <a:noFill/>
          </a:ln>
        </p:spPr>
      </p:pic>
      <p:pic>
        <p:nvPicPr>
          <p:cNvPr descr="pasted-image.pdf" id="731" name="Shape 731"/>
          <p:cNvPicPr preferRelativeResize="0"/>
          <p:nvPr/>
        </p:nvPicPr>
        <p:blipFill rotWithShape="1">
          <a:blip r:embed="rId5">
            <a:alphaModFix/>
          </a:blip>
          <a:srcRect b="0" l="0" r="0" t="0"/>
          <a:stretch/>
        </p:blipFill>
        <p:spPr>
          <a:xfrm>
            <a:off x="7258905" y="9255342"/>
            <a:ext cx="9876236" cy="1768079"/>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5" name="Shape 735"/>
        <p:cNvGrpSpPr/>
        <p:nvPr/>
      </p:nvGrpSpPr>
      <p:grpSpPr>
        <a:xfrm>
          <a:off x="0" y="0"/>
          <a:ext cx="0" cy="0"/>
          <a:chOff x="0" y="0"/>
          <a:chExt cx="0" cy="0"/>
        </a:xfrm>
      </p:grpSpPr>
      <p:sp>
        <p:nvSpPr>
          <p:cNvPr id="736" name="Shape 736"/>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Simplified hypothesis in TF</a:t>
            </a:r>
          </a:p>
        </p:txBody>
      </p:sp>
      <p:pic>
        <p:nvPicPr>
          <p:cNvPr descr="pasted-image.pdf" id="737" name="Shape 737"/>
          <p:cNvPicPr preferRelativeResize="0"/>
          <p:nvPr/>
        </p:nvPicPr>
        <p:blipFill rotWithShape="1">
          <a:blip r:embed="rId3">
            <a:alphaModFix/>
          </a:blip>
          <a:srcRect b="0" l="0" r="0" t="0"/>
          <a:stretch/>
        </p:blipFill>
        <p:spPr>
          <a:xfrm>
            <a:off x="1950758" y="6187436"/>
            <a:ext cx="3321845" cy="660798"/>
          </a:xfrm>
          <a:prstGeom prst="rect">
            <a:avLst/>
          </a:prstGeom>
          <a:noFill/>
          <a:ln>
            <a:noFill/>
          </a:ln>
        </p:spPr>
      </p:pic>
      <p:pic>
        <p:nvPicPr>
          <p:cNvPr descr="pasted-image.pdf" id="738" name="Shape 738"/>
          <p:cNvPicPr preferRelativeResize="0"/>
          <p:nvPr/>
        </p:nvPicPr>
        <p:blipFill rotWithShape="1">
          <a:blip r:embed="rId4">
            <a:alphaModFix/>
          </a:blip>
          <a:srcRect b="0" l="0" r="0" t="0"/>
          <a:stretch/>
        </p:blipFill>
        <p:spPr>
          <a:xfrm>
            <a:off x="2293658" y="9119868"/>
            <a:ext cx="9036845" cy="1768079"/>
          </a:xfrm>
          <a:prstGeom prst="rect">
            <a:avLst/>
          </a:prstGeom>
          <a:noFill/>
          <a:ln>
            <a:noFill/>
          </a:ln>
        </p:spPr>
      </p:pic>
      <p:pic>
        <p:nvPicPr>
          <p:cNvPr descr="pasted-image.png" id="739" name="Shape 739"/>
          <p:cNvPicPr preferRelativeResize="0"/>
          <p:nvPr/>
        </p:nvPicPr>
        <p:blipFill rotWithShape="1">
          <a:blip r:embed="rId5">
            <a:alphaModFix/>
          </a:blip>
          <a:srcRect b="0" l="0" r="0" t="0"/>
          <a:stretch/>
        </p:blipFill>
        <p:spPr>
          <a:xfrm>
            <a:off x="15722600" y="5911211"/>
            <a:ext cx="6950465" cy="1213247"/>
          </a:xfrm>
          <a:prstGeom prst="rect">
            <a:avLst/>
          </a:prstGeom>
          <a:noFill/>
          <a:ln>
            <a:noFill/>
          </a:ln>
        </p:spPr>
      </p:pic>
      <p:pic>
        <p:nvPicPr>
          <p:cNvPr descr="pasted-image.png" id="740" name="Shape 740"/>
          <p:cNvPicPr preferRelativeResize="0"/>
          <p:nvPr/>
        </p:nvPicPr>
        <p:blipFill rotWithShape="1">
          <a:blip r:embed="rId6">
            <a:alphaModFix/>
          </a:blip>
          <a:srcRect b="0" l="0" r="0" t="0"/>
          <a:stretch/>
        </p:blipFill>
        <p:spPr>
          <a:xfrm>
            <a:off x="9067800" y="11076781"/>
            <a:ext cx="14406788" cy="1241317"/>
          </a:xfrm>
          <a:prstGeom prst="rect">
            <a:avLst/>
          </a:prstGeom>
          <a:noFill/>
          <a:ln>
            <a:noFill/>
          </a:ln>
        </p:spPr>
      </p:pic>
      <p:pic>
        <p:nvPicPr>
          <p:cNvPr descr="pasted-image.png" id="741" name="Shape 741"/>
          <p:cNvPicPr preferRelativeResize="0"/>
          <p:nvPr/>
        </p:nvPicPr>
        <p:blipFill rotWithShape="1">
          <a:blip r:embed="rId7">
            <a:alphaModFix/>
          </a:blip>
          <a:srcRect b="0" l="0" r="0" t="0"/>
          <a:stretch/>
        </p:blipFill>
        <p:spPr>
          <a:xfrm>
            <a:off x="11480800" y="5942533"/>
            <a:ext cx="3321844" cy="1049004"/>
          </a:xfrm>
          <a:prstGeom prst="rect">
            <a:avLst/>
          </a:prstGeom>
          <a:noFill/>
          <a:ln>
            <a:noFill/>
          </a:ln>
        </p:spPr>
      </p:pic>
      <p:pic>
        <p:nvPicPr>
          <p:cNvPr descr="pasted-image.png" id="742" name="Shape 742"/>
          <p:cNvPicPr preferRelativeResize="0"/>
          <p:nvPr/>
        </p:nvPicPr>
        <p:blipFill rotWithShape="1">
          <a:blip r:embed="rId8">
            <a:alphaModFix/>
          </a:blip>
          <a:srcRect b="0" l="0" r="0" t="0"/>
          <a:stretch/>
        </p:blipFill>
        <p:spPr>
          <a:xfrm>
            <a:off x="14792720" y="5987169"/>
            <a:ext cx="1178042" cy="883531"/>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6" name="Shape 746"/>
        <p:cNvGrpSpPr/>
        <p:nvPr/>
      </p:nvGrpSpPr>
      <p:grpSpPr>
        <a:xfrm>
          <a:off x="0" y="0"/>
          <a:ext cx="0" cy="0"/>
          <a:chOff x="0" y="0"/>
          <a:chExt cx="0" cy="0"/>
        </a:xfrm>
      </p:grpSpPr>
      <p:sp>
        <p:nvSpPr>
          <p:cNvPr id="747" name="Shape 747"/>
          <p:cNvSpPr txBox="1"/>
          <p:nvPr>
            <p:ph type="title"/>
          </p:nvPr>
        </p:nvSpPr>
        <p:spPr>
          <a:xfrm>
            <a:off x="-21835" y="357187"/>
            <a:ext cx="24427800" cy="34290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Goal: Minimize cost</a:t>
            </a:r>
          </a:p>
        </p:txBody>
      </p:sp>
      <p:pic>
        <p:nvPicPr>
          <p:cNvPr descr="pasted-image.pdf" id="748" name="Shape 748"/>
          <p:cNvPicPr preferRelativeResize="0"/>
          <p:nvPr/>
        </p:nvPicPr>
        <p:blipFill rotWithShape="1">
          <a:blip r:embed="rId3">
            <a:alphaModFix/>
          </a:blip>
          <a:srcRect b="0" l="0" r="0" t="0"/>
          <a:stretch/>
        </p:blipFill>
        <p:spPr>
          <a:xfrm>
            <a:off x="7779339" y="5986188"/>
            <a:ext cx="9278700" cy="174360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2" name="Shape 752"/>
        <p:cNvGrpSpPr/>
        <p:nvPr/>
      </p:nvGrpSpPr>
      <p:grpSpPr>
        <a:xfrm>
          <a:off x="0" y="0"/>
          <a:ext cx="0" cy="0"/>
          <a:chOff x="0" y="0"/>
          <a:chExt cx="0" cy="0"/>
        </a:xfrm>
      </p:grpSpPr>
      <p:sp>
        <p:nvSpPr>
          <p:cNvPr id="753" name="Shape 753"/>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What </a:t>
            </a:r>
            <a:r>
              <a:rPr b="0" i="1" lang="en-US" sz="9000" u="none" cap="none" strike="noStrike">
                <a:solidFill>
                  <a:srgbClr val="000000"/>
                </a:solidFill>
                <a:latin typeface="Gill Sans"/>
                <a:ea typeface="Gill Sans"/>
                <a:cs typeface="Gill Sans"/>
                <a:sym typeface="Gill Sans"/>
              </a:rPr>
              <a:t>cost(W) </a:t>
            </a:r>
            <a:r>
              <a:rPr b="0" i="0" lang="en-US" sz="9000" u="none" cap="none" strike="noStrike">
                <a:solidFill>
                  <a:srgbClr val="000000"/>
                </a:solidFill>
                <a:latin typeface="Gill Sans"/>
                <a:ea typeface="Gill Sans"/>
                <a:cs typeface="Gill Sans"/>
                <a:sym typeface="Gill Sans"/>
              </a:rPr>
              <a:t>looks like?</a:t>
            </a:r>
          </a:p>
        </p:txBody>
      </p:sp>
      <p:pic>
        <p:nvPicPr>
          <p:cNvPr descr="pasted-image.pdf" id="754" name="Shape 754"/>
          <p:cNvPicPr preferRelativeResize="0"/>
          <p:nvPr/>
        </p:nvPicPr>
        <p:blipFill rotWithShape="1">
          <a:blip r:embed="rId3">
            <a:alphaModFix/>
          </a:blip>
          <a:srcRect b="0" l="0" r="0" t="0"/>
          <a:stretch/>
        </p:blipFill>
        <p:spPr>
          <a:xfrm>
            <a:off x="7673578" y="3540202"/>
            <a:ext cx="9036844" cy="1768079"/>
          </a:xfrm>
          <a:prstGeom prst="rect">
            <a:avLst/>
          </a:prstGeom>
          <a:noFill/>
          <a:ln>
            <a:noFill/>
          </a:ln>
        </p:spPr>
      </p:pic>
      <p:graphicFrame>
        <p:nvGraphicFramePr>
          <p:cNvPr id="755" name="Shape 755"/>
          <p:cNvGraphicFramePr/>
          <p:nvPr/>
        </p:nvGraphicFramePr>
        <p:xfrm>
          <a:off x="4056147" y="5957182"/>
          <a:ext cx="3000000" cy="3000000"/>
        </p:xfrm>
        <a:graphic>
          <a:graphicData uri="http://schemas.openxmlformats.org/drawingml/2006/table">
            <a:tbl>
              <a:tblPr>
                <a:noFill/>
                <a:tableStyleId>{FEE5EB76-3B44-40A5-A574-1326B08479D4}</a:tableStyleId>
              </a:tblPr>
              <a:tblGrid>
                <a:gridCol w="2432850"/>
                <a:gridCol w="2432850"/>
              </a:tblGrid>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x</a:t>
                      </a:r>
                    </a:p>
                  </a:txBody>
                  <a:tcPr marT="50800" marB="50800" marR="50800" marL="50800" anchor="ctr">
                    <a:solidFill>
                      <a:srgbClr val="A6AAA9"/>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Y</a:t>
                      </a:r>
                    </a:p>
                  </a:txBody>
                  <a:tcPr marT="50800" marB="50800" marR="50800" marL="50800" anchor="ctr">
                    <a:solidFill>
                      <a:srgbClr val="A6AAA9"/>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1</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1</a:t>
                      </a:r>
                    </a:p>
                  </a:txBody>
                  <a:tcPr marT="50800" marB="50800" marR="50800" marL="50800" anchor="ctr">
                    <a:solidFill>
                      <a:srgbClr val="DCDEE0"/>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2</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2</a:t>
                      </a:r>
                    </a:p>
                  </a:txBody>
                  <a:tcPr marT="50800" marB="50800" marR="50800" marL="50800" anchor="ctr">
                    <a:solidFill>
                      <a:srgbClr val="DCDEE0"/>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3</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3</a:t>
                      </a:r>
                    </a:p>
                  </a:txBody>
                  <a:tcPr marT="50800" marB="50800" marR="50800" marL="50800" anchor="ctr">
                    <a:solidFill>
                      <a:srgbClr val="DCDEE0"/>
                    </a:solidFill>
                  </a:tcPr>
                </a:tc>
              </a:tr>
            </a:tbl>
          </a:graphicData>
        </a:graphic>
      </p:graphicFrame>
      <p:sp>
        <p:nvSpPr>
          <p:cNvPr id="756" name="Shape 756"/>
          <p:cNvSpPr txBox="1"/>
          <p:nvPr>
            <p:ph idx="1" type="body"/>
          </p:nvPr>
        </p:nvSpPr>
        <p:spPr>
          <a:xfrm>
            <a:off x="8798718" y="5973960"/>
            <a:ext cx="14716126" cy="1768080"/>
          </a:xfrm>
          <a:prstGeom prst="rect">
            <a:avLst/>
          </a:prstGeom>
          <a:noFill/>
          <a:ln>
            <a:noFill/>
          </a:ln>
        </p:spPr>
        <p:txBody>
          <a:bodyPr anchorCtr="0" anchor="ctr" bIns="71425" lIns="71425" rIns="71425" wrap="square" tIns="71425">
            <a:noAutofit/>
          </a:bodyPr>
          <a:lstStyle/>
          <a:p>
            <a:pPr indent="-711199" lvl="0" marL="1092200" marR="0" rtl="0" algn="l">
              <a:lnSpc>
                <a:spcPct val="100000"/>
              </a:lnSpc>
              <a:spcBef>
                <a:spcPts val="0"/>
              </a:spcBef>
              <a:spcAft>
                <a:spcPts val="0"/>
              </a:spcAft>
              <a:buClr>
                <a:srgbClr val="000000"/>
              </a:buClr>
              <a:buSzPct val="171000"/>
              <a:buFont typeface="Gill Sans"/>
              <a:buChar char="•"/>
            </a:pPr>
            <a:r>
              <a:rPr b="0" i="1" lang="en-US" sz="5600" u="none" cap="none" strike="noStrike">
                <a:solidFill>
                  <a:srgbClr val="000000"/>
                </a:solidFill>
                <a:latin typeface="Gill Sans"/>
                <a:ea typeface="Gill Sans"/>
                <a:cs typeface="Gill Sans"/>
                <a:sym typeface="Gill Sans"/>
              </a:rPr>
              <a:t>W</a:t>
            </a:r>
            <a:r>
              <a:rPr b="0" i="0" lang="en-US" sz="5600" u="none" cap="none" strike="noStrike">
                <a:solidFill>
                  <a:srgbClr val="000000"/>
                </a:solidFill>
                <a:latin typeface="Gill Sans"/>
                <a:ea typeface="Gill Sans"/>
                <a:cs typeface="Gill Sans"/>
                <a:sym typeface="Gill Sans"/>
              </a:rPr>
              <a:t>=1, </a:t>
            </a:r>
            <a:r>
              <a:rPr b="0" i="1" lang="en-US" sz="5600" u="none" cap="none" strike="noStrike">
                <a:solidFill>
                  <a:srgbClr val="000000"/>
                </a:solidFill>
                <a:latin typeface="Gill Sans"/>
                <a:ea typeface="Gill Sans"/>
                <a:cs typeface="Gill Sans"/>
                <a:sym typeface="Gill Sans"/>
              </a:rPr>
              <a:t>cost(W)</a:t>
            </a:r>
            <a:r>
              <a:rPr b="0" i="0" lang="en-US" sz="5600" u="none" cap="none" strike="noStrike">
                <a:solidFill>
                  <a:srgbClr val="000000"/>
                </a:solidFill>
                <a:latin typeface="Gill Sans"/>
                <a:ea typeface="Gill Sans"/>
                <a:cs typeface="Gill Sans"/>
                <a:sym typeface="Gill Sans"/>
              </a:rPr>
              <a:t>=?</a:t>
            </a: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0" name="Shape 760"/>
        <p:cNvGrpSpPr/>
        <p:nvPr/>
      </p:nvGrpSpPr>
      <p:grpSpPr>
        <a:xfrm>
          <a:off x="0" y="0"/>
          <a:ext cx="0" cy="0"/>
          <a:chOff x="0" y="0"/>
          <a:chExt cx="0" cy="0"/>
        </a:xfrm>
      </p:grpSpPr>
      <p:sp>
        <p:nvSpPr>
          <p:cNvPr id="761" name="Shape 761"/>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What </a:t>
            </a:r>
            <a:r>
              <a:rPr b="0" i="1" lang="en-US" sz="9000" u="none" cap="none" strike="noStrike">
                <a:solidFill>
                  <a:srgbClr val="000000"/>
                </a:solidFill>
                <a:latin typeface="Gill Sans"/>
                <a:ea typeface="Gill Sans"/>
                <a:cs typeface="Gill Sans"/>
                <a:sym typeface="Gill Sans"/>
              </a:rPr>
              <a:t>cost(W) </a:t>
            </a:r>
            <a:r>
              <a:rPr b="0" i="0" lang="en-US" sz="9000" u="none" cap="none" strike="noStrike">
                <a:solidFill>
                  <a:srgbClr val="000000"/>
                </a:solidFill>
                <a:latin typeface="Gill Sans"/>
                <a:ea typeface="Gill Sans"/>
                <a:cs typeface="Gill Sans"/>
                <a:sym typeface="Gill Sans"/>
              </a:rPr>
              <a:t>looks like?</a:t>
            </a:r>
          </a:p>
        </p:txBody>
      </p:sp>
      <p:pic>
        <p:nvPicPr>
          <p:cNvPr descr="pasted-image.pdf" id="762" name="Shape 762"/>
          <p:cNvPicPr preferRelativeResize="0"/>
          <p:nvPr/>
        </p:nvPicPr>
        <p:blipFill rotWithShape="1">
          <a:blip r:embed="rId3">
            <a:alphaModFix/>
          </a:blip>
          <a:srcRect b="0" l="0" r="0" t="0"/>
          <a:stretch/>
        </p:blipFill>
        <p:spPr>
          <a:xfrm>
            <a:off x="7673578" y="3540202"/>
            <a:ext cx="9036844" cy="1768079"/>
          </a:xfrm>
          <a:prstGeom prst="rect">
            <a:avLst/>
          </a:prstGeom>
          <a:noFill/>
          <a:ln>
            <a:noFill/>
          </a:ln>
        </p:spPr>
      </p:pic>
      <p:graphicFrame>
        <p:nvGraphicFramePr>
          <p:cNvPr id="763" name="Shape 763"/>
          <p:cNvGraphicFramePr/>
          <p:nvPr/>
        </p:nvGraphicFramePr>
        <p:xfrm>
          <a:off x="4056147" y="5957182"/>
          <a:ext cx="3000000" cy="3000000"/>
        </p:xfrm>
        <a:graphic>
          <a:graphicData uri="http://schemas.openxmlformats.org/drawingml/2006/table">
            <a:tbl>
              <a:tblPr>
                <a:noFill/>
                <a:tableStyleId>{FEE5EB76-3B44-40A5-A574-1326B08479D4}</a:tableStyleId>
              </a:tblPr>
              <a:tblGrid>
                <a:gridCol w="2432850"/>
                <a:gridCol w="2432850"/>
              </a:tblGrid>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x</a:t>
                      </a:r>
                    </a:p>
                  </a:txBody>
                  <a:tcPr marT="50800" marB="50800" marR="50800" marL="50800" anchor="ctr">
                    <a:solidFill>
                      <a:srgbClr val="A6AAA9"/>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Y</a:t>
                      </a:r>
                    </a:p>
                  </a:txBody>
                  <a:tcPr marT="50800" marB="50800" marR="50800" marL="50800" anchor="ctr">
                    <a:solidFill>
                      <a:srgbClr val="A6AAA9"/>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1</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1</a:t>
                      </a:r>
                    </a:p>
                  </a:txBody>
                  <a:tcPr marT="50800" marB="50800" marR="50800" marL="50800" anchor="ctr">
                    <a:solidFill>
                      <a:srgbClr val="DCDEE0"/>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2</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2</a:t>
                      </a:r>
                    </a:p>
                  </a:txBody>
                  <a:tcPr marT="50800" marB="50800" marR="50800" marL="50800" anchor="ctr">
                    <a:solidFill>
                      <a:srgbClr val="DCDEE0"/>
                    </a:solidFill>
                  </a:tcPr>
                </a:tc>
              </a:tr>
              <a:tr h="1326800">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3</a:t>
                      </a:r>
                    </a:p>
                  </a:txBody>
                  <a:tcPr marT="50800" marB="50800" marR="50800" marL="50800" anchor="ctr">
                    <a:solidFill>
                      <a:srgbClr val="DCDEE0"/>
                    </a:solidFill>
                  </a:tcPr>
                </a:tc>
                <a:tc>
                  <a:txBody>
                    <a:bodyPr>
                      <a:noAutofit/>
                    </a:bodyPr>
                    <a:lstStyle/>
                    <a:p>
                      <a:pPr indent="0" lvl="0" marL="0" marR="0" rtl="0" algn="ctr">
                        <a:lnSpc>
                          <a:spcPct val="100000"/>
                        </a:lnSpc>
                        <a:spcBef>
                          <a:spcPts val="0"/>
                        </a:spcBef>
                        <a:spcAft>
                          <a:spcPts val="0"/>
                        </a:spcAft>
                        <a:buClr>
                          <a:schemeClr val="dk1"/>
                        </a:buClr>
                        <a:buSzPct val="25000"/>
                        <a:buFont typeface="Helvetica Neue Light"/>
                        <a:buNone/>
                      </a:pPr>
                      <a:r>
                        <a:rPr lang="en-US" sz="3600" u="none" cap="none" strike="noStrike"/>
                        <a:t>3</a:t>
                      </a:r>
                    </a:p>
                  </a:txBody>
                  <a:tcPr marT="50800" marB="50800" marR="50800" marL="50800" anchor="ctr">
                    <a:solidFill>
                      <a:srgbClr val="DCDEE0"/>
                    </a:solidFill>
                  </a:tcPr>
                </a:tc>
              </a:tr>
            </a:tbl>
          </a:graphicData>
        </a:graphic>
      </p:graphicFrame>
      <p:sp>
        <p:nvSpPr>
          <p:cNvPr id="764" name="Shape 764"/>
          <p:cNvSpPr txBox="1"/>
          <p:nvPr>
            <p:ph idx="1" type="body"/>
          </p:nvPr>
        </p:nvSpPr>
        <p:spPr>
          <a:xfrm>
            <a:off x="8798718" y="5973960"/>
            <a:ext cx="14716126" cy="1768080"/>
          </a:xfrm>
          <a:prstGeom prst="rect">
            <a:avLst/>
          </a:prstGeom>
          <a:noFill/>
          <a:ln>
            <a:noFill/>
          </a:ln>
        </p:spPr>
        <p:txBody>
          <a:bodyPr anchorCtr="0" anchor="ctr" bIns="71425" lIns="71425" rIns="71425" wrap="square" tIns="71425">
            <a:noAutofit/>
          </a:bodyPr>
          <a:lstStyle/>
          <a:p>
            <a:pPr indent="-711199" lvl="0" marL="1092200" marR="0" rtl="0" algn="l">
              <a:lnSpc>
                <a:spcPct val="100000"/>
              </a:lnSpc>
              <a:spcBef>
                <a:spcPts val="0"/>
              </a:spcBef>
              <a:spcAft>
                <a:spcPts val="0"/>
              </a:spcAft>
              <a:buClr>
                <a:srgbClr val="000000"/>
              </a:buClr>
              <a:buSzPct val="171000"/>
              <a:buFont typeface="Gill Sans"/>
              <a:buChar char="•"/>
            </a:pPr>
            <a:r>
              <a:rPr b="0" i="0" lang="en-US" sz="5600" u="none" cap="none" strike="noStrike">
                <a:solidFill>
                  <a:srgbClr val="000000"/>
                </a:solidFill>
                <a:latin typeface="Gill Sans"/>
                <a:ea typeface="Gill Sans"/>
                <a:cs typeface="Gill Sans"/>
                <a:sym typeface="Gill Sans"/>
              </a:rPr>
              <a:t>W=1, cost(W)=0</a:t>
            </a:r>
          </a:p>
        </p:txBody>
      </p:sp>
      <p:pic>
        <p:nvPicPr>
          <p:cNvPr descr="pasted-image.pdf" id="765" name="Shape 765"/>
          <p:cNvPicPr preferRelativeResize="0"/>
          <p:nvPr/>
        </p:nvPicPr>
        <p:blipFill rotWithShape="1">
          <a:blip r:embed="rId4">
            <a:alphaModFix/>
          </a:blip>
          <a:srcRect b="0" l="0" r="0" t="0"/>
          <a:stretch/>
        </p:blipFill>
        <p:spPr>
          <a:xfrm>
            <a:off x="10162379" y="7470730"/>
            <a:ext cx="9407119" cy="1051552"/>
          </a:xfrm>
          <a:prstGeom prst="rect">
            <a:avLst/>
          </a:prstGeom>
          <a:noFill/>
          <a:ln>
            <a:noFill/>
          </a:ln>
        </p:spPr>
      </p:pic>
      <p:sp>
        <p:nvSpPr>
          <p:cNvPr id="766" name="Shape 766"/>
          <p:cNvSpPr/>
          <p:nvPr/>
        </p:nvSpPr>
        <p:spPr>
          <a:xfrm>
            <a:off x="9030890" y="8760023"/>
            <a:ext cx="14716126" cy="1768079"/>
          </a:xfrm>
          <a:prstGeom prst="rect">
            <a:avLst/>
          </a:prstGeom>
          <a:noFill/>
          <a:ln>
            <a:noFill/>
          </a:ln>
        </p:spPr>
        <p:txBody>
          <a:bodyPr anchorCtr="0" anchor="ctr" bIns="71425" lIns="71425" rIns="71425" wrap="square" tIns="71425">
            <a:noAutofit/>
          </a:bodyPr>
          <a:lstStyle/>
          <a:p>
            <a:pPr indent="-711199" lvl="0" marL="1092200" marR="0" rtl="0" algn="l">
              <a:lnSpc>
                <a:spcPct val="100000"/>
              </a:lnSpc>
              <a:spcBef>
                <a:spcPts val="0"/>
              </a:spcBef>
              <a:spcAft>
                <a:spcPts val="0"/>
              </a:spcAft>
              <a:buClr>
                <a:srgbClr val="000000"/>
              </a:buClr>
              <a:buSzPct val="171000"/>
              <a:buFont typeface="Gill Sans"/>
              <a:buChar char="•"/>
            </a:pPr>
            <a:r>
              <a:rPr b="0" i="0" lang="en-US" sz="5600" u="none" cap="none" strike="noStrike">
                <a:solidFill>
                  <a:srgbClr val="000000"/>
                </a:solidFill>
                <a:latin typeface="Gill Sans"/>
                <a:ea typeface="Gill Sans"/>
                <a:cs typeface="Gill Sans"/>
                <a:sym typeface="Gill Sans"/>
              </a:rPr>
              <a:t>W=0, cost(W)=4.67</a:t>
            </a:r>
          </a:p>
        </p:txBody>
      </p:sp>
      <p:pic>
        <p:nvPicPr>
          <p:cNvPr descr="pasted-image.pdf" id="767" name="Shape 767"/>
          <p:cNvPicPr preferRelativeResize="0"/>
          <p:nvPr/>
        </p:nvPicPr>
        <p:blipFill rotWithShape="1">
          <a:blip r:embed="rId5">
            <a:alphaModFix/>
          </a:blip>
          <a:srcRect b="0" l="0" r="0" t="0"/>
          <a:stretch/>
        </p:blipFill>
        <p:spPr>
          <a:xfrm>
            <a:off x="10162379" y="10158412"/>
            <a:ext cx="9407100" cy="1051500"/>
          </a:xfrm>
          <a:prstGeom prst="rect">
            <a:avLst/>
          </a:prstGeom>
          <a:noFill/>
          <a:ln>
            <a:noFill/>
          </a:ln>
        </p:spPr>
      </p:pic>
      <p:sp>
        <p:nvSpPr>
          <p:cNvPr id="768" name="Shape 768"/>
          <p:cNvSpPr/>
          <p:nvPr/>
        </p:nvSpPr>
        <p:spPr>
          <a:xfrm>
            <a:off x="9030890" y="10974585"/>
            <a:ext cx="14716126" cy="1768080"/>
          </a:xfrm>
          <a:prstGeom prst="rect">
            <a:avLst/>
          </a:prstGeom>
          <a:noFill/>
          <a:ln>
            <a:noFill/>
          </a:ln>
        </p:spPr>
        <p:txBody>
          <a:bodyPr anchorCtr="0" anchor="ctr" bIns="71425" lIns="71425" rIns="71425" wrap="square" tIns="71425">
            <a:noAutofit/>
          </a:bodyPr>
          <a:lstStyle/>
          <a:p>
            <a:pPr indent="-711199" lvl="0" marL="1092200" marR="0" rtl="0" algn="l">
              <a:lnSpc>
                <a:spcPct val="100000"/>
              </a:lnSpc>
              <a:spcBef>
                <a:spcPts val="0"/>
              </a:spcBef>
              <a:spcAft>
                <a:spcPts val="0"/>
              </a:spcAft>
              <a:buClr>
                <a:srgbClr val="000000"/>
              </a:buClr>
              <a:buSzPct val="171000"/>
              <a:buFont typeface="Gill Sans"/>
              <a:buChar char="•"/>
            </a:pPr>
            <a:r>
              <a:rPr b="0" i="0" lang="en-US" sz="5600" u="none" cap="none" strike="noStrike">
                <a:solidFill>
                  <a:srgbClr val="000000"/>
                </a:solidFill>
                <a:latin typeface="Gill Sans"/>
                <a:ea typeface="Gill Sans"/>
                <a:cs typeface="Gill Sans"/>
                <a:sym typeface="Gill Sans"/>
              </a:rPr>
              <a:t>W=2, cost(W)=?</a:t>
            </a: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2" name="Shape 772"/>
        <p:cNvGrpSpPr/>
        <p:nvPr/>
      </p:nvGrpSpPr>
      <p:grpSpPr>
        <a:xfrm>
          <a:off x="0" y="0"/>
          <a:ext cx="0" cy="0"/>
          <a:chOff x="0" y="0"/>
          <a:chExt cx="0" cy="0"/>
        </a:xfrm>
      </p:grpSpPr>
      <p:sp>
        <p:nvSpPr>
          <p:cNvPr id="773" name="Shape 773"/>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What </a:t>
            </a:r>
            <a:r>
              <a:rPr b="0" i="1" lang="en-US" sz="9000" u="none" cap="none" strike="noStrike">
                <a:solidFill>
                  <a:srgbClr val="000000"/>
                </a:solidFill>
                <a:latin typeface="Gill Sans"/>
                <a:ea typeface="Gill Sans"/>
                <a:cs typeface="Gill Sans"/>
                <a:sym typeface="Gill Sans"/>
              </a:rPr>
              <a:t>cost(W) </a:t>
            </a:r>
            <a:r>
              <a:rPr b="0" i="0" lang="en-US" sz="9000" u="none" cap="none" strike="noStrike">
                <a:solidFill>
                  <a:srgbClr val="000000"/>
                </a:solidFill>
                <a:latin typeface="Gill Sans"/>
                <a:ea typeface="Gill Sans"/>
                <a:cs typeface="Gill Sans"/>
                <a:sym typeface="Gill Sans"/>
              </a:rPr>
              <a:t>looks like?</a:t>
            </a:r>
          </a:p>
        </p:txBody>
      </p:sp>
      <p:sp>
        <p:nvSpPr>
          <p:cNvPr id="774" name="Shape 774"/>
          <p:cNvSpPr/>
          <p:nvPr/>
        </p:nvSpPr>
        <p:spPr>
          <a:xfrm>
            <a:off x="1904551" y="5709850"/>
            <a:ext cx="8653500" cy="955800"/>
          </a:xfrm>
          <a:prstGeom prst="rect">
            <a:avLst/>
          </a:prstGeom>
          <a:noFill/>
          <a:ln>
            <a:noFill/>
          </a:ln>
        </p:spPr>
        <p:txBody>
          <a:bodyPr anchorCtr="0" anchor="ctr" bIns="71425" lIns="71425" rIns="71425" wrap="square" tIns="71425">
            <a:noAutofit/>
          </a:bodyPr>
          <a:lstStyle/>
          <a:p>
            <a:pPr indent="-711199" lvl="0" marL="1092200" marR="0" rtl="0" algn="l">
              <a:lnSpc>
                <a:spcPct val="100000"/>
              </a:lnSpc>
              <a:spcBef>
                <a:spcPts val="0"/>
              </a:spcBef>
              <a:spcAft>
                <a:spcPts val="0"/>
              </a:spcAft>
              <a:buClr>
                <a:srgbClr val="000000"/>
              </a:buClr>
              <a:buSzPct val="171000"/>
              <a:buFont typeface="Gill Sans"/>
              <a:buChar char="•"/>
            </a:pPr>
            <a:r>
              <a:rPr b="0" i="0" lang="en-US" sz="5600" u="none" cap="none" strike="noStrike">
                <a:solidFill>
                  <a:srgbClr val="000000"/>
                </a:solidFill>
                <a:latin typeface="Gill Sans"/>
                <a:ea typeface="Gill Sans"/>
                <a:cs typeface="Gill Sans"/>
                <a:sym typeface="Gill Sans"/>
              </a:rPr>
              <a:t>W=1, cost(W)=0</a:t>
            </a:r>
          </a:p>
        </p:txBody>
      </p:sp>
      <p:sp>
        <p:nvSpPr>
          <p:cNvPr id="775" name="Shape 775"/>
          <p:cNvSpPr/>
          <p:nvPr/>
        </p:nvSpPr>
        <p:spPr>
          <a:xfrm>
            <a:off x="1808374" y="7870825"/>
            <a:ext cx="8653500" cy="955800"/>
          </a:xfrm>
          <a:prstGeom prst="rect">
            <a:avLst/>
          </a:prstGeom>
          <a:noFill/>
          <a:ln>
            <a:noFill/>
          </a:ln>
        </p:spPr>
        <p:txBody>
          <a:bodyPr anchorCtr="0" anchor="ctr" bIns="71425" lIns="71425" rIns="71425" wrap="square" tIns="71425">
            <a:noAutofit/>
          </a:bodyPr>
          <a:lstStyle/>
          <a:p>
            <a:pPr indent="-711199" lvl="0" marL="1092200" marR="0" rtl="0" algn="l">
              <a:lnSpc>
                <a:spcPct val="100000"/>
              </a:lnSpc>
              <a:spcBef>
                <a:spcPts val="0"/>
              </a:spcBef>
              <a:spcAft>
                <a:spcPts val="0"/>
              </a:spcAft>
              <a:buClr>
                <a:srgbClr val="000000"/>
              </a:buClr>
              <a:buSzPct val="171000"/>
              <a:buFont typeface="Gill Sans"/>
              <a:buChar char="•"/>
            </a:pPr>
            <a:r>
              <a:rPr b="0" i="0" lang="en-US" sz="5600" u="none" cap="none" strike="noStrike">
                <a:solidFill>
                  <a:srgbClr val="000000"/>
                </a:solidFill>
                <a:latin typeface="Gill Sans"/>
                <a:ea typeface="Gill Sans"/>
                <a:cs typeface="Gill Sans"/>
                <a:sym typeface="Gill Sans"/>
              </a:rPr>
              <a:t>W=0, cost(W)=4.67</a:t>
            </a:r>
          </a:p>
        </p:txBody>
      </p:sp>
      <p:sp>
        <p:nvSpPr>
          <p:cNvPr id="776" name="Shape 776"/>
          <p:cNvSpPr/>
          <p:nvPr/>
        </p:nvSpPr>
        <p:spPr>
          <a:xfrm>
            <a:off x="1825228" y="9285089"/>
            <a:ext cx="14716200" cy="1768200"/>
          </a:xfrm>
          <a:prstGeom prst="rect">
            <a:avLst/>
          </a:prstGeom>
          <a:noFill/>
          <a:ln>
            <a:noFill/>
          </a:ln>
        </p:spPr>
        <p:txBody>
          <a:bodyPr anchorCtr="0" anchor="ctr" bIns="71425" lIns="71425" rIns="71425" wrap="square" tIns="71425">
            <a:noAutofit/>
          </a:bodyPr>
          <a:lstStyle/>
          <a:p>
            <a:pPr indent="-711199" lvl="0" marL="1092200" marR="0" rtl="0" algn="l">
              <a:lnSpc>
                <a:spcPct val="100000"/>
              </a:lnSpc>
              <a:spcBef>
                <a:spcPts val="0"/>
              </a:spcBef>
              <a:spcAft>
                <a:spcPts val="0"/>
              </a:spcAft>
              <a:buClr>
                <a:srgbClr val="000000"/>
              </a:buClr>
              <a:buSzPct val="171000"/>
              <a:buFont typeface="Gill Sans"/>
              <a:buChar char="•"/>
            </a:pPr>
            <a:r>
              <a:rPr b="0" i="0" lang="en-US" sz="5600" u="none" cap="none" strike="noStrike">
                <a:solidFill>
                  <a:srgbClr val="000000"/>
                </a:solidFill>
                <a:latin typeface="Gill Sans"/>
                <a:ea typeface="Gill Sans"/>
                <a:cs typeface="Gill Sans"/>
                <a:sym typeface="Gill Sans"/>
              </a:rPr>
              <a:t>W=2, cost(W)=4.67</a:t>
            </a:r>
          </a:p>
        </p:txBody>
      </p:sp>
      <p:pic>
        <p:nvPicPr>
          <p:cNvPr descr="pasted-image.png" id="777" name="Shape 777"/>
          <p:cNvPicPr preferRelativeResize="0"/>
          <p:nvPr/>
        </p:nvPicPr>
        <p:blipFill rotWithShape="1">
          <a:blip r:embed="rId3">
            <a:alphaModFix/>
          </a:blip>
          <a:srcRect b="0" l="0" r="0" t="0"/>
          <a:stretch/>
        </p:blipFill>
        <p:spPr>
          <a:xfrm>
            <a:off x="13355443" y="3786206"/>
            <a:ext cx="10680000" cy="7929600"/>
          </a:xfrm>
          <a:prstGeom prst="rect">
            <a:avLst/>
          </a:prstGeom>
          <a:noFill/>
          <a:ln>
            <a:noFill/>
          </a:ln>
        </p:spPr>
      </p:pic>
      <p:pic>
        <p:nvPicPr>
          <p:cNvPr descr="pasted-image.pdf" id="778" name="Shape 778"/>
          <p:cNvPicPr preferRelativeResize="0"/>
          <p:nvPr/>
        </p:nvPicPr>
        <p:blipFill rotWithShape="1">
          <a:blip r:embed="rId4">
            <a:alphaModFix/>
          </a:blip>
          <a:srcRect b="0" l="0" r="0" t="0"/>
          <a:stretch/>
        </p:blipFill>
        <p:spPr>
          <a:xfrm>
            <a:off x="500253" y="3115933"/>
            <a:ext cx="9036900" cy="176820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2" name="Shape 782"/>
        <p:cNvGrpSpPr/>
        <p:nvPr/>
      </p:nvGrpSpPr>
      <p:grpSpPr>
        <a:xfrm>
          <a:off x="0" y="0"/>
          <a:ext cx="0" cy="0"/>
          <a:chOff x="0" y="0"/>
          <a:chExt cx="0" cy="0"/>
        </a:xfrm>
      </p:grpSpPr>
      <p:sp>
        <p:nvSpPr>
          <p:cNvPr id="783" name="Shape 783"/>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How to minimize cost?</a:t>
            </a:r>
          </a:p>
        </p:txBody>
      </p:sp>
      <p:pic>
        <p:nvPicPr>
          <p:cNvPr descr="pasted-image.pdf" id="784" name="Shape 784"/>
          <p:cNvPicPr preferRelativeResize="0"/>
          <p:nvPr/>
        </p:nvPicPr>
        <p:blipFill rotWithShape="1">
          <a:blip r:embed="rId3">
            <a:alphaModFix/>
          </a:blip>
          <a:srcRect b="0" l="0" r="0" t="0"/>
          <a:stretch/>
        </p:blipFill>
        <p:spPr>
          <a:xfrm>
            <a:off x="7673578" y="3218733"/>
            <a:ext cx="9036844" cy="1768079"/>
          </a:xfrm>
          <a:prstGeom prst="rect">
            <a:avLst/>
          </a:prstGeom>
          <a:noFill/>
          <a:ln>
            <a:noFill/>
          </a:ln>
        </p:spPr>
      </p:pic>
      <p:pic>
        <p:nvPicPr>
          <p:cNvPr descr="pasted-image.png" id="785" name="Shape 785"/>
          <p:cNvPicPr preferRelativeResize="0"/>
          <p:nvPr/>
        </p:nvPicPr>
        <p:blipFill rotWithShape="1">
          <a:blip r:embed="rId4">
            <a:alphaModFix/>
          </a:blip>
          <a:srcRect b="0" l="0" r="0" t="0"/>
          <a:stretch/>
        </p:blipFill>
        <p:spPr>
          <a:xfrm>
            <a:off x="6369843" y="5393531"/>
            <a:ext cx="10679907" cy="7929563"/>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9" name="Shape 789"/>
        <p:cNvGrpSpPr/>
        <p:nvPr/>
      </p:nvGrpSpPr>
      <p:grpSpPr>
        <a:xfrm>
          <a:off x="0" y="0"/>
          <a:ext cx="0" cy="0"/>
          <a:chOff x="0" y="0"/>
          <a:chExt cx="0" cy="0"/>
        </a:xfrm>
      </p:grpSpPr>
      <p:sp>
        <p:nvSpPr>
          <p:cNvPr id="790" name="Shape 790"/>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Formal definition</a:t>
            </a:r>
          </a:p>
        </p:txBody>
      </p:sp>
      <p:pic>
        <p:nvPicPr>
          <p:cNvPr descr="pasted-image.pdf" id="791" name="Shape 791"/>
          <p:cNvPicPr preferRelativeResize="0"/>
          <p:nvPr/>
        </p:nvPicPr>
        <p:blipFill rotWithShape="1">
          <a:blip r:embed="rId3">
            <a:alphaModFix/>
          </a:blip>
          <a:srcRect b="0" l="0" r="0" t="0"/>
          <a:stretch/>
        </p:blipFill>
        <p:spPr>
          <a:xfrm>
            <a:off x="3668910" y="8267630"/>
            <a:ext cx="7054500" cy="1375200"/>
          </a:xfrm>
          <a:prstGeom prst="rect">
            <a:avLst/>
          </a:prstGeom>
          <a:noFill/>
          <a:ln>
            <a:noFill/>
          </a:ln>
        </p:spPr>
      </p:pic>
      <p:pic>
        <p:nvPicPr>
          <p:cNvPr descr="pasted-image.pdf" id="792" name="Shape 792"/>
          <p:cNvPicPr preferRelativeResize="0"/>
          <p:nvPr/>
        </p:nvPicPr>
        <p:blipFill rotWithShape="1">
          <a:blip r:embed="rId4">
            <a:alphaModFix/>
          </a:blip>
          <a:srcRect b="0" l="0" r="0" t="0"/>
          <a:stretch/>
        </p:blipFill>
        <p:spPr>
          <a:xfrm>
            <a:off x="3284934" y="4185507"/>
            <a:ext cx="9358200" cy="1768200"/>
          </a:xfrm>
          <a:prstGeom prst="rect">
            <a:avLst/>
          </a:prstGeom>
          <a:noFill/>
          <a:ln>
            <a:noFill/>
          </a:ln>
        </p:spPr>
      </p:pic>
      <p:pic>
        <p:nvPicPr>
          <p:cNvPr descr="pasted-image.png" id="793" name="Shape 793"/>
          <p:cNvPicPr preferRelativeResize="0"/>
          <p:nvPr/>
        </p:nvPicPr>
        <p:blipFill rotWithShape="1">
          <a:blip r:embed="rId5">
            <a:alphaModFix/>
          </a:blip>
          <a:srcRect b="0" l="0" r="0" t="0"/>
          <a:stretch/>
        </p:blipFill>
        <p:spPr>
          <a:xfrm>
            <a:off x="13355443" y="3786206"/>
            <a:ext cx="10680000" cy="792960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7" name="Shape 797"/>
        <p:cNvGrpSpPr/>
        <p:nvPr/>
      </p:nvGrpSpPr>
      <p:grpSpPr>
        <a:xfrm>
          <a:off x="0" y="0"/>
          <a:ext cx="0" cy="0"/>
          <a:chOff x="0" y="0"/>
          <a:chExt cx="0" cy="0"/>
        </a:xfrm>
      </p:grpSpPr>
      <p:sp>
        <p:nvSpPr>
          <p:cNvPr id="798" name="Shape 798"/>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Gradient descent algorithm in TF</a:t>
            </a:r>
          </a:p>
        </p:txBody>
      </p:sp>
      <p:pic>
        <p:nvPicPr>
          <p:cNvPr descr="pasted-image.pdf" id="799" name="Shape 799"/>
          <p:cNvPicPr preferRelativeResize="0"/>
          <p:nvPr/>
        </p:nvPicPr>
        <p:blipFill rotWithShape="1">
          <a:blip r:embed="rId3">
            <a:alphaModFix/>
          </a:blip>
          <a:srcRect b="0" l="0" r="0" t="0"/>
          <a:stretch/>
        </p:blipFill>
        <p:spPr>
          <a:xfrm>
            <a:off x="7119937" y="5973960"/>
            <a:ext cx="10144126" cy="1768080"/>
          </a:xfrm>
          <a:prstGeom prst="rect">
            <a:avLst/>
          </a:prstGeom>
          <a:noFill/>
          <a:ln>
            <a:noFill/>
          </a:ln>
        </p:spPr>
      </p:pic>
      <p:pic>
        <p:nvPicPr>
          <p:cNvPr descr="pasted-image.png" id="800" name="Shape 800"/>
          <p:cNvPicPr preferRelativeResize="0"/>
          <p:nvPr/>
        </p:nvPicPr>
        <p:blipFill rotWithShape="1">
          <a:blip r:embed="rId4">
            <a:alphaModFix/>
          </a:blip>
          <a:srcRect b="0" l="0" r="0" t="0"/>
          <a:stretch/>
        </p:blipFill>
        <p:spPr>
          <a:xfrm>
            <a:off x="1295400" y="9483986"/>
            <a:ext cx="22725743" cy="2254333"/>
          </a:xfrm>
          <a:prstGeom prst="rect">
            <a:avLst/>
          </a:prstGeom>
          <a:noFill/>
          <a:ln>
            <a:noFill/>
          </a:ln>
        </p:spPr>
      </p:pic>
      <p:pic>
        <p:nvPicPr>
          <p:cNvPr descr="pasted-image.pdf" id="801" name="Shape 801"/>
          <p:cNvPicPr preferRelativeResize="0"/>
          <p:nvPr/>
        </p:nvPicPr>
        <p:blipFill rotWithShape="1">
          <a:blip r:embed="rId5">
            <a:alphaModFix/>
          </a:blip>
          <a:srcRect b="0" l="0" r="0" t="0"/>
          <a:stretch/>
        </p:blipFill>
        <p:spPr>
          <a:xfrm>
            <a:off x="8664760" y="3929530"/>
            <a:ext cx="7054500" cy="137520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5" name="Shape 805"/>
        <p:cNvGrpSpPr/>
        <p:nvPr/>
      </p:nvGrpSpPr>
      <p:grpSpPr>
        <a:xfrm>
          <a:off x="0" y="0"/>
          <a:ext cx="0" cy="0"/>
          <a:chOff x="0" y="0"/>
          <a:chExt cx="0" cy="0"/>
        </a:xfrm>
      </p:grpSpPr>
      <p:sp>
        <p:nvSpPr>
          <p:cNvPr id="806" name="Shape 806"/>
          <p:cNvSpPr txBox="1"/>
          <p:nvPr>
            <p:ph type="title"/>
          </p:nvPr>
        </p:nvSpPr>
        <p:spPr>
          <a:xfrm>
            <a:off x="4833937" y="357187"/>
            <a:ext cx="14715900" cy="3428700"/>
          </a:xfrm>
          <a:prstGeom prst="rect">
            <a:avLst/>
          </a:prstGeom>
        </p:spPr>
        <p:txBody>
          <a:bodyPr anchorCtr="0" anchor="ctr" bIns="91400" lIns="91400" rIns="91400" wrap="square" tIns="91400">
            <a:noAutofit/>
          </a:bodyPr>
          <a:lstStyle/>
          <a:p>
            <a:pPr lvl="0" rtl="0">
              <a:spcBef>
                <a:spcPts val="0"/>
              </a:spcBef>
              <a:buNone/>
            </a:pPr>
            <a:r>
              <a:rPr lang="en-US"/>
              <a:t>TensorFlow Mechanics </a:t>
            </a:r>
          </a:p>
        </p:txBody>
      </p:sp>
      <p:sp>
        <p:nvSpPr>
          <p:cNvPr id="807" name="Shape 807"/>
          <p:cNvSpPr txBox="1"/>
          <p:nvPr/>
        </p:nvSpPr>
        <p:spPr>
          <a:xfrm>
            <a:off x="3516067" y="3459867"/>
            <a:ext cx="9024000" cy="1615200"/>
          </a:xfrm>
          <a:prstGeom prst="rect">
            <a:avLst/>
          </a:prstGeom>
          <a:noFill/>
          <a:ln>
            <a:noFill/>
          </a:ln>
        </p:spPr>
        <p:txBody>
          <a:bodyPr anchorCtr="0" anchor="t" bIns="91400" lIns="91400" rIns="91400" wrap="square" tIns="91400">
            <a:noAutofit/>
          </a:bodyPr>
          <a:lstStyle/>
          <a:p>
            <a:pPr lvl="0" rtl="0">
              <a:spcBef>
                <a:spcPts val="0"/>
              </a:spcBef>
              <a:buNone/>
            </a:pPr>
            <a:r>
              <a:rPr lang="en-US" sz="3700"/>
              <a:t>feed data and run graph (operation)</a:t>
            </a:r>
            <a:br>
              <a:rPr lang="en-US" sz="3700"/>
            </a:br>
            <a:r>
              <a:rPr b="1" i="1" lang="en-US" sz="3700"/>
              <a:t>sess.run (op, feed_dict={x: x_data}) </a:t>
            </a:r>
          </a:p>
          <a:p>
            <a:pPr lvl="0" rtl="0">
              <a:spcBef>
                <a:spcPts val="0"/>
              </a:spcBef>
              <a:buNone/>
            </a:pPr>
            <a:r>
              <a:t/>
            </a:r>
            <a:endParaRPr sz="3700"/>
          </a:p>
        </p:txBody>
      </p:sp>
      <p:sp>
        <p:nvSpPr>
          <p:cNvPr id="808" name="Shape 808"/>
          <p:cNvSpPr txBox="1"/>
          <p:nvPr/>
        </p:nvSpPr>
        <p:spPr>
          <a:xfrm>
            <a:off x="19088667" y="9659016"/>
            <a:ext cx="9024000" cy="2377500"/>
          </a:xfrm>
          <a:prstGeom prst="rect">
            <a:avLst/>
          </a:prstGeom>
          <a:noFill/>
          <a:ln>
            <a:noFill/>
          </a:ln>
        </p:spPr>
        <p:txBody>
          <a:bodyPr anchorCtr="0" anchor="t" bIns="91400" lIns="91400" rIns="91400" wrap="square" tIns="91400">
            <a:noAutofit/>
          </a:bodyPr>
          <a:lstStyle/>
          <a:p>
            <a:pPr lvl="0" rtl="0">
              <a:spcBef>
                <a:spcPts val="0"/>
              </a:spcBef>
              <a:buNone/>
            </a:pPr>
            <a:r>
              <a:rPr lang="en-US" sz="3700"/>
              <a:t>update variables </a:t>
            </a:r>
          </a:p>
          <a:p>
            <a:pPr lvl="0" rtl="0">
              <a:spcBef>
                <a:spcPts val="0"/>
              </a:spcBef>
              <a:buNone/>
            </a:pPr>
            <a:r>
              <a:rPr lang="en-US" sz="3700"/>
              <a:t>in the graph </a:t>
            </a:r>
          </a:p>
          <a:p>
            <a:pPr lvl="0" rtl="0">
              <a:spcBef>
                <a:spcPts val="0"/>
              </a:spcBef>
              <a:buNone/>
            </a:pPr>
            <a:r>
              <a:rPr lang="en-US" sz="3700"/>
              <a:t>(and return values)</a:t>
            </a:r>
            <a:r>
              <a:rPr b="1" lang="en-US" sz="3700"/>
              <a:t> </a:t>
            </a:r>
          </a:p>
          <a:p>
            <a:pPr lvl="0" rtl="0">
              <a:spcBef>
                <a:spcPts val="0"/>
              </a:spcBef>
              <a:buNone/>
            </a:pPr>
            <a:r>
              <a:t/>
            </a:r>
            <a:endParaRPr sz="3700"/>
          </a:p>
        </p:txBody>
      </p:sp>
      <p:grpSp>
        <p:nvGrpSpPr>
          <p:cNvPr id="809" name="Shape 809"/>
          <p:cNvGrpSpPr/>
          <p:nvPr/>
        </p:nvGrpSpPr>
        <p:grpSpPr>
          <a:xfrm>
            <a:off x="7860544" y="4730241"/>
            <a:ext cx="11588211" cy="8760109"/>
            <a:chOff x="2322525" y="1302249"/>
            <a:chExt cx="4345525" cy="3285000"/>
          </a:xfrm>
        </p:grpSpPr>
        <p:pic>
          <p:nvPicPr>
            <p:cNvPr id="810" name="Shape 810"/>
            <p:cNvPicPr preferRelativeResize="0"/>
            <p:nvPr/>
          </p:nvPicPr>
          <p:blipFill>
            <a:blip r:embed="rId3">
              <a:alphaModFix/>
            </a:blip>
            <a:stretch>
              <a:fillRect/>
            </a:stretch>
          </p:blipFill>
          <p:spPr>
            <a:xfrm>
              <a:off x="2322525" y="1302249"/>
              <a:ext cx="4345525" cy="3285000"/>
            </a:xfrm>
            <a:prstGeom prst="rect">
              <a:avLst/>
            </a:prstGeom>
            <a:noFill/>
            <a:ln>
              <a:noFill/>
            </a:ln>
          </p:spPr>
        </p:pic>
        <p:pic>
          <p:nvPicPr>
            <p:cNvPr id="811" name="Shape 811"/>
            <p:cNvPicPr preferRelativeResize="0"/>
            <p:nvPr/>
          </p:nvPicPr>
          <p:blipFill>
            <a:blip r:embed="rId4">
              <a:alphaModFix/>
            </a:blip>
            <a:stretch>
              <a:fillRect/>
            </a:stretch>
          </p:blipFill>
          <p:spPr>
            <a:xfrm>
              <a:off x="2556025" y="2044163"/>
              <a:ext cx="1431725" cy="1765275"/>
            </a:xfrm>
            <a:prstGeom prst="rect">
              <a:avLst/>
            </a:prstGeom>
            <a:noFill/>
            <a:ln>
              <a:noFill/>
            </a:ln>
          </p:spPr>
        </p:pic>
      </p:grpSp>
      <p:pic>
        <p:nvPicPr>
          <p:cNvPr id="812" name="Shape 812"/>
          <p:cNvPicPr preferRelativeResize="0"/>
          <p:nvPr/>
        </p:nvPicPr>
        <p:blipFill>
          <a:blip r:embed="rId5">
            <a:alphaModFix/>
          </a:blip>
          <a:stretch>
            <a:fillRect/>
          </a:stretch>
        </p:blipFill>
        <p:spPr>
          <a:xfrm>
            <a:off x="12594867" y="8062400"/>
            <a:ext cx="3442342" cy="2301731"/>
          </a:xfrm>
          <a:prstGeom prst="rect">
            <a:avLst/>
          </a:prstGeom>
          <a:noFill/>
          <a:ln>
            <a:noFill/>
          </a:ln>
        </p:spPr>
      </p:pic>
      <p:pic>
        <p:nvPicPr>
          <p:cNvPr id="813" name="Shape 813"/>
          <p:cNvPicPr preferRelativeResize="0"/>
          <p:nvPr/>
        </p:nvPicPr>
        <p:blipFill>
          <a:blip r:embed="rId6">
            <a:alphaModFix/>
          </a:blip>
          <a:stretch>
            <a:fillRect/>
          </a:stretch>
        </p:blipFill>
        <p:spPr>
          <a:xfrm>
            <a:off x="2477667" y="3912365"/>
            <a:ext cx="953133" cy="946235"/>
          </a:xfrm>
          <a:prstGeom prst="rect">
            <a:avLst/>
          </a:prstGeom>
          <a:noFill/>
          <a:ln>
            <a:noFill/>
          </a:ln>
        </p:spPr>
      </p:pic>
      <p:pic>
        <p:nvPicPr>
          <p:cNvPr id="814" name="Shape 814"/>
          <p:cNvPicPr preferRelativeResize="0"/>
          <p:nvPr/>
        </p:nvPicPr>
        <p:blipFill>
          <a:blip r:embed="rId7">
            <a:alphaModFix/>
          </a:blip>
          <a:stretch>
            <a:fillRect/>
          </a:stretch>
        </p:blipFill>
        <p:spPr>
          <a:xfrm>
            <a:off x="18135533" y="10224400"/>
            <a:ext cx="953134" cy="946359"/>
          </a:xfrm>
          <a:prstGeom prst="rect">
            <a:avLst/>
          </a:prstGeom>
          <a:noFill/>
          <a:ln>
            <a:noFill/>
          </a:ln>
        </p:spPr>
      </p:pic>
      <p:sp>
        <p:nvSpPr>
          <p:cNvPr id="815" name="Shape 815"/>
          <p:cNvSpPr txBox="1"/>
          <p:nvPr/>
        </p:nvSpPr>
        <p:spPr>
          <a:xfrm>
            <a:off x="2405467" y="8419267"/>
            <a:ext cx="6377700" cy="1181700"/>
          </a:xfrm>
          <a:prstGeom prst="rect">
            <a:avLst/>
          </a:prstGeom>
          <a:noFill/>
          <a:ln>
            <a:noFill/>
          </a:ln>
        </p:spPr>
        <p:txBody>
          <a:bodyPr anchorCtr="0" anchor="t" bIns="91400" lIns="91400" rIns="91400" wrap="square" tIns="91400">
            <a:noAutofit/>
          </a:bodyPr>
          <a:lstStyle/>
          <a:p>
            <a:pPr lvl="0" rtl="0">
              <a:spcBef>
                <a:spcPts val="0"/>
              </a:spcBef>
              <a:buNone/>
            </a:pPr>
            <a:r>
              <a:rPr lang="en-US" sz="3700"/>
              <a:t>Build graph using </a:t>
            </a:r>
          </a:p>
          <a:p>
            <a:pPr lvl="0" rtl="0">
              <a:spcBef>
                <a:spcPts val="0"/>
              </a:spcBef>
              <a:buNone/>
            </a:pPr>
            <a:r>
              <a:rPr lang="en-US" sz="3700"/>
              <a:t>TensorFlow operations</a:t>
            </a:r>
          </a:p>
        </p:txBody>
      </p:sp>
      <p:pic>
        <p:nvPicPr>
          <p:cNvPr id="816" name="Shape 816"/>
          <p:cNvPicPr preferRelativeResize="0"/>
          <p:nvPr/>
        </p:nvPicPr>
        <p:blipFill>
          <a:blip r:embed="rId8">
            <a:alphaModFix/>
          </a:blip>
          <a:stretch>
            <a:fillRect/>
          </a:stretch>
        </p:blipFill>
        <p:spPr>
          <a:xfrm>
            <a:off x="1452333" y="8883067"/>
            <a:ext cx="953134" cy="946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pic>
        <p:nvPicPr>
          <p:cNvPr descr="pasted-image.png" id="317" name="Shape 317"/>
          <p:cNvPicPr preferRelativeResize="0"/>
          <p:nvPr/>
        </p:nvPicPr>
        <p:blipFill rotWithShape="1">
          <a:blip r:embed="rId3">
            <a:alphaModFix/>
          </a:blip>
          <a:srcRect b="0" l="0" r="0" t="0"/>
          <a:stretch/>
        </p:blipFill>
        <p:spPr>
          <a:xfrm>
            <a:off x="-244575" y="-43025"/>
            <a:ext cx="25396800" cy="13950300"/>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0" name="Shape 820"/>
        <p:cNvGrpSpPr/>
        <p:nvPr/>
      </p:nvGrpSpPr>
      <p:grpSpPr>
        <a:xfrm>
          <a:off x="0" y="0"/>
          <a:ext cx="0" cy="0"/>
          <a:chOff x="0" y="0"/>
          <a:chExt cx="0" cy="0"/>
        </a:xfrm>
      </p:grpSpPr>
      <p:sp>
        <p:nvSpPr>
          <p:cNvPr id="821" name="Shape 821"/>
          <p:cNvSpPr txBox="1"/>
          <p:nvPr>
            <p:ph type="title"/>
          </p:nvPr>
        </p:nvSpPr>
        <p:spPr>
          <a:xfrm>
            <a:off x="812801" y="357175"/>
            <a:ext cx="22860000" cy="3428700"/>
          </a:xfrm>
          <a:prstGeom prst="rect">
            <a:avLst/>
          </a:prstGeom>
        </p:spPr>
        <p:txBody>
          <a:bodyPr anchorCtr="0" anchor="ctr" bIns="91400" lIns="91400" rIns="91400" wrap="square" tIns="91400">
            <a:noAutofit/>
          </a:bodyPr>
          <a:lstStyle/>
          <a:p>
            <a:pPr lvl="0" rtl="0">
              <a:spcBef>
                <a:spcPts val="0"/>
              </a:spcBef>
              <a:buNone/>
            </a:pPr>
            <a:r>
              <a:rPr lang="en-US"/>
              <a:t>Build graph using TF operations</a:t>
            </a:r>
          </a:p>
        </p:txBody>
      </p:sp>
      <p:pic>
        <p:nvPicPr>
          <p:cNvPr id="822" name="Shape 822"/>
          <p:cNvPicPr preferRelativeResize="0"/>
          <p:nvPr/>
        </p:nvPicPr>
        <p:blipFill>
          <a:blip r:embed="rId3">
            <a:alphaModFix/>
          </a:blip>
          <a:stretch>
            <a:fillRect/>
          </a:stretch>
        </p:blipFill>
        <p:spPr>
          <a:xfrm>
            <a:off x="2728674" y="1463674"/>
            <a:ext cx="1398825" cy="1388925"/>
          </a:xfrm>
          <a:prstGeom prst="rect">
            <a:avLst/>
          </a:prstGeom>
          <a:noFill/>
          <a:ln>
            <a:noFill/>
          </a:ln>
        </p:spPr>
      </p:pic>
      <p:pic>
        <p:nvPicPr>
          <p:cNvPr id="823" name="Shape 823"/>
          <p:cNvPicPr preferRelativeResize="0"/>
          <p:nvPr/>
        </p:nvPicPr>
        <p:blipFill rotWithShape="1">
          <a:blip r:embed="rId4">
            <a:alphaModFix/>
          </a:blip>
          <a:srcRect b="0" l="0" r="0" t="0"/>
          <a:stretch/>
        </p:blipFill>
        <p:spPr>
          <a:xfrm>
            <a:off x="1248641" y="3388123"/>
            <a:ext cx="5312100" cy="799200"/>
          </a:xfrm>
          <a:prstGeom prst="rect">
            <a:avLst/>
          </a:prstGeom>
          <a:noFill/>
          <a:ln>
            <a:noFill/>
          </a:ln>
        </p:spPr>
      </p:pic>
      <p:pic>
        <p:nvPicPr>
          <p:cNvPr id="824" name="Shape 824"/>
          <p:cNvPicPr preferRelativeResize="0"/>
          <p:nvPr/>
        </p:nvPicPr>
        <p:blipFill rotWithShape="1">
          <a:blip r:embed="rId5">
            <a:alphaModFix/>
          </a:blip>
          <a:srcRect b="0" l="0" r="0" t="0"/>
          <a:stretch/>
        </p:blipFill>
        <p:spPr>
          <a:xfrm>
            <a:off x="1248657" y="9989957"/>
            <a:ext cx="9876000" cy="1767900"/>
          </a:xfrm>
          <a:prstGeom prst="rect">
            <a:avLst/>
          </a:prstGeom>
          <a:noFill/>
          <a:ln>
            <a:noFill/>
          </a:ln>
        </p:spPr>
      </p:pic>
      <p:sp>
        <p:nvSpPr>
          <p:cNvPr id="825" name="Shape 825"/>
          <p:cNvSpPr txBox="1"/>
          <p:nvPr/>
        </p:nvSpPr>
        <p:spPr>
          <a:xfrm>
            <a:off x="2171733" y="4495800"/>
            <a:ext cx="20510400" cy="5403300"/>
          </a:xfrm>
          <a:prstGeom prst="rect">
            <a:avLst/>
          </a:prstGeom>
          <a:noFill/>
          <a:ln cap="flat" cmpd="sng" w="28575">
            <a:solidFill>
              <a:srgbClr val="4A86E8"/>
            </a:solidFill>
            <a:prstDash val="solid"/>
            <a:round/>
            <a:headEnd len="med" w="med" type="none"/>
            <a:tailEnd len="med" w="med" type="none"/>
          </a:ln>
        </p:spPr>
        <p:txBody>
          <a:bodyPr anchorCtr="0" anchor="ctr" bIns="91400" lIns="91400" rIns="91400" wrap="square" tIns="91400">
            <a:noAutofit/>
          </a:bodyPr>
          <a:lstStyle/>
          <a:p>
            <a:pPr indent="0" lvl="0" marL="0" rtl="0">
              <a:lnSpc>
                <a:spcPct val="115000"/>
              </a:lnSpc>
              <a:spcBef>
                <a:spcPts val="0"/>
              </a:spcBef>
              <a:buNone/>
            </a:pPr>
            <a:r>
              <a:rPr i="1" lang="en-US" sz="3700">
                <a:solidFill>
                  <a:srgbClr val="808080"/>
                </a:solidFill>
                <a:highlight>
                  <a:srgbClr val="FFFFFF"/>
                </a:highlight>
                <a:latin typeface="Consolas"/>
                <a:ea typeface="Consolas"/>
                <a:cs typeface="Consolas"/>
                <a:sym typeface="Consolas"/>
              </a:rPr>
              <a:t># X and Y data</a:t>
            </a: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x_train =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2</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3</a:t>
            </a:r>
            <a:r>
              <a:rPr lang="en-US" sz="37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y_train =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2</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3</a:t>
            </a:r>
            <a:r>
              <a:rPr lang="en-US" sz="37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t/>
            </a:r>
            <a:endParaRPr i="1" sz="3700">
              <a:solidFill>
                <a:srgbClr val="808080"/>
              </a:solidFill>
              <a:highlight>
                <a:srgbClr val="FFFFFF"/>
              </a:highlight>
              <a:latin typeface="Consolas"/>
              <a:ea typeface="Consolas"/>
              <a:cs typeface="Consolas"/>
              <a:sym typeface="Consolas"/>
            </a:endParaRP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W = tf.Variable(tf.random_normal([</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660099"/>
                </a:solidFill>
                <a:highlight>
                  <a:srgbClr val="FFFFFF"/>
                </a:highlight>
                <a:latin typeface="Consolas"/>
                <a:ea typeface="Consolas"/>
                <a:cs typeface="Consolas"/>
                <a:sym typeface="Consolas"/>
              </a:rPr>
              <a:t>name</a:t>
            </a:r>
            <a:r>
              <a:rPr lang="en-US" sz="3700">
                <a:solidFill>
                  <a:schemeClr val="dk1"/>
                </a:solidFill>
                <a:highlight>
                  <a:srgbClr val="FFFFFF"/>
                </a:highlight>
                <a:latin typeface="Consolas"/>
                <a:ea typeface="Consolas"/>
                <a:cs typeface="Consolas"/>
                <a:sym typeface="Consolas"/>
              </a:rPr>
              <a:t>=</a:t>
            </a:r>
            <a:r>
              <a:rPr b="1" lang="en-US" sz="3700">
                <a:solidFill>
                  <a:srgbClr val="008080"/>
                </a:solidFill>
                <a:highlight>
                  <a:srgbClr val="FFFFFF"/>
                </a:highlight>
                <a:latin typeface="Consolas"/>
                <a:ea typeface="Consolas"/>
                <a:cs typeface="Consolas"/>
                <a:sym typeface="Consolas"/>
              </a:rPr>
              <a:t>'weight'</a:t>
            </a:r>
            <a:r>
              <a:rPr lang="en-US" sz="37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b = tf.Variable(tf.random_normal([</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660099"/>
                </a:solidFill>
                <a:highlight>
                  <a:srgbClr val="FFFFFF"/>
                </a:highlight>
                <a:latin typeface="Consolas"/>
                <a:ea typeface="Consolas"/>
                <a:cs typeface="Consolas"/>
                <a:sym typeface="Consolas"/>
              </a:rPr>
              <a:t>name</a:t>
            </a:r>
            <a:r>
              <a:rPr lang="en-US" sz="3700">
                <a:solidFill>
                  <a:schemeClr val="dk1"/>
                </a:solidFill>
                <a:highlight>
                  <a:srgbClr val="FFFFFF"/>
                </a:highlight>
                <a:latin typeface="Consolas"/>
                <a:ea typeface="Consolas"/>
                <a:cs typeface="Consolas"/>
                <a:sym typeface="Consolas"/>
              </a:rPr>
              <a:t>=</a:t>
            </a:r>
            <a:r>
              <a:rPr b="1" lang="en-US" sz="3700">
                <a:solidFill>
                  <a:srgbClr val="008080"/>
                </a:solidFill>
                <a:highlight>
                  <a:srgbClr val="FFFFFF"/>
                </a:highlight>
                <a:latin typeface="Consolas"/>
                <a:ea typeface="Consolas"/>
                <a:cs typeface="Consolas"/>
                <a:sym typeface="Consolas"/>
              </a:rPr>
              <a:t>'bias'</a:t>
            </a:r>
            <a:r>
              <a:rPr lang="en-US" sz="37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i="1" lang="en-US" sz="3700">
                <a:solidFill>
                  <a:srgbClr val="808080"/>
                </a:solidFill>
                <a:highlight>
                  <a:srgbClr val="FFFFFF"/>
                </a:highlight>
                <a:latin typeface="Consolas"/>
                <a:ea typeface="Consolas"/>
                <a:cs typeface="Consolas"/>
                <a:sym typeface="Consolas"/>
              </a:rPr>
              <a:t># Our hypothesis XW+b</a:t>
            </a: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hypothesis = x_train * W + b</a:t>
            </a:r>
          </a:p>
        </p:txBody>
      </p:sp>
      <p:sp>
        <p:nvSpPr>
          <p:cNvPr id="826" name="Shape 826"/>
          <p:cNvSpPr txBox="1"/>
          <p:nvPr/>
        </p:nvSpPr>
        <p:spPr>
          <a:xfrm>
            <a:off x="2171700" y="11849100"/>
            <a:ext cx="20510400" cy="1590300"/>
          </a:xfrm>
          <a:prstGeom prst="rect">
            <a:avLst/>
          </a:prstGeom>
          <a:noFill/>
          <a:ln cap="flat" cmpd="sng" w="28575">
            <a:solidFill>
              <a:srgbClr val="4A86E8"/>
            </a:solidFill>
            <a:prstDash val="solid"/>
            <a:round/>
            <a:headEnd len="med" w="med" type="none"/>
            <a:tailEnd len="med" w="med" type="none"/>
          </a:ln>
        </p:spPr>
        <p:txBody>
          <a:bodyPr anchorCtr="0" anchor="ctr" bIns="91400" lIns="91400" rIns="91400" wrap="square" tIns="91400">
            <a:noAutofit/>
          </a:bodyPr>
          <a:lstStyle/>
          <a:p>
            <a:pPr indent="0" lvl="0" marL="0" rtl="0">
              <a:lnSpc>
                <a:spcPct val="115000"/>
              </a:lnSpc>
              <a:spcBef>
                <a:spcPts val="0"/>
              </a:spcBef>
              <a:buNone/>
            </a:pPr>
            <a:r>
              <a:rPr i="1" lang="en-US" sz="3700">
                <a:solidFill>
                  <a:srgbClr val="808080"/>
                </a:solidFill>
                <a:highlight>
                  <a:srgbClr val="FFFFFF"/>
                </a:highlight>
                <a:latin typeface="Consolas"/>
                <a:ea typeface="Consolas"/>
                <a:cs typeface="Consolas"/>
                <a:sym typeface="Consolas"/>
              </a:rPr>
              <a:t># cost/loss function</a:t>
            </a: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cost = tf.reduce_mean(tf.square(hypothesis - y_train))</a:t>
            </a: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0" name="Shape 830"/>
        <p:cNvGrpSpPr/>
        <p:nvPr/>
      </p:nvGrpSpPr>
      <p:grpSpPr>
        <a:xfrm>
          <a:off x="0" y="0"/>
          <a:ext cx="0" cy="0"/>
          <a:chOff x="0" y="0"/>
          <a:chExt cx="0" cy="0"/>
        </a:xfrm>
      </p:grpSpPr>
      <p:sp>
        <p:nvSpPr>
          <p:cNvPr id="831" name="Shape 831"/>
          <p:cNvSpPr txBox="1"/>
          <p:nvPr>
            <p:ph type="title"/>
          </p:nvPr>
        </p:nvSpPr>
        <p:spPr>
          <a:xfrm>
            <a:off x="812801" y="357175"/>
            <a:ext cx="22860000" cy="3428700"/>
          </a:xfrm>
          <a:prstGeom prst="rect">
            <a:avLst/>
          </a:prstGeom>
        </p:spPr>
        <p:txBody>
          <a:bodyPr anchorCtr="0" anchor="ctr" bIns="91400" lIns="91400" rIns="91400" wrap="square" tIns="91400">
            <a:noAutofit/>
          </a:bodyPr>
          <a:lstStyle/>
          <a:p>
            <a:pPr lvl="0" rtl="0">
              <a:spcBef>
                <a:spcPts val="0"/>
              </a:spcBef>
              <a:buNone/>
            </a:pPr>
            <a:r>
              <a:rPr lang="en-US"/>
              <a:t>Build graph using TF operations</a:t>
            </a:r>
          </a:p>
        </p:txBody>
      </p:sp>
      <p:pic>
        <p:nvPicPr>
          <p:cNvPr id="832" name="Shape 832"/>
          <p:cNvPicPr preferRelativeResize="0"/>
          <p:nvPr/>
        </p:nvPicPr>
        <p:blipFill>
          <a:blip r:embed="rId3">
            <a:alphaModFix/>
          </a:blip>
          <a:stretch>
            <a:fillRect/>
          </a:stretch>
        </p:blipFill>
        <p:spPr>
          <a:xfrm>
            <a:off x="2728674" y="1463674"/>
            <a:ext cx="1398825" cy="1388925"/>
          </a:xfrm>
          <a:prstGeom prst="rect">
            <a:avLst/>
          </a:prstGeom>
          <a:noFill/>
          <a:ln>
            <a:noFill/>
          </a:ln>
        </p:spPr>
      </p:pic>
      <p:pic>
        <p:nvPicPr>
          <p:cNvPr id="833" name="Shape 833"/>
          <p:cNvPicPr preferRelativeResize="0"/>
          <p:nvPr/>
        </p:nvPicPr>
        <p:blipFill rotWithShape="1">
          <a:blip r:embed="rId4">
            <a:alphaModFix/>
          </a:blip>
          <a:srcRect b="0" l="0" r="0" t="0"/>
          <a:stretch/>
        </p:blipFill>
        <p:spPr>
          <a:xfrm>
            <a:off x="1286757" y="3741557"/>
            <a:ext cx="9876000" cy="1767900"/>
          </a:xfrm>
          <a:prstGeom prst="rect">
            <a:avLst/>
          </a:prstGeom>
          <a:noFill/>
          <a:ln>
            <a:noFill/>
          </a:ln>
        </p:spPr>
      </p:pic>
      <p:sp>
        <p:nvSpPr>
          <p:cNvPr id="834" name="Shape 834"/>
          <p:cNvSpPr txBox="1"/>
          <p:nvPr/>
        </p:nvSpPr>
        <p:spPr>
          <a:xfrm>
            <a:off x="2076450" y="9467850"/>
            <a:ext cx="20510400" cy="2838300"/>
          </a:xfrm>
          <a:prstGeom prst="rect">
            <a:avLst/>
          </a:prstGeom>
          <a:noFill/>
          <a:ln cap="flat" cmpd="sng" w="28575">
            <a:solidFill>
              <a:srgbClr val="4A86E8"/>
            </a:solidFill>
            <a:prstDash val="solid"/>
            <a:round/>
            <a:headEnd len="med" w="med" type="none"/>
            <a:tailEnd len="med" w="med" type="none"/>
          </a:ln>
        </p:spPr>
        <p:txBody>
          <a:bodyPr anchorCtr="0" anchor="ctr" bIns="91400" lIns="91400" rIns="91400" wrap="square" tIns="91400">
            <a:noAutofit/>
          </a:bodyPr>
          <a:lstStyle/>
          <a:p>
            <a:pPr indent="0" lvl="0" marL="0" rtl="0">
              <a:lnSpc>
                <a:spcPct val="115000"/>
              </a:lnSpc>
              <a:spcBef>
                <a:spcPts val="0"/>
              </a:spcBef>
              <a:buNone/>
            </a:pPr>
            <a:r>
              <a:rPr i="1" lang="en-US" sz="3700">
                <a:solidFill>
                  <a:srgbClr val="808080"/>
                </a:solidFill>
                <a:highlight>
                  <a:srgbClr val="FFFFFF"/>
                </a:highlight>
                <a:latin typeface="Consolas"/>
                <a:ea typeface="Consolas"/>
                <a:cs typeface="Consolas"/>
                <a:sym typeface="Consolas"/>
              </a:rPr>
              <a:t># Minimize</a:t>
            </a: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optimizer = tf.train.GradientDescentOptimizer(</a:t>
            </a:r>
            <a:r>
              <a:rPr lang="en-US" sz="3700">
                <a:solidFill>
                  <a:srgbClr val="660099"/>
                </a:solidFill>
                <a:highlight>
                  <a:srgbClr val="FFFFFF"/>
                </a:highlight>
                <a:latin typeface="Consolas"/>
                <a:ea typeface="Consolas"/>
                <a:cs typeface="Consolas"/>
                <a:sym typeface="Consolas"/>
              </a:rPr>
              <a:t>learning_rate</a:t>
            </a:r>
            <a:r>
              <a:rPr lang="en-US" sz="3700">
                <a:solidFill>
                  <a:schemeClr val="dk1"/>
                </a:solidFill>
                <a:highlight>
                  <a:srgbClr val="FFFFFF"/>
                </a:highlight>
                <a:latin typeface="Consolas"/>
                <a:ea typeface="Consolas"/>
                <a:cs typeface="Consolas"/>
                <a:sym typeface="Consolas"/>
              </a:rPr>
              <a:t>=</a:t>
            </a:r>
            <a:r>
              <a:rPr lang="en-US" sz="3700">
                <a:solidFill>
                  <a:srgbClr val="0000FF"/>
                </a:solidFill>
                <a:highlight>
                  <a:srgbClr val="FFFFFF"/>
                </a:highlight>
                <a:latin typeface="Consolas"/>
                <a:ea typeface="Consolas"/>
                <a:cs typeface="Consolas"/>
                <a:sym typeface="Consolas"/>
              </a:rPr>
              <a:t>0.01</a:t>
            </a:r>
            <a:r>
              <a:rPr lang="en-US" sz="37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train = optimizer.minimize(cost)</a:t>
            </a:r>
          </a:p>
        </p:txBody>
      </p:sp>
      <p:sp>
        <p:nvSpPr>
          <p:cNvPr id="835" name="Shape 835"/>
          <p:cNvSpPr txBox="1"/>
          <p:nvPr/>
        </p:nvSpPr>
        <p:spPr>
          <a:xfrm>
            <a:off x="2057400" y="5676900"/>
            <a:ext cx="20510400" cy="1590300"/>
          </a:xfrm>
          <a:prstGeom prst="rect">
            <a:avLst/>
          </a:prstGeom>
          <a:noFill/>
          <a:ln cap="flat" cmpd="sng" w="28575">
            <a:solidFill>
              <a:srgbClr val="4A86E8"/>
            </a:solidFill>
            <a:prstDash val="solid"/>
            <a:round/>
            <a:headEnd len="med" w="med" type="none"/>
            <a:tailEnd len="med" w="med" type="none"/>
          </a:ln>
        </p:spPr>
        <p:txBody>
          <a:bodyPr anchorCtr="0" anchor="ctr" bIns="91400" lIns="91400" rIns="91400" wrap="square" tIns="91400">
            <a:noAutofit/>
          </a:bodyPr>
          <a:lstStyle/>
          <a:p>
            <a:pPr indent="0" lvl="0" marL="0" rtl="0">
              <a:lnSpc>
                <a:spcPct val="115000"/>
              </a:lnSpc>
              <a:spcBef>
                <a:spcPts val="0"/>
              </a:spcBef>
              <a:buNone/>
            </a:pPr>
            <a:r>
              <a:rPr i="1" lang="en-US" sz="3700">
                <a:solidFill>
                  <a:srgbClr val="808080"/>
                </a:solidFill>
                <a:highlight>
                  <a:srgbClr val="FFFFFF"/>
                </a:highlight>
                <a:latin typeface="Consolas"/>
                <a:ea typeface="Consolas"/>
                <a:cs typeface="Consolas"/>
                <a:sym typeface="Consolas"/>
              </a:rPr>
              <a:t># cost/loss function</a:t>
            </a: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cost = tf.reduce_mean(tf.square(hypothesis - y_train))</a:t>
            </a:r>
          </a:p>
        </p:txBody>
      </p:sp>
      <p:sp>
        <p:nvSpPr>
          <p:cNvPr id="836" name="Shape 836"/>
          <p:cNvSpPr txBox="1"/>
          <p:nvPr/>
        </p:nvSpPr>
        <p:spPr>
          <a:xfrm>
            <a:off x="1289050" y="8210550"/>
            <a:ext cx="7418400" cy="865500"/>
          </a:xfrm>
          <a:prstGeom prst="rect">
            <a:avLst/>
          </a:prstGeom>
          <a:noFill/>
          <a:ln>
            <a:noFill/>
          </a:ln>
        </p:spPr>
        <p:txBody>
          <a:bodyPr anchorCtr="0" anchor="t" bIns="91400" lIns="91400" rIns="91400" wrap="square" tIns="91400">
            <a:noAutofit/>
          </a:bodyPr>
          <a:lstStyle/>
          <a:p>
            <a:pPr lvl="0" rtl="0">
              <a:spcBef>
                <a:spcPts val="0"/>
              </a:spcBef>
              <a:buNone/>
            </a:pPr>
            <a:r>
              <a:rPr lang="en-US" sz="6100"/>
              <a:t>GradientDescent</a:t>
            </a:r>
          </a:p>
        </p:txBody>
      </p:sp>
      <p:sp>
        <p:nvSpPr>
          <p:cNvPr id="837" name="Shape 837"/>
          <p:cNvSpPr txBox="1"/>
          <p:nvPr/>
        </p:nvSpPr>
        <p:spPr>
          <a:xfrm>
            <a:off x="11162733" y="12384067"/>
            <a:ext cx="13431900" cy="1767900"/>
          </a:xfrm>
          <a:prstGeom prst="rect">
            <a:avLst/>
          </a:prstGeom>
          <a:noFill/>
          <a:ln>
            <a:noFill/>
          </a:ln>
        </p:spPr>
        <p:txBody>
          <a:bodyPr anchorCtr="0" anchor="ctr" bIns="243800" lIns="243800" rIns="243800" wrap="square" tIns="243800">
            <a:noAutofit/>
          </a:bodyPr>
          <a:lstStyle/>
          <a:p>
            <a:pPr lvl="0" rtl="0">
              <a:spcBef>
                <a:spcPts val="0"/>
              </a:spcBef>
              <a:buNone/>
            </a:pPr>
            <a:r>
              <a:rPr lang="en-US" sz="3700" u="sng">
                <a:solidFill>
                  <a:schemeClr val="hlink"/>
                </a:solidFill>
                <a:hlinkClick r:id="rId5"/>
              </a:rPr>
              <a:t>https://www.tensorflow.org/api_docs/python/tf/reduce_mean</a:t>
            </a:r>
          </a:p>
        </p:txBody>
      </p:sp>
      <p:pic>
        <p:nvPicPr>
          <p:cNvPr id="838" name="Shape 838"/>
          <p:cNvPicPr preferRelativeResize="0"/>
          <p:nvPr/>
        </p:nvPicPr>
        <p:blipFill>
          <a:blip r:embed="rId6">
            <a:alphaModFix/>
          </a:blip>
          <a:stretch>
            <a:fillRect/>
          </a:stretch>
        </p:blipFill>
        <p:spPr>
          <a:xfrm>
            <a:off x="13038133" y="3553333"/>
            <a:ext cx="9529665" cy="1387733"/>
          </a:xfrm>
          <a:prstGeom prst="rect">
            <a:avLst/>
          </a:prstGeom>
          <a:noFill/>
          <a:ln cap="flat" cmpd="sng" w="9525">
            <a:solidFill>
              <a:srgbClr val="4A86E8"/>
            </a:solidFill>
            <a:prstDash val="solid"/>
            <a:round/>
            <a:headEnd len="med" w="med" type="none"/>
            <a:tailEnd len="med" w="med" type="none"/>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2" name="Shape 842"/>
        <p:cNvGrpSpPr/>
        <p:nvPr/>
      </p:nvGrpSpPr>
      <p:grpSpPr>
        <a:xfrm>
          <a:off x="0" y="0"/>
          <a:ext cx="0" cy="0"/>
          <a:chOff x="0" y="0"/>
          <a:chExt cx="0" cy="0"/>
        </a:xfrm>
      </p:grpSpPr>
      <p:sp>
        <p:nvSpPr>
          <p:cNvPr id="843" name="Shape 843"/>
          <p:cNvSpPr txBox="1"/>
          <p:nvPr>
            <p:ph type="title"/>
          </p:nvPr>
        </p:nvSpPr>
        <p:spPr>
          <a:xfrm>
            <a:off x="2108200" y="357175"/>
            <a:ext cx="20231100" cy="3428700"/>
          </a:xfrm>
          <a:prstGeom prst="rect">
            <a:avLst/>
          </a:prstGeom>
        </p:spPr>
        <p:txBody>
          <a:bodyPr anchorCtr="0" anchor="ctr" bIns="91400" lIns="91400" rIns="91400" wrap="square" tIns="91400">
            <a:noAutofit/>
          </a:bodyPr>
          <a:lstStyle/>
          <a:p>
            <a:pPr lvl="0" rtl="0">
              <a:spcBef>
                <a:spcPts val="0"/>
              </a:spcBef>
              <a:buNone/>
            </a:pPr>
            <a:r>
              <a:rPr lang="en-US"/>
              <a:t>Run/update graph and get results</a:t>
            </a:r>
          </a:p>
        </p:txBody>
      </p:sp>
      <p:sp>
        <p:nvSpPr>
          <p:cNvPr id="844" name="Shape 844"/>
          <p:cNvSpPr txBox="1"/>
          <p:nvPr/>
        </p:nvSpPr>
        <p:spPr>
          <a:xfrm>
            <a:off x="908050" y="3962400"/>
            <a:ext cx="23107200" cy="9163200"/>
          </a:xfrm>
          <a:prstGeom prst="rect">
            <a:avLst/>
          </a:prstGeom>
          <a:noFill/>
          <a:ln>
            <a:noFill/>
          </a:ln>
        </p:spPr>
        <p:txBody>
          <a:bodyPr anchorCtr="0" anchor="ctr" bIns="91400" lIns="91400" rIns="91400" wrap="square" tIns="91400">
            <a:noAutofit/>
          </a:bodyPr>
          <a:lstStyle/>
          <a:p>
            <a:pPr indent="0" lvl="0" marL="0" rtl="0">
              <a:lnSpc>
                <a:spcPct val="115000"/>
              </a:lnSpc>
              <a:spcBef>
                <a:spcPts val="0"/>
              </a:spcBef>
              <a:buNone/>
            </a:pPr>
            <a:r>
              <a:rPr i="1" lang="en-US" sz="4800">
                <a:solidFill>
                  <a:srgbClr val="808080"/>
                </a:solidFill>
                <a:highlight>
                  <a:srgbClr val="FFFFFF"/>
                </a:highlight>
                <a:latin typeface="Consolas"/>
                <a:ea typeface="Consolas"/>
                <a:cs typeface="Consolas"/>
                <a:sym typeface="Consolas"/>
              </a:rPr>
              <a:t># Launch the graph in a session.</a:t>
            </a:r>
          </a:p>
          <a:p>
            <a:pPr indent="0" lvl="0" marL="0" rtl="0">
              <a:lnSpc>
                <a:spcPct val="115000"/>
              </a:lnSpc>
              <a:spcBef>
                <a:spcPts val="0"/>
              </a:spcBef>
              <a:buNone/>
            </a:pPr>
            <a:r>
              <a:rPr lang="en-US" sz="4800">
                <a:solidFill>
                  <a:schemeClr val="dk1"/>
                </a:solidFill>
                <a:highlight>
                  <a:srgbClr val="FFFFFF"/>
                </a:highlight>
                <a:latin typeface="Consolas"/>
                <a:ea typeface="Consolas"/>
                <a:cs typeface="Consolas"/>
                <a:sym typeface="Consolas"/>
              </a:rPr>
              <a:t>sess = tf.Session()</a:t>
            </a:r>
          </a:p>
          <a:p>
            <a:pPr indent="0" lvl="0" marL="0" rtl="0">
              <a:lnSpc>
                <a:spcPct val="115000"/>
              </a:lnSpc>
              <a:spcBef>
                <a:spcPts val="0"/>
              </a:spcBef>
              <a:buNone/>
            </a:pPr>
            <a:r>
              <a:rPr i="1" lang="en-US" sz="4800">
                <a:solidFill>
                  <a:srgbClr val="808080"/>
                </a:solidFill>
                <a:highlight>
                  <a:srgbClr val="FFFFFF"/>
                </a:highlight>
                <a:latin typeface="Consolas"/>
                <a:ea typeface="Consolas"/>
                <a:cs typeface="Consolas"/>
                <a:sym typeface="Consolas"/>
              </a:rPr>
              <a:t># Initializes global variables in the graph.</a:t>
            </a:r>
          </a:p>
          <a:p>
            <a:pPr indent="0" lvl="0" marL="0" rtl="0">
              <a:lnSpc>
                <a:spcPct val="115000"/>
              </a:lnSpc>
              <a:spcBef>
                <a:spcPts val="0"/>
              </a:spcBef>
              <a:buNone/>
            </a:pPr>
            <a:r>
              <a:rPr lang="en-US" sz="4800">
                <a:solidFill>
                  <a:schemeClr val="dk1"/>
                </a:solidFill>
                <a:highlight>
                  <a:srgbClr val="FFFFFF"/>
                </a:highlight>
                <a:latin typeface="Consolas"/>
                <a:ea typeface="Consolas"/>
                <a:cs typeface="Consolas"/>
                <a:sym typeface="Consolas"/>
              </a:rPr>
              <a:t>sess.run(tf.global_variables_initializer())</a:t>
            </a:r>
          </a:p>
          <a:p>
            <a:pPr indent="0" lvl="0" marL="0" rtl="0">
              <a:lnSpc>
                <a:spcPct val="115000"/>
              </a:lnSpc>
              <a:spcBef>
                <a:spcPts val="0"/>
              </a:spcBef>
              <a:buNone/>
            </a:pPr>
            <a:r>
              <a:t/>
            </a:r>
            <a:endParaRPr sz="4800">
              <a:solidFill>
                <a:schemeClr val="dk1"/>
              </a:solidFill>
              <a:highlight>
                <a:srgbClr val="FFFFFF"/>
              </a:highlight>
              <a:latin typeface="Consolas"/>
              <a:ea typeface="Consolas"/>
              <a:cs typeface="Consolas"/>
              <a:sym typeface="Consolas"/>
            </a:endParaRPr>
          </a:p>
          <a:p>
            <a:pPr indent="0" lvl="0" marL="0" rtl="0">
              <a:lnSpc>
                <a:spcPct val="115000"/>
              </a:lnSpc>
              <a:spcBef>
                <a:spcPts val="0"/>
              </a:spcBef>
              <a:buNone/>
            </a:pPr>
            <a:r>
              <a:rPr i="1" lang="en-US" sz="4800">
                <a:solidFill>
                  <a:srgbClr val="808080"/>
                </a:solidFill>
                <a:highlight>
                  <a:srgbClr val="FFFFFF"/>
                </a:highlight>
                <a:latin typeface="Consolas"/>
                <a:ea typeface="Consolas"/>
                <a:cs typeface="Consolas"/>
                <a:sym typeface="Consolas"/>
              </a:rPr>
              <a:t># Fit the line</a:t>
            </a:r>
          </a:p>
          <a:p>
            <a:pPr indent="0" lvl="0" marL="0" rtl="0">
              <a:lnSpc>
                <a:spcPct val="115000"/>
              </a:lnSpc>
              <a:spcBef>
                <a:spcPts val="0"/>
              </a:spcBef>
              <a:buNone/>
            </a:pPr>
            <a:r>
              <a:rPr b="1" lang="en-US" sz="4800">
                <a:solidFill>
                  <a:srgbClr val="000080"/>
                </a:solidFill>
                <a:highlight>
                  <a:srgbClr val="FFFFFF"/>
                </a:highlight>
                <a:latin typeface="Consolas"/>
                <a:ea typeface="Consolas"/>
                <a:cs typeface="Consolas"/>
                <a:sym typeface="Consolas"/>
              </a:rPr>
              <a:t>for </a:t>
            </a:r>
            <a:r>
              <a:rPr lang="en-US" sz="4800">
                <a:solidFill>
                  <a:schemeClr val="dk1"/>
                </a:solidFill>
                <a:highlight>
                  <a:srgbClr val="FFFFFF"/>
                </a:highlight>
                <a:latin typeface="Consolas"/>
                <a:ea typeface="Consolas"/>
                <a:cs typeface="Consolas"/>
                <a:sym typeface="Consolas"/>
              </a:rPr>
              <a:t>step </a:t>
            </a:r>
            <a:r>
              <a:rPr b="1" lang="en-US" sz="4800">
                <a:solidFill>
                  <a:srgbClr val="000080"/>
                </a:solidFill>
                <a:highlight>
                  <a:srgbClr val="FFFFFF"/>
                </a:highlight>
                <a:latin typeface="Consolas"/>
                <a:ea typeface="Consolas"/>
                <a:cs typeface="Consolas"/>
                <a:sym typeface="Consolas"/>
              </a:rPr>
              <a:t>in </a:t>
            </a:r>
            <a:r>
              <a:rPr lang="en-US" sz="4800">
                <a:solidFill>
                  <a:srgbClr val="000080"/>
                </a:solidFill>
                <a:highlight>
                  <a:srgbClr val="FFFFFF"/>
                </a:highlight>
                <a:latin typeface="Consolas"/>
                <a:ea typeface="Consolas"/>
                <a:cs typeface="Consolas"/>
                <a:sym typeface="Consolas"/>
              </a:rPr>
              <a:t>range</a:t>
            </a:r>
            <a:r>
              <a:rPr lang="en-US" sz="4800">
                <a:solidFill>
                  <a:schemeClr val="dk1"/>
                </a:solidFill>
                <a:highlight>
                  <a:srgbClr val="FFFFFF"/>
                </a:highlight>
                <a:latin typeface="Consolas"/>
                <a:ea typeface="Consolas"/>
                <a:cs typeface="Consolas"/>
                <a:sym typeface="Consolas"/>
              </a:rPr>
              <a:t>(</a:t>
            </a:r>
            <a:r>
              <a:rPr lang="en-US" sz="4800">
                <a:solidFill>
                  <a:srgbClr val="0000FF"/>
                </a:solidFill>
                <a:highlight>
                  <a:srgbClr val="FFFFFF"/>
                </a:highlight>
                <a:latin typeface="Consolas"/>
                <a:ea typeface="Consolas"/>
                <a:cs typeface="Consolas"/>
                <a:sym typeface="Consolas"/>
              </a:rPr>
              <a:t>2001</a:t>
            </a:r>
            <a:r>
              <a:rPr lang="en-US" sz="48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4800">
                <a:solidFill>
                  <a:schemeClr val="dk1"/>
                </a:solidFill>
                <a:highlight>
                  <a:srgbClr val="FFFFFF"/>
                </a:highlight>
                <a:latin typeface="Consolas"/>
                <a:ea typeface="Consolas"/>
                <a:cs typeface="Consolas"/>
                <a:sym typeface="Consolas"/>
              </a:rPr>
              <a:t>   sess.run(train)</a:t>
            </a:r>
          </a:p>
          <a:p>
            <a:pPr indent="0" lvl="0" marL="0" rtl="0">
              <a:lnSpc>
                <a:spcPct val="115000"/>
              </a:lnSpc>
              <a:spcBef>
                <a:spcPts val="0"/>
              </a:spcBef>
              <a:buNone/>
            </a:pPr>
            <a:r>
              <a:rPr lang="en-US" sz="4800">
                <a:solidFill>
                  <a:schemeClr val="dk1"/>
                </a:solidFill>
                <a:highlight>
                  <a:srgbClr val="FFFFFF"/>
                </a:highlight>
                <a:latin typeface="Consolas"/>
                <a:ea typeface="Consolas"/>
                <a:cs typeface="Consolas"/>
                <a:sym typeface="Consolas"/>
              </a:rPr>
              <a:t>   </a:t>
            </a:r>
            <a:r>
              <a:rPr b="1" lang="en-US" sz="4800">
                <a:solidFill>
                  <a:srgbClr val="000080"/>
                </a:solidFill>
                <a:highlight>
                  <a:srgbClr val="FFFFFF"/>
                </a:highlight>
                <a:latin typeface="Consolas"/>
                <a:ea typeface="Consolas"/>
                <a:cs typeface="Consolas"/>
                <a:sym typeface="Consolas"/>
              </a:rPr>
              <a:t>if </a:t>
            </a:r>
            <a:r>
              <a:rPr lang="en-US" sz="4800">
                <a:solidFill>
                  <a:schemeClr val="dk1"/>
                </a:solidFill>
                <a:highlight>
                  <a:srgbClr val="FFFFFF"/>
                </a:highlight>
                <a:latin typeface="Consolas"/>
                <a:ea typeface="Consolas"/>
                <a:cs typeface="Consolas"/>
                <a:sym typeface="Consolas"/>
              </a:rPr>
              <a:t>step % </a:t>
            </a:r>
            <a:r>
              <a:rPr lang="en-US" sz="4800">
                <a:solidFill>
                  <a:srgbClr val="0000FF"/>
                </a:solidFill>
                <a:highlight>
                  <a:srgbClr val="FFFFFF"/>
                </a:highlight>
                <a:latin typeface="Consolas"/>
                <a:ea typeface="Consolas"/>
                <a:cs typeface="Consolas"/>
                <a:sym typeface="Consolas"/>
              </a:rPr>
              <a:t>20 </a:t>
            </a:r>
            <a:r>
              <a:rPr lang="en-US" sz="4800">
                <a:solidFill>
                  <a:schemeClr val="dk1"/>
                </a:solidFill>
                <a:highlight>
                  <a:srgbClr val="FFFFFF"/>
                </a:highlight>
                <a:latin typeface="Consolas"/>
                <a:ea typeface="Consolas"/>
                <a:cs typeface="Consolas"/>
                <a:sym typeface="Consolas"/>
              </a:rPr>
              <a:t>== </a:t>
            </a:r>
            <a:r>
              <a:rPr lang="en-US" sz="4800">
                <a:solidFill>
                  <a:srgbClr val="0000FF"/>
                </a:solidFill>
                <a:highlight>
                  <a:srgbClr val="FFFFFF"/>
                </a:highlight>
                <a:latin typeface="Consolas"/>
                <a:ea typeface="Consolas"/>
                <a:cs typeface="Consolas"/>
                <a:sym typeface="Consolas"/>
              </a:rPr>
              <a:t>0</a:t>
            </a:r>
            <a:r>
              <a:rPr lang="en-US" sz="48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4800">
                <a:solidFill>
                  <a:schemeClr val="dk1"/>
                </a:solidFill>
                <a:highlight>
                  <a:srgbClr val="FFFFFF"/>
                </a:highlight>
                <a:latin typeface="Consolas"/>
                <a:ea typeface="Consolas"/>
                <a:cs typeface="Consolas"/>
                <a:sym typeface="Consolas"/>
              </a:rPr>
              <a:t>       </a:t>
            </a:r>
            <a:r>
              <a:rPr lang="en-US" sz="4800">
                <a:solidFill>
                  <a:srgbClr val="000080"/>
                </a:solidFill>
                <a:highlight>
                  <a:srgbClr val="FFFFFF"/>
                </a:highlight>
                <a:latin typeface="Consolas"/>
                <a:ea typeface="Consolas"/>
                <a:cs typeface="Consolas"/>
                <a:sym typeface="Consolas"/>
              </a:rPr>
              <a:t>print</a:t>
            </a:r>
            <a:r>
              <a:rPr lang="en-US" sz="4800">
                <a:solidFill>
                  <a:schemeClr val="dk1"/>
                </a:solidFill>
                <a:highlight>
                  <a:srgbClr val="FFFFFF"/>
                </a:highlight>
                <a:latin typeface="Consolas"/>
                <a:ea typeface="Consolas"/>
                <a:cs typeface="Consolas"/>
                <a:sym typeface="Consolas"/>
              </a:rPr>
              <a:t>(step, sess.run(cost), sess.run(W), sess.run(b))</a:t>
            </a:r>
          </a:p>
        </p:txBody>
      </p:sp>
      <p:pic>
        <p:nvPicPr>
          <p:cNvPr id="845" name="Shape 845"/>
          <p:cNvPicPr preferRelativeResize="0"/>
          <p:nvPr/>
        </p:nvPicPr>
        <p:blipFill>
          <a:blip r:embed="rId3">
            <a:alphaModFix/>
          </a:blip>
          <a:stretch>
            <a:fillRect/>
          </a:stretch>
        </p:blipFill>
        <p:spPr>
          <a:xfrm>
            <a:off x="2515775" y="912600"/>
            <a:ext cx="1211675" cy="1202900"/>
          </a:xfrm>
          <a:prstGeom prst="rect">
            <a:avLst/>
          </a:prstGeom>
          <a:noFill/>
          <a:ln>
            <a:noFill/>
          </a:ln>
        </p:spPr>
      </p:pic>
      <p:pic>
        <p:nvPicPr>
          <p:cNvPr id="846" name="Shape 846"/>
          <p:cNvPicPr preferRelativeResize="0"/>
          <p:nvPr/>
        </p:nvPicPr>
        <p:blipFill>
          <a:blip r:embed="rId4">
            <a:alphaModFix/>
          </a:blip>
          <a:stretch>
            <a:fillRect/>
          </a:stretch>
        </p:blipFill>
        <p:spPr>
          <a:xfrm>
            <a:off x="2515773" y="2170738"/>
            <a:ext cx="1211675" cy="1203031"/>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0" name="Shape 850"/>
        <p:cNvGrpSpPr/>
        <p:nvPr/>
      </p:nvGrpSpPr>
      <p:grpSpPr>
        <a:xfrm>
          <a:off x="0" y="0"/>
          <a:ext cx="0" cy="0"/>
          <a:chOff x="0" y="0"/>
          <a:chExt cx="0" cy="0"/>
        </a:xfrm>
      </p:grpSpPr>
      <p:sp>
        <p:nvSpPr>
          <p:cNvPr id="851" name="Shape 851"/>
          <p:cNvSpPr txBox="1"/>
          <p:nvPr/>
        </p:nvSpPr>
        <p:spPr>
          <a:xfrm>
            <a:off x="91328" y="64400"/>
            <a:ext cx="13942500" cy="13716000"/>
          </a:xfrm>
          <a:prstGeom prst="rect">
            <a:avLst/>
          </a:prstGeom>
          <a:noFill/>
          <a:ln>
            <a:noFill/>
          </a:ln>
        </p:spPr>
        <p:txBody>
          <a:bodyPr anchorCtr="0" anchor="ctr" bIns="91400" lIns="91400" rIns="91400" wrap="square" tIns="91400">
            <a:noAutofit/>
          </a:bodyPr>
          <a:lstStyle/>
          <a:p>
            <a:pPr indent="0" lvl="0" marL="0" rtl="0">
              <a:lnSpc>
                <a:spcPct val="115000"/>
              </a:lnSpc>
              <a:spcBef>
                <a:spcPts val="0"/>
              </a:spcBef>
              <a:buNone/>
            </a:pPr>
            <a:r>
              <a:rPr b="1" lang="en-US" sz="2400">
                <a:solidFill>
                  <a:srgbClr val="000080"/>
                </a:solidFill>
                <a:highlight>
                  <a:srgbClr val="FFFFFF"/>
                </a:highlight>
                <a:latin typeface="Consolas"/>
                <a:ea typeface="Consolas"/>
                <a:cs typeface="Consolas"/>
                <a:sym typeface="Consolas"/>
              </a:rPr>
              <a:t>import </a:t>
            </a:r>
            <a:r>
              <a:rPr lang="en-US" sz="2400">
                <a:solidFill>
                  <a:schemeClr val="dk1"/>
                </a:solidFill>
                <a:highlight>
                  <a:srgbClr val="FFFFFF"/>
                </a:highlight>
                <a:latin typeface="Consolas"/>
                <a:ea typeface="Consolas"/>
                <a:cs typeface="Consolas"/>
                <a:sym typeface="Consolas"/>
              </a:rPr>
              <a:t>tensorflow </a:t>
            </a:r>
            <a:r>
              <a:rPr b="1" lang="en-US" sz="2400">
                <a:solidFill>
                  <a:srgbClr val="000080"/>
                </a:solidFill>
                <a:highlight>
                  <a:srgbClr val="FFFFFF"/>
                </a:highlight>
                <a:latin typeface="Consolas"/>
                <a:ea typeface="Consolas"/>
                <a:cs typeface="Consolas"/>
                <a:sym typeface="Consolas"/>
              </a:rPr>
              <a:t>as </a:t>
            </a:r>
            <a:r>
              <a:rPr lang="en-US" sz="2400">
                <a:solidFill>
                  <a:schemeClr val="dk1"/>
                </a:solidFill>
                <a:highlight>
                  <a:srgbClr val="FFFFFF"/>
                </a:highlight>
                <a:latin typeface="Consolas"/>
                <a:ea typeface="Consolas"/>
                <a:cs typeface="Consolas"/>
                <a:sym typeface="Consolas"/>
              </a:rPr>
              <a:t>tf</a:t>
            </a:r>
          </a:p>
          <a:p>
            <a:pPr indent="0" lvl="0" marL="0" rtl="0">
              <a:lnSpc>
                <a:spcPct val="115000"/>
              </a:lnSpc>
              <a:spcBef>
                <a:spcPts val="0"/>
              </a:spcBef>
              <a:buNone/>
            </a:pPr>
            <a:r>
              <a:t/>
            </a:r>
            <a:endParaRPr i="1" sz="2400">
              <a:solidFill>
                <a:srgbClr val="808080"/>
              </a:solidFill>
              <a:highlight>
                <a:srgbClr val="FFFFFF"/>
              </a:highlight>
              <a:latin typeface="Consolas"/>
              <a:ea typeface="Consolas"/>
              <a:cs typeface="Consolas"/>
              <a:sym typeface="Consolas"/>
            </a:endParaRPr>
          </a:p>
          <a:p>
            <a:pPr indent="0" lvl="0" marL="0" rtl="0">
              <a:lnSpc>
                <a:spcPct val="115000"/>
              </a:lnSpc>
              <a:spcBef>
                <a:spcPts val="0"/>
              </a:spcBef>
              <a:buNone/>
            </a:pPr>
            <a:r>
              <a:rPr i="1" lang="en-US" sz="2400">
                <a:solidFill>
                  <a:srgbClr val="808080"/>
                </a:solidFill>
                <a:highlight>
                  <a:srgbClr val="FFFFFF"/>
                </a:highlight>
                <a:latin typeface="Consolas"/>
                <a:ea typeface="Consolas"/>
                <a:cs typeface="Consolas"/>
                <a:sym typeface="Consolas"/>
              </a:rPr>
              <a:t># X and Y data</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x_train = [</a:t>
            </a:r>
            <a:r>
              <a:rPr lang="en-US" sz="2400">
                <a:solidFill>
                  <a:srgbClr val="0000FF"/>
                </a:solidFill>
                <a:highlight>
                  <a:srgbClr val="FFFFFF"/>
                </a:highlight>
                <a:latin typeface="Consolas"/>
                <a:ea typeface="Consolas"/>
                <a:cs typeface="Consolas"/>
                <a:sym typeface="Consolas"/>
              </a:rPr>
              <a:t>1</a:t>
            </a:r>
            <a:r>
              <a:rPr lang="en-US" sz="2400">
                <a:solidFill>
                  <a:schemeClr val="dk1"/>
                </a:solidFill>
                <a:highlight>
                  <a:srgbClr val="FFFFFF"/>
                </a:highlight>
                <a:latin typeface="Consolas"/>
                <a:ea typeface="Consolas"/>
                <a:cs typeface="Consolas"/>
                <a:sym typeface="Consolas"/>
              </a:rPr>
              <a:t>, </a:t>
            </a:r>
            <a:r>
              <a:rPr lang="en-US" sz="2400">
                <a:solidFill>
                  <a:srgbClr val="0000FF"/>
                </a:solidFill>
                <a:highlight>
                  <a:srgbClr val="FFFFFF"/>
                </a:highlight>
                <a:latin typeface="Consolas"/>
                <a:ea typeface="Consolas"/>
                <a:cs typeface="Consolas"/>
                <a:sym typeface="Consolas"/>
              </a:rPr>
              <a:t>2</a:t>
            </a:r>
            <a:r>
              <a:rPr lang="en-US" sz="2400">
                <a:solidFill>
                  <a:schemeClr val="dk1"/>
                </a:solidFill>
                <a:highlight>
                  <a:srgbClr val="FFFFFF"/>
                </a:highlight>
                <a:latin typeface="Consolas"/>
                <a:ea typeface="Consolas"/>
                <a:cs typeface="Consolas"/>
                <a:sym typeface="Consolas"/>
              </a:rPr>
              <a:t>, </a:t>
            </a:r>
            <a:r>
              <a:rPr lang="en-US" sz="2400">
                <a:solidFill>
                  <a:srgbClr val="0000FF"/>
                </a:solidFill>
                <a:highlight>
                  <a:srgbClr val="FFFFFF"/>
                </a:highlight>
                <a:latin typeface="Consolas"/>
                <a:ea typeface="Consolas"/>
                <a:cs typeface="Consolas"/>
                <a:sym typeface="Consolas"/>
              </a:rPr>
              <a:t>3</a:t>
            </a:r>
            <a:r>
              <a:rPr lang="en-US" sz="24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y_train = [</a:t>
            </a:r>
            <a:r>
              <a:rPr lang="en-US" sz="2400">
                <a:solidFill>
                  <a:srgbClr val="0000FF"/>
                </a:solidFill>
                <a:highlight>
                  <a:srgbClr val="FFFFFF"/>
                </a:highlight>
                <a:latin typeface="Consolas"/>
                <a:ea typeface="Consolas"/>
                <a:cs typeface="Consolas"/>
                <a:sym typeface="Consolas"/>
              </a:rPr>
              <a:t>1</a:t>
            </a:r>
            <a:r>
              <a:rPr lang="en-US" sz="2400">
                <a:solidFill>
                  <a:schemeClr val="dk1"/>
                </a:solidFill>
                <a:highlight>
                  <a:srgbClr val="FFFFFF"/>
                </a:highlight>
                <a:latin typeface="Consolas"/>
                <a:ea typeface="Consolas"/>
                <a:cs typeface="Consolas"/>
                <a:sym typeface="Consolas"/>
              </a:rPr>
              <a:t>, </a:t>
            </a:r>
            <a:r>
              <a:rPr lang="en-US" sz="2400">
                <a:solidFill>
                  <a:srgbClr val="0000FF"/>
                </a:solidFill>
                <a:highlight>
                  <a:srgbClr val="FFFFFF"/>
                </a:highlight>
                <a:latin typeface="Consolas"/>
                <a:ea typeface="Consolas"/>
                <a:cs typeface="Consolas"/>
                <a:sym typeface="Consolas"/>
              </a:rPr>
              <a:t>2</a:t>
            </a:r>
            <a:r>
              <a:rPr lang="en-US" sz="2400">
                <a:solidFill>
                  <a:schemeClr val="dk1"/>
                </a:solidFill>
                <a:highlight>
                  <a:srgbClr val="FFFFFF"/>
                </a:highlight>
                <a:latin typeface="Consolas"/>
                <a:ea typeface="Consolas"/>
                <a:cs typeface="Consolas"/>
                <a:sym typeface="Consolas"/>
              </a:rPr>
              <a:t>, </a:t>
            </a:r>
            <a:r>
              <a:rPr lang="en-US" sz="2400">
                <a:solidFill>
                  <a:srgbClr val="0000FF"/>
                </a:solidFill>
                <a:highlight>
                  <a:srgbClr val="FFFFFF"/>
                </a:highlight>
                <a:latin typeface="Consolas"/>
                <a:ea typeface="Consolas"/>
                <a:cs typeface="Consolas"/>
                <a:sym typeface="Consolas"/>
              </a:rPr>
              <a:t>3</a:t>
            </a:r>
            <a:r>
              <a:rPr lang="en-US" sz="2400">
                <a:solidFill>
                  <a:schemeClr val="dk1"/>
                </a:solidFill>
                <a:highlight>
                  <a:srgbClr val="FFFFFF"/>
                </a:highlight>
                <a:latin typeface="Consolas"/>
                <a:ea typeface="Consolas"/>
                <a:cs typeface="Consolas"/>
                <a:sym typeface="Consolas"/>
              </a:rPr>
              <a:t>]</a:t>
            </a:r>
          </a:p>
          <a:p>
            <a:pPr indent="7785100" lvl="0" rtl="0">
              <a:lnSpc>
                <a:spcPct val="115000"/>
              </a:lnSpc>
              <a:spcBef>
                <a:spcPts val="0"/>
              </a:spcBef>
              <a:buNone/>
            </a:pPr>
            <a:r>
              <a:t/>
            </a:r>
            <a:endParaRPr sz="2400">
              <a:solidFill>
                <a:schemeClr val="dk1"/>
              </a:solidFill>
              <a:highlight>
                <a:srgbClr val="FFFFFF"/>
              </a:highlight>
              <a:latin typeface="Consolas"/>
              <a:ea typeface="Consolas"/>
              <a:cs typeface="Consolas"/>
              <a:sym typeface="Consolas"/>
            </a:endParaRP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W = tf.Variable(tf.random_normal([</a:t>
            </a:r>
            <a:r>
              <a:rPr lang="en-US" sz="2400">
                <a:solidFill>
                  <a:srgbClr val="0000FF"/>
                </a:solidFill>
                <a:highlight>
                  <a:srgbClr val="FFFFFF"/>
                </a:highlight>
                <a:latin typeface="Consolas"/>
                <a:ea typeface="Consolas"/>
                <a:cs typeface="Consolas"/>
                <a:sym typeface="Consolas"/>
              </a:rPr>
              <a:t>1</a:t>
            </a:r>
            <a:r>
              <a:rPr lang="en-US" sz="2400">
                <a:solidFill>
                  <a:schemeClr val="dk1"/>
                </a:solidFill>
                <a:highlight>
                  <a:srgbClr val="FFFFFF"/>
                </a:highlight>
                <a:latin typeface="Consolas"/>
                <a:ea typeface="Consolas"/>
                <a:cs typeface="Consolas"/>
                <a:sym typeface="Consolas"/>
              </a:rPr>
              <a:t>]), </a:t>
            </a:r>
            <a:r>
              <a:rPr lang="en-US" sz="2400">
                <a:solidFill>
                  <a:srgbClr val="660099"/>
                </a:solidFill>
                <a:highlight>
                  <a:srgbClr val="FFFFFF"/>
                </a:highlight>
                <a:latin typeface="Consolas"/>
                <a:ea typeface="Consolas"/>
                <a:cs typeface="Consolas"/>
                <a:sym typeface="Consolas"/>
              </a:rPr>
              <a:t>name</a:t>
            </a:r>
            <a:r>
              <a:rPr lang="en-US" sz="2400">
                <a:solidFill>
                  <a:schemeClr val="dk1"/>
                </a:solidFill>
                <a:highlight>
                  <a:srgbClr val="FFFFFF"/>
                </a:highlight>
                <a:latin typeface="Consolas"/>
                <a:ea typeface="Consolas"/>
                <a:cs typeface="Consolas"/>
                <a:sym typeface="Consolas"/>
              </a:rPr>
              <a:t>=</a:t>
            </a:r>
            <a:r>
              <a:rPr b="1" lang="en-US" sz="2400">
                <a:solidFill>
                  <a:srgbClr val="008080"/>
                </a:solidFill>
                <a:highlight>
                  <a:srgbClr val="FFFFFF"/>
                </a:highlight>
                <a:latin typeface="Consolas"/>
                <a:ea typeface="Consolas"/>
                <a:cs typeface="Consolas"/>
                <a:sym typeface="Consolas"/>
              </a:rPr>
              <a:t>'weight'</a:t>
            </a:r>
            <a:r>
              <a:rPr lang="en-US" sz="24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b = tf.Variable(tf.random_normal([</a:t>
            </a:r>
            <a:r>
              <a:rPr lang="en-US" sz="2400">
                <a:solidFill>
                  <a:srgbClr val="0000FF"/>
                </a:solidFill>
                <a:highlight>
                  <a:srgbClr val="FFFFFF"/>
                </a:highlight>
                <a:latin typeface="Consolas"/>
                <a:ea typeface="Consolas"/>
                <a:cs typeface="Consolas"/>
                <a:sym typeface="Consolas"/>
              </a:rPr>
              <a:t>1</a:t>
            </a:r>
            <a:r>
              <a:rPr lang="en-US" sz="2400">
                <a:solidFill>
                  <a:schemeClr val="dk1"/>
                </a:solidFill>
                <a:highlight>
                  <a:srgbClr val="FFFFFF"/>
                </a:highlight>
                <a:latin typeface="Consolas"/>
                <a:ea typeface="Consolas"/>
                <a:cs typeface="Consolas"/>
                <a:sym typeface="Consolas"/>
              </a:rPr>
              <a:t>]), </a:t>
            </a:r>
            <a:r>
              <a:rPr lang="en-US" sz="2400">
                <a:solidFill>
                  <a:srgbClr val="660099"/>
                </a:solidFill>
                <a:highlight>
                  <a:srgbClr val="FFFFFF"/>
                </a:highlight>
                <a:latin typeface="Consolas"/>
                <a:ea typeface="Consolas"/>
                <a:cs typeface="Consolas"/>
                <a:sym typeface="Consolas"/>
              </a:rPr>
              <a:t>name</a:t>
            </a:r>
            <a:r>
              <a:rPr lang="en-US" sz="2400">
                <a:solidFill>
                  <a:schemeClr val="dk1"/>
                </a:solidFill>
                <a:highlight>
                  <a:srgbClr val="FFFFFF"/>
                </a:highlight>
                <a:latin typeface="Consolas"/>
                <a:ea typeface="Consolas"/>
                <a:cs typeface="Consolas"/>
                <a:sym typeface="Consolas"/>
              </a:rPr>
              <a:t>=</a:t>
            </a:r>
            <a:r>
              <a:rPr b="1" lang="en-US" sz="2400">
                <a:solidFill>
                  <a:srgbClr val="008080"/>
                </a:solidFill>
                <a:highlight>
                  <a:srgbClr val="FFFFFF"/>
                </a:highlight>
                <a:latin typeface="Consolas"/>
                <a:ea typeface="Consolas"/>
                <a:cs typeface="Consolas"/>
                <a:sym typeface="Consolas"/>
              </a:rPr>
              <a:t>'bias'</a:t>
            </a:r>
            <a:r>
              <a:rPr lang="en-US" sz="2400">
                <a:solidFill>
                  <a:schemeClr val="dk1"/>
                </a:solidFill>
                <a:highlight>
                  <a:srgbClr val="FFFFFF"/>
                </a:highlight>
                <a:latin typeface="Consolas"/>
                <a:ea typeface="Consolas"/>
                <a:cs typeface="Consolas"/>
                <a:sym typeface="Consolas"/>
              </a:rPr>
              <a:t>)</a:t>
            </a:r>
          </a:p>
          <a:p>
            <a:pPr indent="7785100" lvl="0" rtl="0">
              <a:lnSpc>
                <a:spcPct val="115000"/>
              </a:lnSpc>
              <a:spcBef>
                <a:spcPts val="0"/>
              </a:spcBef>
              <a:buNone/>
            </a:pPr>
            <a:r>
              <a:t/>
            </a:r>
            <a:endParaRPr sz="2400">
              <a:solidFill>
                <a:schemeClr val="dk1"/>
              </a:solidFill>
              <a:highlight>
                <a:srgbClr val="FFFFFF"/>
              </a:highlight>
              <a:latin typeface="Consolas"/>
              <a:ea typeface="Consolas"/>
              <a:cs typeface="Consolas"/>
              <a:sym typeface="Consolas"/>
            </a:endParaRPr>
          </a:p>
          <a:p>
            <a:pPr indent="0" lvl="0" marL="0" rtl="0">
              <a:lnSpc>
                <a:spcPct val="115000"/>
              </a:lnSpc>
              <a:spcBef>
                <a:spcPts val="0"/>
              </a:spcBef>
              <a:buNone/>
            </a:pPr>
            <a:r>
              <a:rPr i="1" lang="en-US" sz="2400">
                <a:solidFill>
                  <a:srgbClr val="808080"/>
                </a:solidFill>
                <a:highlight>
                  <a:srgbClr val="FFFFFF"/>
                </a:highlight>
                <a:latin typeface="Consolas"/>
                <a:ea typeface="Consolas"/>
                <a:cs typeface="Consolas"/>
                <a:sym typeface="Consolas"/>
              </a:rPr>
              <a:t># Our hypothesis XW+b</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hypothesis = x_train * W + b</a:t>
            </a:r>
          </a:p>
          <a:p>
            <a:pPr indent="7785100" lvl="0" rtl="0">
              <a:lnSpc>
                <a:spcPct val="115000"/>
              </a:lnSpc>
              <a:spcBef>
                <a:spcPts val="0"/>
              </a:spcBef>
              <a:buNone/>
            </a:pPr>
            <a:r>
              <a:t/>
            </a:r>
            <a:endParaRPr sz="2400">
              <a:solidFill>
                <a:schemeClr val="dk1"/>
              </a:solidFill>
              <a:highlight>
                <a:srgbClr val="FFFFFF"/>
              </a:highlight>
              <a:latin typeface="Consolas"/>
              <a:ea typeface="Consolas"/>
              <a:cs typeface="Consolas"/>
              <a:sym typeface="Consolas"/>
            </a:endParaRPr>
          </a:p>
          <a:p>
            <a:pPr indent="0" lvl="0" marL="0" rtl="0">
              <a:lnSpc>
                <a:spcPct val="115000"/>
              </a:lnSpc>
              <a:spcBef>
                <a:spcPts val="0"/>
              </a:spcBef>
              <a:buNone/>
            </a:pPr>
            <a:r>
              <a:rPr i="1" lang="en-US" sz="2400">
                <a:solidFill>
                  <a:srgbClr val="808080"/>
                </a:solidFill>
                <a:highlight>
                  <a:srgbClr val="FFFFFF"/>
                </a:highlight>
                <a:latin typeface="Consolas"/>
                <a:ea typeface="Consolas"/>
                <a:cs typeface="Consolas"/>
                <a:sym typeface="Consolas"/>
              </a:rPr>
              <a:t># cost/loss function</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cost = tf.reduce_mean(tf.square(hypothesis - y_train))</a:t>
            </a:r>
          </a:p>
          <a:p>
            <a:pPr indent="7785100" lvl="0" rtl="0">
              <a:lnSpc>
                <a:spcPct val="115000"/>
              </a:lnSpc>
              <a:spcBef>
                <a:spcPts val="0"/>
              </a:spcBef>
              <a:buNone/>
            </a:pPr>
            <a:r>
              <a:t/>
            </a:r>
            <a:endParaRPr sz="2400">
              <a:solidFill>
                <a:schemeClr val="dk1"/>
              </a:solidFill>
              <a:highlight>
                <a:srgbClr val="FFFFFF"/>
              </a:highlight>
              <a:latin typeface="Consolas"/>
              <a:ea typeface="Consolas"/>
              <a:cs typeface="Consolas"/>
              <a:sym typeface="Consolas"/>
            </a:endParaRPr>
          </a:p>
          <a:p>
            <a:pPr indent="0" lvl="0" marL="0" rtl="0">
              <a:lnSpc>
                <a:spcPct val="115000"/>
              </a:lnSpc>
              <a:spcBef>
                <a:spcPts val="0"/>
              </a:spcBef>
              <a:buNone/>
            </a:pPr>
            <a:r>
              <a:rPr i="1" lang="en-US" sz="2400">
                <a:solidFill>
                  <a:srgbClr val="808080"/>
                </a:solidFill>
                <a:highlight>
                  <a:srgbClr val="FFFFFF"/>
                </a:highlight>
                <a:latin typeface="Consolas"/>
                <a:ea typeface="Consolas"/>
                <a:cs typeface="Consolas"/>
                <a:sym typeface="Consolas"/>
              </a:rPr>
              <a:t># Minimize</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optimizer = tf.train.GradientDescentOptimizer(</a:t>
            </a:r>
            <a:r>
              <a:rPr lang="en-US" sz="2400">
                <a:solidFill>
                  <a:srgbClr val="660099"/>
                </a:solidFill>
                <a:highlight>
                  <a:srgbClr val="FFFFFF"/>
                </a:highlight>
                <a:latin typeface="Consolas"/>
                <a:ea typeface="Consolas"/>
                <a:cs typeface="Consolas"/>
                <a:sym typeface="Consolas"/>
              </a:rPr>
              <a:t>learning_rate</a:t>
            </a:r>
            <a:r>
              <a:rPr lang="en-US" sz="2400">
                <a:solidFill>
                  <a:schemeClr val="dk1"/>
                </a:solidFill>
                <a:highlight>
                  <a:srgbClr val="FFFFFF"/>
                </a:highlight>
                <a:latin typeface="Consolas"/>
                <a:ea typeface="Consolas"/>
                <a:cs typeface="Consolas"/>
                <a:sym typeface="Consolas"/>
              </a:rPr>
              <a:t>=</a:t>
            </a:r>
            <a:r>
              <a:rPr lang="en-US" sz="2400">
                <a:solidFill>
                  <a:srgbClr val="0000FF"/>
                </a:solidFill>
                <a:highlight>
                  <a:srgbClr val="FFFFFF"/>
                </a:highlight>
                <a:latin typeface="Consolas"/>
                <a:ea typeface="Consolas"/>
                <a:cs typeface="Consolas"/>
                <a:sym typeface="Consolas"/>
              </a:rPr>
              <a:t>0.01</a:t>
            </a:r>
            <a:r>
              <a:rPr lang="en-US" sz="24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train = optimizer.minimize(cost)</a:t>
            </a:r>
          </a:p>
          <a:p>
            <a:pPr indent="7785100" lvl="0" rtl="0">
              <a:lnSpc>
                <a:spcPct val="115000"/>
              </a:lnSpc>
              <a:spcBef>
                <a:spcPts val="0"/>
              </a:spcBef>
              <a:buNone/>
            </a:pPr>
            <a:r>
              <a:t/>
            </a:r>
            <a:endParaRPr sz="2400">
              <a:solidFill>
                <a:schemeClr val="dk1"/>
              </a:solidFill>
              <a:highlight>
                <a:srgbClr val="FFFFFF"/>
              </a:highlight>
              <a:latin typeface="Consolas"/>
              <a:ea typeface="Consolas"/>
              <a:cs typeface="Consolas"/>
              <a:sym typeface="Consolas"/>
            </a:endParaRPr>
          </a:p>
          <a:p>
            <a:pPr indent="0" lvl="0" marL="0" rtl="0">
              <a:lnSpc>
                <a:spcPct val="115000"/>
              </a:lnSpc>
              <a:spcBef>
                <a:spcPts val="0"/>
              </a:spcBef>
              <a:buNone/>
            </a:pPr>
            <a:r>
              <a:rPr i="1" lang="en-US" sz="2400">
                <a:solidFill>
                  <a:srgbClr val="808080"/>
                </a:solidFill>
                <a:highlight>
                  <a:srgbClr val="FFFFFF"/>
                </a:highlight>
                <a:latin typeface="Consolas"/>
                <a:ea typeface="Consolas"/>
                <a:cs typeface="Consolas"/>
                <a:sym typeface="Consolas"/>
              </a:rPr>
              <a:t># Launch the graph in a session.</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sess = tf.Session()</a:t>
            </a:r>
          </a:p>
          <a:p>
            <a:pPr indent="0" lvl="0" marL="0" rtl="0">
              <a:lnSpc>
                <a:spcPct val="115000"/>
              </a:lnSpc>
              <a:spcBef>
                <a:spcPts val="0"/>
              </a:spcBef>
              <a:buNone/>
            </a:pPr>
            <a:r>
              <a:rPr i="1" lang="en-US" sz="2400">
                <a:solidFill>
                  <a:srgbClr val="808080"/>
                </a:solidFill>
                <a:highlight>
                  <a:srgbClr val="FFFFFF"/>
                </a:highlight>
                <a:latin typeface="Consolas"/>
                <a:ea typeface="Consolas"/>
                <a:cs typeface="Consolas"/>
                <a:sym typeface="Consolas"/>
              </a:rPr>
              <a:t># Initializes global variables in the graph.</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sess.run(tf.global_variables_initializer())</a:t>
            </a:r>
          </a:p>
          <a:p>
            <a:pPr indent="7785100" lvl="0" rtl="0">
              <a:lnSpc>
                <a:spcPct val="115000"/>
              </a:lnSpc>
              <a:spcBef>
                <a:spcPts val="0"/>
              </a:spcBef>
              <a:buNone/>
            </a:pPr>
            <a:r>
              <a:t/>
            </a:r>
            <a:endParaRPr sz="2400">
              <a:solidFill>
                <a:schemeClr val="dk1"/>
              </a:solidFill>
              <a:highlight>
                <a:srgbClr val="FFFFFF"/>
              </a:highlight>
              <a:latin typeface="Consolas"/>
              <a:ea typeface="Consolas"/>
              <a:cs typeface="Consolas"/>
              <a:sym typeface="Consolas"/>
            </a:endParaRPr>
          </a:p>
          <a:p>
            <a:pPr indent="0" lvl="0" marL="0" rtl="0">
              <a:lnSpc>
                <a:spcPct val="115000"/>
              </a:lnSpc>
              <a:spcBef>
                <a:spcPts val="0"/>
              </a:spcBef>
              <a:buNone/>
            </a:pPr>
            <a:r>
              <a:rPr i="1" lang="en-US" sz="2400">
                <a:solidFill>
                  <a:srgbClr val="808080"/>
                </a:solidFill>
                <a:highlight>
                  <a:srgbClr val="FFFFFF"/>
                </a:highlight>
                <a:latin typeface="Consolas"/>
                <a:ea typeface="Consolas"/>
                <a:cs typeface="Consolas"/>
                <a:sym typeface="Consolas"/>
              </a:rPr>
              <a:t># Fit the line</a:t>
            </a:r>
          </a:p>
          <a:p>
            <a:pPr indent="0" lvl="0" marL="0" rtl="0">
              <a:lnSpc>
                <a:spcPct val="115000"/>
              </a:lnSpc>
              <a:spcBef>
                <a:spcPts val="0"/>
              </a:spcBef>
              <a:buNone/>
            </a:pPr>
            <a:r>
              <a:rPr b="1" lang="en-US" sz="2400">
                <a:solidFill>
                  <a:srgbClr val="000080"/>
                </a:solidFill>
                <a:highlight>
                  <a:srgbClr val="FFFFFF"/>
                </a:highlight>
                <a:latin typeface="Consolas"/>
                <a:ea typeface="Consolas"/>
                <a:cs typeface="Consolas"/>
                <a:sym typeface="Consolas"/>
              </a:rPr>
              <a:t>for </a:t>
            </a:r>
            <a:r>
              <a:rPr lang="en-US" sz="2400">
                <a:solidFill>
                  <a:schemeClr val="dk1"/>
                </a:solidFill>
                <a:highlight>
                  <a:srgbClr val="FFFFFF"/>
                </a:highlight>
                <a:latin typeface="Consolas"/>
                <a:ea typeface="Consolas"/>
                <a:cs typeface="Consolas"/>
                <a:sym typeface="Consolas"/>
              </a:rPr>
              <a:t>step </a:t>
            </a:r>
            <a:r>
              <a:rPr b="1" lang="en-US" sz="2400">
                <a:solidFill>
                  <a:srgbClr val="000080"/>
                </a:solidFill>
                <a:highlight>
                  <a:srgbClr val="FFFFFF"/>
                </a:highlight>
                <a:latin typeface="Consolas"/>
                <a:ea typeface="Consolas"/>
                <a:cs typeface="Consolas"/>
                <a:sym typeface="Consolas"/>
              </a:rPr>
              <a:t>in </a:t>
            </a:r>
            <a:r>
              <a:rPr lang="en-US" sz="2400">
                <a:solidFill>
                  <a:srgbClr val="000080"/>
                </a:solidFill>
                <a:highlight>
                  <a:srgbClr val="FFFFFF"/>
                </a:highlight>
                <a:latin typeface="Consolas"/>
                <a:ea typeface="Consolas"/>
                <a:cs typeface="Consolas"/>
                <a:sym typeface="Consolas"/>
              </a:rPr>
              <a:t>range</a:t>
            </a:r>
            <a:r>
              <a:rPr lang="en-US" sz="2400">
                <a:solidFill>
                  <a:schemeClr val="dk1"/>
                </a:solidFill>
                <a:highlight>
                  <a:srgbClr val="FFFFFF"/>
                </a:highlight>
                <a:latin typeface="Consolas"/>
                <a:ea typeface="Consolas"/>
                <a:cs typeface="Consolas"/>
                <a:sym typeface="Consolas"/>
              </a:rPr>
              <a:t>(</a:t>
            </a:r>
            <a:r>
              <a:rPr lang="en-US" sz="2400">
                <a:solidFill>
                  <a:srgbClr val="0000FF"/>
                </a:solidFill>
                <a:highlight>
                  <a:srgbClr val="FFFFFF"/>
                </a:highlight>
                <a:latin typeface="Consolas"/>
                <a:ea typeface="Consolas"/>
                <a:cs typeface="Consolas"/>
                <a:sym typeface="Consolas"/>
              </a:rPr>
              <a:t>2001</a:t>
            </a:r>
            <a:r>
              <a:rPr lang="en-US" sz="24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   sess.run(train)</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   </a:t>
            </a:r>
            <a:r>
              <a:rPr b="1" lang="en-US" sz="2400">
                <a:solidFill>
                  <a:srgbClr val="000080"/>
                </a:solidFill>
                <a:highlight>
                  <a:srgbClr val="FFFFFF"/>
                </a:highlight>
                <a:latin typeface="Consolas"/>
                <a:ea typeface="Consolas"/>
                <a:cs typeface="Consolas"/>
                <a:sym typeface="Consolas"/>
              </a:rPr>
              <a:t>if </a:t>
            </a:r>
            <a:r>
              <a:rPr lang="en-US" sz="2400">
                <a:solidFill>
                  <a:schemeClr val="dk1"/>
                </a:solidFill>
                <a:highlight>
                  <a:srgbClr val="FFFFFF"/>
                </a:highlight>
                <a:latin typeface="Consolas"/>
                <a:ea typeface="Consolas"/>
                <a:cs typeface="Consolas"/>
                <a:sym typeface="Consolas"/>
              </a:rPr>
              <a:t>step % </a:t>
            </a:r>
            <a:r>
              <a:rPr lang="en-US" sz="2400">
                <a:solidFill>
                  <a:srgbClr val="0000FF"/>
                </a:solidFill>
                <a:highlight>
                  <a:srgbClr val="FFFFFF"/>
                </a:highlight>
                <a:latin typeface="Consolas"/>
                <a:ea typeface="Consolas"/>
                <a:cs typeface="Consolas"/>
                <a:sym typeface="Consolas"/>
              </a:rPr>
              <a:t>20 </a:t>
            </a:r>
            <a:r>
              <a:rPr lang="en-US" sz="2400">
                <a:solidFill>
                  <a:schemeClr val="dk1"/>
                </a:solidFill>
                <a:highlight>
                  <a:srgbClr val="FFFFFF"/>
                </a:highlight>
                <a:latin typeface="Consolas"/>
                <a:ea typeface="Consolas"/>
                <a:cs typeface="Consolas"/>
                <a:sym typeface="Consolas"/>
              </a:rPr>
              <a:t>== </a:t>
            </a:r>
            <a:r>
              <a:rPr lang="en-US" sz="2400">
                <a:solidFill>
                  <a:srgbClr val="0000FF"/>
                </a:solidFill>
                <a:highlight>
                  <a:srgbClr val="FFFFFF"/>
                </a:highlight>
                <a:latin typeface="Consolas"/>
                <a:ea typeface="Consolas"/>
                <a:cs typeface="Consolas"/>
                <a:sym typeface="Consolas"/>
              </a:rPr>
              <a:t>0</a:t>
            </a:r>
            <a:r>
              <a:rPr lang="en-US" sz="24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400">
                <a:solidFill>
                  <a:schemeClr val="dk1"/>
                </a:solidFill>
                <a:highlight>
                  <a:srgbClr val="FFFFFF"/>
                </a:highlight>
                <a:latin typeface="Consolas"/>
                <a:ea typeface="Consolas"/>
                <a:cs typeface="Consolas"/>
                <a:sym typeface="Consolas"/>
              </a:rPr>
              <a:t>       </a:t>
            </a:r>
            <a:r>
              <a:rPr lang="en-US" sz="2400">
                <a:solidFill>
                  <a:srgbClr val="000080"/>
                </a:solidFill>
                <a:highlight>
                  <a:srgbClr val="FFFFFF"/>
                </a:highlight>
                <a:latin typeface="Consolas"/>
                <a:ea typeface="Consolas"/>
                <a:cs typeface="Consolas"/>
                <a:sym typeface="Consolas"/>
              </a:rPr>
              <a:t>print</a:t>
            </a:r>
            <a:r>
              <a:rPr lang="en-US" sz="2400">
                <a:solidFill>
                  <a:schemeClr val="dk1"/>
                </a:solidFill>
                <a:highlight>
                  <a:srgbClr val="FFFFFF"/>
                </a:highlight>
                <a:latin typeface="Consolas"/>
                <a:ea typeface="Consolas"/>
                <a:cs typeface="Consolas"/>
                <a:sym typeface="Consolas"/>
              </a:rPr>
              <a:t>(step, sess.run(cost), sess.run(W), sess.run(b))</a:t>
            </a:r>
          </a:p>
        </p:txBody>
      </p:sp>
      <p:sp>
        <p:nvSpPr>
          <p:cNvPr id="852" name="Shape 852"/>
          <p:cNvSpPr txBox="1"/>
          <p:nvPr/>
        </p:nvSpPr>
        <p:spPr>
          <a:xfrm>
            <a:off x="13587200" y="8178067"/>
            <a:ext cx="10479300" cy="51000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None/>
            </a:pPr>
            <a:r>
              <a:rPr b="1" lang="en-US" sz="2700">
                <a:solidFill>
                  <a:srgbClr val="008080"/>
                </a:solidFill>
                <a:highlight>
                  <a:srgbClr val="FFFFFF"/>
                </a:highlight>
                <a:latin typeface="Consolas"/>
                <a:ea typeface="Consolas"/>
                <a:cs typeface="Consolas"/>
                <a:sym typeface="Consolas"/>
              </a:rPr>
              <a:t>'''</a:t>
            </a:r>
          </a:p>
          <a:p>
            <a:pPr lvl="0" rtl="0">
              <a:spcBef>
                <a:spcPts val="0"/>
              </a:spcBef>
              <a:buNone/>
            </a:pPr>
            <a:r>
              <a:rPr b="1" lang="en-US" sz="2700">
                <a:solidFill>
                  <a:srgbClr val="008080"/>
                </a:solidFill>
                <a:highlight>
                  <a:srgbClr val="FFFFFF"/>
                </a:highlight>
                <a:latin typeface="Consolas"/>
                <a:ea typeface="Consolas"/>
                <a:cs typeface="Consolas"/>
                <a:sym typeface="Consolas"/>
              </a:rPr>
              <a:t>0 2.82329 [ 2.12867713] [-0.85235667]</a:t>
            </a:r>
          </a:p>
          <a:p>
            <a:pPr lvl="0" rtl="0">
              <a:spcBef>
                <a:spcPts val="0"/>
              </a:spcBef>
              <a:buNone/>
            </a:pPr>
            <a:r>
              <a:rPr b="1" lang="en-US" sz="2700">
                <a:solidFill>
                  <a:srgbClr val="008080"/>
                </a:solidFill>
                <a:highlight>
                  <a:srgbClr val="FFFFFF"/>
                </a:highlight>
                <a:latin typeface="Consolas"/>
                <a:ea typeface="Consolas"/>
                <a:cs typeface="Consolas"/>
                <a:sym typeface="Consolas"/>
              </a:rPr>
              <a:t>20 0.190351 [ 1.53392804] [-1.05059612]</a:t>
            </a:r>
          </a:p>
          <a:p>
            <a:pPr lvl="0" rtl="0">
              <a:spcBef>
                <a:spcPts val="0"/>
              </a:spcBef>
              <a:buNone/>
            </a:pPr>
            <a:r>
              <a:rPr b="1" lang="en-US" sz="2700">
                <a:solidFill>
                  <a:srgbClr val="008080"/>
                </a:solidFill>
                <a:highlight>
                  <a:srgbClr val="FFFFFF"/>
                </a:highlight>
                <a:latin typeface="Consolas"/>
                <a:ea typeface="Consolas"/>
                <a:cs typeface="Consolas"/>
                <a:sym typeface="Consolas"/>
              </a:rPr>
              <a:t>40 0.151357 [ 1.45725465] [-1.02391243]</a:t>
            </a:r>
          </a:p>
          <a:p>
            <a:pPr lvl="0" rtl="0">
              <a:spcBef>
                <a:spcPts val="0"/>
              </a:spcBef>
              <a:buNone/>
            </a:pPr>
            <a:r>
              <a:rPr b="1" lang="en-US" sz="2700">
                <a:solidFill>
                  <a:srgbClr val="008080"/>
                </a:solidFill>
                <a:highlight>
                  <a:srgbClr val="FFFFFF"/>
                </a:highlight>
                <a:latin typeface="Consolas"/>
                <a:ea typeface="Consolas"/>
                <a:cs typeface="Consolas"/>
                <a:sym typeface="Consolas"/>
              </a:rPr>
              <a:t>...</a:t>
            </a:r>
          </a:p>
          <a:p>
            <a:pPr lvl="0" rtl="0">
              <a:spcBef>
                <a:spcPts val="0"/>
              </a:spcBef>
              <a:buNone/>
            </a:pPr>
            <a:r>
              <a:t/>
            </a:r>
            <a:endParaRPr b="1" sz="2700">
              <a:solidFill>
                <a:srgbClr val="008080"/>
              </a:solidFill>
              <a:highlight>
                <a:srgbClr val="FFFFFF"/>
              </a:highlight>
              <a:latin typeface="Consolas"/>
              <a:ea typeface="Consolas"/>
              <a:cs typeface="Consolas"/>
              <a:sym typeface="Consolas"/>
            </a:endParaRPr>
          </a:p>
          <a:p>
            <a:pPr lvl="0" rtl="0">
              <a:spcBef>
                <a:spcPts val="0"/>
              </a:spcBef>
              <a:buNone/>
            </a:pPr>
            <a:r>
              <a:rPr b="1" lang="en-US" sz="2700">
                <a:solidFill>
                  <a:srgbClr val="008080"/>
                </a:solidFill>
                <a:highlight>
                  <a:srgbClr val="FFFFFF"/>
                </a:highlight>
                <a:latin typeface="Consolas"/>
                <a:ea typeface="Consolas"/>
                <a:cs typeface="Consolas"/>
                <a:sym typeface="Consolas"/>
              </a:rPr>
              <a:t>1920 1.77484e-05 [ 1.00489295] [-0.01112291]</a:t>
            </a:r>
          </a:p>
          <a:p>
            <a:pPr lvl="0" rtl="0">
              <a:spcBef>
                <a:spcPts val="0"/>
              </a:spcBef>
              <a:buNone/>
            </a:pPr>
            <a:r>
              <a:rPr b="1" lang="en-US" sz="2700">
                <a:solidFill>
                  <a:srgbClr val="008080"/>
                </a:solidFill>
                <a:highlight>
                  <a:srgbClr val="FFFFFF"/>
                </a:highlight>
                <a:latin typeface="Consolas"/>
                <a:ea typeface="Consolas"/>
                <a:cs typeface="Consolas"/>
                <a:sym typeface="Consolas"/>
              </a:rPr>
              <a:t>1940 1.61197e-05 [ 1.00466311] [-0.01060018]</a:t>
            </a:r>
          </a:p>
          <a:p>
            <a:pPr lvl="0" rtl="0">
              <a:spcBef>
                <a:spcPts val="0"/>
              </a:spcBef>
              <a:buNone/>
            </a:pPr>
            <a:r>
              <a:rPr b="1" lang="en-US" sz="2700">
                <a:solidFill>
                  <a:srgbClr val="008080"/>
                </a:solidFill>
                <a:highlight>
                  <a:srgbClr val="FFFFFF"/>
                </a:highlight>
                <a:latin typeface="Consolas"/>
                <a:ea typeface="Consolas"/>
                <a:cs typeface="Consolas"/>
                <a:sym typeface="Consolas"/>
              </a:rPr>
              <a:t>1960 1.46397e-05 [ 1.004444] [-0.01010205]</a:t>
            </a:r>
          </a:p>
          <a:p>
            <a:pPr lvl="0" rtl="0">
              <a:spcBef>
                <a:spcPts val="0"/>
              </a:spcBef>
              <a:buNone/>
            </a:pPr>
            <a:r>
              <a:rPr b="1" lang="en-US" sz="2700">
                <a:solidFill>
                  <a:srgbClr val="008080"/>
                </a:solidFill>
                <a:highlight>
                  <a:srgbClr val="FFFFFF"/>
                </a:highlight>
                <a:latin typeface="Consolas"/>
                <a:ea typeface="Consolas"/>
                <a:cs typeface="Consolas"/>
                <a:sym typeface="Consolas"/>
              </a:rPr>
              <a:t>1980 1.32962e-05 [ 1.00423515] [-0.00962736]</a:t>
            </a:r>
          </a:p>
          <a:p>
            <a:pPr lvl="0" rtl="0">
              <a:spcBef>
                <a:spcPts val="0"/>
              </a:spcBef>
              <a:buNone/>
            </a:pPr>
            <a:r>
              <a:rPr b="1" lang="en-US" sz="2700">
                <a:solidFill>
                  <a:srgbClr val="008080"/>
                </a:solidFill>
                <a:highlight>
                  <a:srgbClr val="FFFFFF"/>
                </a:highlight>
                <a:latin typeface="Consolas"/>
                <a:ea typeface="Consolas"/>
                <a:cs typeface="Consolas"/>
                <a:sym typeface="Consolas"/>
              </a:rPr>
              <a:t>2000 1.20761e-05 [ 1.00403607] [-0.00917497]</a:t>
            </a:r>
          </a:p>
          <a:p>
            <a:pPr lvl="0" rtl="0">
              <a:spcBef>
                <a:spcPts val="0"/>
              </a:spcBef>
              <a:buNone/>
            </a:pPr>
            <a:r>
              <a:rPr b="1" lang="en-US" sz="2700">
                <a:solidFill>
                  <a:srgbClr val="008080"/>
                </a:solidFill>
                <a:highlight>
                  <a:srgbClr val="FFFFFF"/>
                </a:highlight>
                <a:latin typeface="Consolas"/>
                <a:ea typeface="Consolas"/>
                <a:cs typeface="Consolas"/>
                <a:sym typeface="Consolas"/>
              </a:rPr>
              <a:t>'''</a:t>
            </a:r>
          </a:p>
        </p:txBody>
      </p:sp>
      <p:sp>
        <p:nvSpPr>
          <p:cNvPr id="853" name="Shape 853"/>
          <p:cNvSpPr txBox="1"/>
          <p:nvPr/>
        </p:nvSpPr>
        <p:spPr>
          <a:xfrm>
            <a:off x="10008800" y="95800"/>
            <a:ext cx="14172000" cy="2925600"/>
          </a:xfrm>
          <a:prstGeom prst="rect">
            <a:avLst/>
          </a:prstGeom>
          <a:noFill/>
          <a:ln>
            <a:noFill/>
          </a:ln>
        </p:spPr>
        <p:txBody>
          <a:bodyPr anchorCtr="0" anchor="ctr" bIns="243800" lIns="243800" rIns="243800" wrap="square" tIns="243800">
            <a:noAutofit/>
          </a:bodyPr>
          <a:lstStyle/>
          <a:p>
            <a:pPr lvl="0" rtl="0" algn="ctr">
              <a:spcBef>
                <a:spcPts val="0"/>
              </a:spcBef>
              <a:buNone/>
            </a:pPr>
            <a:r>
              <a:rPr lang="en-US" sz="9100">
                <a:solidFill>
                  <a:schemeClr val="dk1"/>
                </a:solidFill>
                <a:latin typeface="Gill Sans"/>
                <a:ea typeface="Gill Sans"/>
                <a:cs typeface="Gill Sans"/>
                <a:sym typeface="Gill Sans"/>
              </a:rPr>
              <a:t>Full code (less than 20 lines)</a:t>
            </a: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7" name="Shape 857"/>
        <p:cNvGrpSpPr/>
        <p:nvPr/>
      </p:nvGrpSpPr>
      <p:grpSpPr>
        <a:xfrm>
          <a:off x="0" y="0"/>
          <a:ext cx="0" cy="0"/>
          <a:chOff x="0" y="0"/>
          <a:chExt cx="0" cy="0"/>
        </a:xfrm>
      </p:grpSpPr>
      <p:sp>
        <p:nvSpPr>
          <p:cNvPr id="858" name="Shape 858"/>
          <p:cNvSpPr txBox="1"/>
          <p:nvPr>
            <p:ph type="title"/>
          </p:nvPr>
        </p:nvSpPr>
        <p:spPr>
          <a:xfrm>
            <a:off x="4833937" y="357187"/>
            <a:ext cx="14715900" cy="3428700"/>
          </a:xfrm>
          <a:prstGeom prst="rect">
            <a:avLst/>
          </a:prstGeom>
        </p:spPr>
        <p:txBody>
          <a:bodyPr anchorCtr="0" anchor="ctr" bIns="91400" lIns="91400" rIns="91400" wrap="square" tIns="91400">
            <a:noAutofit/>
          </a:bodyPr>
          <a:lstStyle/>
          <a:p>
            <a:pPr lvl="0" rtl="0">
              <a:spcBef>
                <a:spcPts val="0"/>
              </a:spcBef>
              <a:buNone/>
            </a:pPr>
            <a:r>
              <a:rPr lang="en-US"/>
              <a:t>Placeholders </a:t>
            </a:r>
          </a:p>
        </p:txBody>
      </p:sp>
      <p:pic>
        <p:nvPicPr>
          <p:cNvPr id="859" name="Shape 859"/>
          <p:cNvPicPr preferRelativeResize="0"/>
          <p:nvPr/>
        </p:nvPicPr>
        <p:blipFill>
          <a:blip r:embed="rId3">
            <a:alphaModFix/>
          </a:blip>
          <a:stretch>
            <a:fillRect/>
          </a:stretch>
        </p:blipFill>
        <p:spPr>
          <a:xfrm>
            <a:off x="152400" y="5710237"/>
            <a:ext cx="24079211" cy="4605994"/>
          </a:xfrm>
          <a:prstGeom prst="rect">
            <a:avLst/>
          </a:prstGeom>
          <a:noFill/>
          <a:ln>
            <a:noFill/>
          </a:ln>
        </p:spPr>
      </p:pic>
      <p:sp>
        <p:nvSpPr>
          <p:cNvPr id="860" name="Shape 860"/>
          <p:cNvSpPr/>
          <p:nvPr/>
        </p:nvSpPr>
        <p:spPr>
          <a:xfrm>
            <a:off x="2927350" y="12751200"/>
            <a:ext cx="21823200" cy="8415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lang="en-US" sz="4800" u="sng">
                <a:solidFill>
                  <a:schemeClr val="hlink"/>
                </a:solidFill>
                <a:latin typeface="Gill Sans"/>
                <a:ea typeface="Gill Sans"/>
                <a:cs typeface="Gill Sans"/>
                <a:sym typeface="Gill Sans"/>
                <a:hlinkClick r:id="rId4"/>
              </a:rPr>
              <a:t>https://github.com/hunkim/DeepLearningZeroToAll/blob/master/lab-01-basics.ipynb</a:t>
            </a:r>
            <a:r>
              <a:rPr lang="en-US" sz="4800">
                <a:solidFill>
                  <a:schemeClr val="dk1"/>
                </a:solidFill>
                <a:latin typeface="Gill Sans"/>
                <a:ea typeface="Gill Sans"/>
                <a:cs typeface="Gill Sans"/>
                <a:sym typeface="Gill Sans"/>
              </a:rPr>
              <a:t> </a:t>
            </a: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4" name="Shape 864"/>
        <p:cNvGrpSpPr/>
        <p:nvPr/>
      </p:nvGrpSpPr>
      <p:grpSpPr>
        <a:xfrm>
          <a:off x="0" y="0"/>
          <a:ext cx="0" cy="0"/>
          <a:chOff x="0" y="0"/>
          <a:chExt cx="0" cy="0"/>
        </a:xfrm>
      </p:grpSpPr>
      <p:sp>
        <p:nvSpPr>
          <p:cNvPr id="865" name="Shape 865"/>
          <p:cNvSpPr txBox="1"/>
          <p:nvPr>
            <p:ph type="title"/>
          </p:nvPr>
        </p:nvSpPr>
        <p:spPr>
          <a:xfrm>
            <a:off x="4833937" y="357187"/>
            <a:ext cx="14715900" cy="3428700"/>
          </a:xfrm>
          <a:prstGeom prst="rect">
            <a:avLst/>
          </a:prstGeom>
        </p:spPr>
        <p:txBody>
          <a:bodyPr anchorCtr="0" anchor="ctr" bIns="91400" lIns="91400" rIns="91400" wrap="square" tIns="91400">
            <a:noAutofit/>
          </a:bodyPr>
          <a:lstStyle/>
          <a:p>
            <a:pPr lvl="0" rtl="0">
              <a:spcBef>
                <a:spcPts val="0"/>
              </a:spcBef>
              <a:buNone/>
            </a:pPr>
            <a:r>
              <a:rPr lang="en-US"/>
              <a:t>Placeholders </a:t>
            </a:r>
          </a:p>
        </p:txBody>
      </p:sp>
      <p:sp>
        <p:nvSpPr>
          <p:cNvPr id="866" name="Shape 866"/>
          <p:cNvSpPr txBox="1"/>
          <p:nvPr/>
        </p:nvSpPr>
        <p:spPr>
          <a:xfrm>
            <a:off x="419133" y="2495532"/>
            <a:ext cx="24053700" cy="11220900"/>
          </a:xfrm>
          <a:prstGeom prst="rect">
            <a:avLst/>
          </a:prstGeom>
          <a:noFill/>
          <a:ln>
            <a:noFill/>
          </a:ln>
        </p:spPr>
        <p:txBody>
          <a:bodyPr anchorCtr="0" anchor="ctr" bIns="91400" lIns="91400" rIns="91400" wrap="square" tIns="91400">
            <a:noAutofit/>
          </a:bodyPr>
          <a:lstStyle/>
          <a:p>
            <a:pPr lvl="0" rtl="0">
              <a:lnSpc>
                <a:spcPct val="115000"/>
              </a:lnSpc>
              <a:spcBef>
                <a:spcPts val="0"/>
              </a:spcBef>
              <a:buNone/>
            </a:pPr>
            <a:r>
              <a:rPr i="1" lang="en-US" sz="3700">
                <a:solidFill>
                  <a:srgbClr val="808080"/>
                </a:solidFill>
                <a:highlight>
                  <a:srgbClr val="FFFFFF"/>
                </a:highlight>
                <a:latin typeface="Consolas"/>
                <a:ea typeface="Consolas"/>
                <a:cs typeface="Consolas"/>
                <a:sym typeface="Consolas"/>
              </a:rPr>
              <a:t># X and Y data</a:t>
            </a:r>
          </a:p>
          <a:p>
            <a:pPr lvl="0" rtl="0">
              <a:lnSpc>
                <a:spcPct val="115000"/>
              </a:lnSpc>
              <a:spcBef>
                <a:spcPts val="0"/>
              </a:spcBef>
              <a:buNone/>
            </a:pPr>
            <a:r>
              <a:rPr lang="en-US" sz="3700">
                <a:solidFill>
                  <a:srgbClr val="999999"/>
                </a:solidFill>
                <a:highlight>
                  <a:srgbClr val="FFFFFF"/>
                </a:highlight>
                <a:latin typeface="Consolas"/>
                <a:ea typeface="Consolas"/>
                <a:cs typeface="Consolas"/>
                <a:sym typeface="Consolas"/>
              </a:rPr>
              <a:t>x_train = [1, 2, 3]</a:t>
            </a:r>
          </a:p>
          <a:p>
            <a:pPr indent="0" lvl="0" marL="0" rtl="0">
              <a:lnSpc>
                <a:spcPct val="115000"/>
              </a:lnSpc>
              <a:spcBef>
                <a:spcPts val="0"/>
              </a:spcBef>
              <a:buNone/>
            </a:pPr>
            <a:r>
              <a:rPr lang="en-US" sz="3700">
                <a:solidFill>
                  <a:srgbClr val="999999"/>
                </a:solidFill>
                <a:highlight>
                  <a:srgbClr val="FFFFFF"/>
                </a:highlight>
                <a:latin typeface="Consolas"/>
                <a:ea typeface="Consolas"/>
                <a:cs typeface="Consolas"/>
                <a:sym typeface="Consolas"/>
              </a:rPr>
              <a:t>y_train = [1, 2, 3]</a:t>
            </a:r>
          </a:p>
          <a:p>
            <a:pPr indent="0" lvl="0" marL="0" rtl="0">
              <a:lnSpc>
                <a:spcPct val="115000"/>
              </a:lnSpc>
              <a:spcBef>
                <a:spcPts val="0"/>
              </a:spcBef>
              <a:buNone/>
            </a:pPr>
            <a:r>
              <a:t/>
            </a:r>
            <a:endParaRPr i="1" sz="3700">
              <a:solidFill>
                <a:srgbClr val="808080"/>
              </a:solidFill>
              <a:highlight>
                <a:srgbClr val="FFFFFF"/>
              </a:highlight>
              <a:latin typeface="Consolas"/>
              <a:ea typeface="Consolas"/>
              <a:cs typeface="Consolas"/>
              <a:sym typeface="Consolas"/>
            </a:endParaRPr>
          </a:p>
          <a:p>
            <a:pPr indent="0" lvl="0" marL="0" rtl="0">
              <a:lnSpc>
                <a:spcPct val="115000"/>
              </a:lnSpc>
              <a:spcBef>
                <a:spcPts val="0"/>
              </a:spcBef>
              <a:buNone/>
            </a:pPr>
            <a:r>
              <a:rPr i="1" lang="en-US" sz="3700">
                <a:solidFill>
                  <a:srgbClr val="808080"/>
                </a:solidFill>
                <a:highlight>
                  <a:srgbClr val="FFFFFF"/>
                </a:highlight>
                <a:latin typeface="Consolas"/>
                <a:ea typeface="Consolas"/>
                <a:cs typeface="Consolas"/>
                <a:sym typeface="Consolas"/>
              </a:rPr>
              <a:t># Now we can use X and Y in place of x_data and y_data</a:t>
            </a:r>
          </a:p>
          <a:p>
            <a:pPr indent="0" lvl="0" marL="0" rtl="0">
              <a:lnSpc>
                <a:spcPct val="115000"/>
              </a:lnSpc>
              <a:spcBef>
                <a:spcPts val="0"/>
              </a:spcBef>
              <a:buNone/>
            </a:pPr>
            <a:r>
              <a:rPr i="1" lang="en-US" sz="3700">
                <a:solidFill>
                  <a:srgbClr val="808080"/>
                </a:solidFill>
                <a:highlight>
                  <a:srgbClr val="FFFFFF"/>
                </a:highlight>
                <a:latin typeface="Consolas"/>
                <a:ea typeface="Consolas"/>
                <a:cs typeface="Consolas"/>
                <a:sym typeface="Consolas"/>
              </a:rPr>
              <a:t># # placeholders for a tensor that will be always fed using feed_dict</a:t>
            </a:r>
          </a:p>
          <a:p>
            <a:pPr indent="0" lvl="0" marL="0" rtl="0">
              <a:lnSpc>
                <a:spcPct val="115000"/>
              </a:lnSpc>
              <a:spcBef>
                <a:spcPts val="0"/>
              </a:spcBef>
              <a:buNone/>
            </a:pPr>
            <a:r>
              <a:rPr i="1" lang="en-US" sz="3700">
                <a:solidFill>
                  <a:srgbClr val="808080"/>
                </a:solidFill>
                <a:highlight>
                  <a:srgbClr val="FFFFFF"/>
                </a:highlight>
                <a:latin typeface="Consolas"/>
                <a:ea typeface="Consolas"/>
                <a:cs typeface="Consolas"/>
                <a:sym typeface="Consolas"/>
              </a:rPr>
              <a:t># See http://stackoverflow.com/questions/36693740/</a:t>
            </a: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X = tf.placeholder(tf.float32)</a:t>
            </a: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Y = tf.placeholder(tf.float32)</a:t>
            </a:r>
          </a:p>
          <a:p>
            <a:pPr indent="0" lvl="0" marL="0" rtl="0">
              <a:lnSpc>
                <a:spcPct val="115000"/>
              </a:lnSpc>
              <a:spcBef>
                <a:spcPts val="0"/>
              </a:spcBef>
              <a:buNone/>
            </a:pPr>
            <a:r>
              <a:rPr lang="en-US" sz="37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i="1" lang="en-US" sz="3700">
                <a:solidFill>
                  <a:srgbClr val="808080"/>
                </a:solidFill>
                <a:highlight>
                  <a:srgbClr val="FFFFFF"/>
                </a:highlight>
                <a:latin typeface="Consolas"/>
                <a:ea typeface="Consolas"/>
                <a:cs typeface="Consolas"/>
                <a:sym typeface="Consolas"/>
              </a:rPr>
              <a:t># Fit the line</a:t>
            </a:r>
          </a:p>
          <a:p>
            <a:pPr indent="-184150" lvl="0" marL="0" rtl="0">
              <a:lnSpc>
                <a:spcPct val="115000"/>
              </a:lnSpc>
              <a:spcBef>
                <a:spcPts val="0"/>
              </a:spcBef>
              <a:buClr>
                <a:schemeClr val="dk1"/>
              </a:buClr>
              <a:buSzPct val="78378"/>
              <a:buFont typeface="Arial"/>
              <a:buNone/>
            </a:pPr>
            <a:r>
              <a:rPr b="1" lang="en-US" sz="3700">
                <a:solidFill>
                  <a:srgbClr val="000080"/>
                </a:solidFill>
                <a:highlight>
                  <a:srgbClr val="FFFFFF"/>
                </a:highlight>
                <a:latin typeface="Consolas"/>
                <a:ea typeface="Consolas"/>
                <a:cs typeface="Consolas"/>
                <a:sym typeface="Consolas"/>
              </a:rPr>
              <a:t>for </a:t>
            </a:r>
            <a:r>
              <a:rPr lang="en-US" sz="3700">
                <a:solidFill>
                  <a:schemeClr val="dk1"/>
                </a:solidFill>
                <a:highlight>
                  <a:srgbClr val="FFFFFF"/>
                </a:highlight>
                <a:latin typeface="Consolas"/>
                <a:ea typeface="Consolas"/>
                <a:cs typeface="Consolas"/>
                <a:sym typeface="Consolas"/>
              </a:rPr>
              <a:t>step </a:t>
            </a:r>
            <a:r>
              <a:rPr b="1" lang="en-US" sz="3700">
                <a:solidFill>
                  <a:srgbClr val="000080"/>
                </a:solidFill>
                <a:highlight>
                  <a:srgbClr val="FFFFFF"/>
                </a:highlight>
                <a:latin typeface="Consolas"/>
                <a:ea typeface="Consolas"/>
                <a:cs typeface="Consolas"/>
                <a:sym typeface="Consolas"/>
              </a:rPr>
              <a:t>in </a:t>
            </a:r>
            <a:r>
              <a:rPr lang="en-US" sz="3700">
                <a:solidFill>
                  <a:srgbClr val="000080"/>
                </a:solidFill>
                <a:highlight>
                  <a:srgbClr val="FFFFFF"/>
                </a:highlight>
                <a:latin typeface="Consolas"/>
                <a:ea typeface="Consolas"/>
                <a:cs typeface="Consolas"/>
                <a:sym typeface="Consolas"/>
              </a:rPr>
              <a:t>range</a:t>
            </a:r>
            <a:r>
              <a:rPr lang="en-US" sz="3700">
                <a:solidFill>
                  <a:schemeClr val="dk1"/>
                </a:solidFill>
                <a:highlight>
                  <a:srgbClr val="FFFFFF"/>
                </a:highlight>
                <a:latin typeface="Consolas"/>
                <a:ea typeface="Consolas"/>
                <a:cs typeface="Consolas"/>
                <a:sym typeface="Consolas"/>
              </a:rPr>
              <a:t>(</a:t>
            </a:r>
            <a:r>
              <a:rPr lang="en-US" sz="3700">
                <a:solidFill>
                  <a:srgbClr val="0000FF"/>
                </a:solidFill>
                <a:highlight>
                  <a:srgbClr val="FFFFFF"/>
                </a:highlight>
                <a:latin typeface="Consolas"/>
                <a:ea typeface="Consolas"/>
                <a:cs typeface="Consolas"/>
                <a:sym typeface="Consolas"/>
              </a:rPr>
              <a:t>2001</a:t>
            </a:r>
            <a:r>
              <a:rPr lang="en-US" sz="3700">
                <a:solidFill>
                  <a:schemeClr val="dk1"/>
                </a:solidFill>
                <a:highlight>
                  <a:srgbClr val="FFFFFF"/>
                </a:highlight>
                <a:latin typeface="Consolas"/>
                <a:ea typeface="Consolas"/>
                <a:cs typeface="Consolas"/>
                <a:sym typeface="Consolas"/>
              </a:rPr>
              <a:t>):</a:t>
            </a:r>
          </a:p>
          <a:p>
            <a:pPr indent="-184150" lvl="0" marL="0" rtl="0">
              <a:lnSpc>
                <a:spcPct val="115000"/>
              </a:lnSpc>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cost_val, W_val, b_val, _ = \</a:t>
            </a:r>
          </a:p>
          <a:p>
            <a:pPr indent="-184150" lvl="0" marL="0" rtl="0">
              <a:lnSpc>
                <a:spcPct val="115000"/>
              </a:lnSpc>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sess.run([cost, W, b, train],</a:t>
            </a:r>
          </a:p>
          <a:p>
            <a:pPr indent="-184150" lvl="0" marL="0" rtl="0">
              <a:lnSpc>
                <a:spcPct val="115000"/>
              </a:lnSpc>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a:t>
            </a:r>
            <a:r>
              <a:rPr lang="en-US" sz="3700">
                <a:solidFill>
                  <a:srgbClr val="660099"/>
                </a:solidFill>
                <a:highlight>
                  <a:srgbClr val="FFFFFF"/>
                </a:highlight>
                <a:latin typeface="Consolas"/>
                <a:ea typeface="Consolas"/>
                <a:cs typeface="Consolas"/>
                <a:sym typeface="Consolas"/>
              </a:rPr>
              <a:t>feed_dict</a:t>
            </a:r>
            <a:r>
              <a:rPr lang="en-US" sz="3700">
                <a:solidFill>
                  <a:schemeClr val="dk1"/>
                </a:solidFill>
                <a:highlight>
                  <a:srgbClr val="FFFFFF"/>
                </a:highlight>
                <a:latin typeface="Consolas"/>
                <a:ea typeface="Consolas"/>
                <a:cs typeface="Consolas"/>
                <a:sym typeface="Consolas"/>
              </a:rPr>
              <a:t>={X: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2</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3</a:t>
            </a:r>
            <a:r>
              <a:rPr lang="en-US" sz="3700">
                <a:solidFill>
                  <a:schemeClr val="dk1"/>
                </a:solidFill>
                <a:highlight>
                  <a:srgbClr val="FFFFFF"/>
                </a:highlight>
                <a:latin typeface="Consolas"/>
                <a:ea typeface="Consolas"/>
                <a:cs typeface="Consolas"/>
                <a:sym typeface="Consolas"/>
              </a:rPr>
              <a:t>], Y: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2</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3</a:t>
            </a:r>
            <a:r>
              <a:rPr lang="en-US" sz="3700">
                <a:solidFill>
                  <a:schemeClr val="dk1"/>
                </a:solidFill>
                <a:highlight>
                  <a:srgbClr val="FFFFFF"/>
                </a:highlight>
                <a:latin typeface="Consolas"/>
                <a:ea typeface="Consolas"/>
                <a:cs typeface="Consolas"/>
                <a:sym typeface="Consolas"/>
              </a:rPr>
              <a:t>]})</a:t>
            </a:r>
          </a:p>
          <a:p>
            <a:pPr indent="-184150" lvl="0" marL="0" rtl="0">
              <a:lnSpc>
                <a:spcPct val="115000"/>
              </a:lnSpc>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a:t>
            </a:r>
            <a:r>
              <a:rPr b="1" lang="en-US" sz="3700">
                <a:solidFill>
                  <a:srgbClr val="000080"/>
                </a:solidFill>
                <a:highlight>
                  <a:srgbClr val="FFFFFF"/>
                </a:highlight>
                <a:latin typeface="Consolas"/>
                <a:ea typeface="Consolas"/>
                <a:cs typeface="Consolas"/>
                <a:sym typeface="Consolas"/>
              </a:rPr>
              <a:t>if </a:t>
            </a:r>
            <a:r>
              <a:rPr lang="en-US" sz="3700">
                <a:solidFill>
                  <a:schemeClr val="dk1"/>
                </a:solidFill>
                <a:highlight>
                  <a:srgbClr val="FFFFFF"/>
                </a:highlight>
                <a:latin typeface="Consolas"/>
                <a:ea typeface="Consolas"/>
                <a:cs typeface="Consolas"/>
                <a:sym typeface="Consolas"/>
              </a:rPr>
              <a:t>step % </a:t>
            </a:r>
            <a:r>
              <a:rPr lang="en-US" sz="3700">
                <a:solidFill>
                  <a:srgbClr val="0000FF"/>
                </a:solidFill>
                <a:highlight>
                  <a:srgbClr val="FFFFFF"/>
                </a:highlight>
                <a:latin typeface="Consolas"/>
                <a:ea typeface="Consolas"/>
                <a:cs typeface="Consolas"/>
                <a:sym typeface="Consolas"/>
              </a:rPr>
              <a:t>20 </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0</a:t>
            </a:r>
            <a:r>
              <a:rPr lang="en-US" sz="3700">
                <a:solidFill>
                  <a:schemeClr val="dk1"/>
                </a:solidFill>
                <a:highlight>
                  <a:srgbClr val="FFFFFF"/>
                </a:highlight>
                <a:latin typeface="Consolas"/>
                <a:ea typeface="Consolas"/>
                <a:cs typeface="Consolas"/>
                <a:sym typeface="Consolas"/>
              </a:rPr>
              <a:t>:</a:t>
            </a:r>
          </a:p>
          <a:p>
            <a:pPr indent="-184150" lvl="0" marL="0" rtl="0">
              <a:lnSpc>
                <a:spcPct val="115000"/>
              </a:lnSpc>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a:t>
            </a:r>
            <a:r>
              <a:rPr lang="en-US" sz="3700">
                <a:solidFill>
                  <a:srgbClr val="000080"/>
                </a:solidFill>
                <a:highlight>
                  <a:srgbClr val="FFFFFF"/>
                </a:highlight>
                <a:latin typeface="Consolas"/>
                <a:ea typeface="Consolas"/>
                <a:cs typeface="Consolas"/>
                <a:sym typeface="Consolas"/>
              </a:rPr>
              <a:t>print</a:t>
            </a:r>
            <a:r>
              <a:rPr lang="en-US" sz="3700">
                <a:solidFill>
                  <a:schemeClr val="dk1"/>
                </a:solidFill>
                <a:highlight>
                  <a:srgbClr val="FFFFFF"/>
                </a:highlight>
                <a:latin typeface="Consolas"/>
                <a:ea typeface="Consolas"/>
                <a:cs typeface="Consolas"/>
                <a:sym typeface="Consolas"/>
              </a:rPr>
              <a:t>(step, cost_val, W_val, b_val)</a:t>
            </a:r>
          </a:p>
          <a:p>
            <a:pPr indent="0" lvl="0" marL="0" rtl="0">
              <a:lnSpc>
                <a:spcPct val="115000"/>
              </a:lnSpc>
              <a:spcBef>
                <a:spcPts val="0"/>
              </a:spcBef>
              <a:buNone/>
            </a:pPr>
            <a:r>
              <a:t/>
            </a:r>
            <a:endParaRPr b="1" sz="3700">
              <a:solidFill>
                <a:srgbClr val="000080"/>
              </a:solidFill>
              <a:highlight>
                <a:srgbClr val="FFFFFF"/>
              </a:highlight>
              <a:latin typeface="Consolas"/>
              <a:ea typeface="Consolas"/>
              <a:cs typeface="Consolas"/>
              <a:sym typeface="Consolas"/>
            </a:endParaRPr>
          </a:p>
          <a:p>
            <a:pPr indent="7785100" lvl="0" rtl="0">
              <a:lnSpc>
                <a:spcPct val="115000"/>
              </a:lnSpc>
              <a:spcBef>
                <a:spcPts val="0"/>
              </a:spcBef>
              <a:buNone/>
            </a:pPr>
            <a:r>
              <a:t/>
            </a:r>
            <a:endParaRPr sz="3700">
              <a:solidFill>
                <a:schemeClr val="dk1"/>
              </a:solidFill>
              <a:highlight>
                <a:srgbClr val="FFFFFF"/>
              </a:highlight>
              <a:latin typeface="Consolas"/>
              <a:ea typeface="Consolas"/>
              <a:cs typeface="Consolas"/>
              <a:sym typeface="Consolas"/>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0" name="Shape 870"/>
        <p:cNvGrpSpPr/>
        <p:nvPr/>
      </p:nvGrpSpPr>
      <p:grpSpPr>
        <a:xfrm>
          <a:off x="0" y="0"/>
          <a:ext cx="0" cy="0"/>
          <a:chOff x="0" y="0"/>
          <a:chExt cx="0" cy="0"/>
        </a:xfrm>
      </p:grpSpPr>
      <p:sp>
        <p:nvSpPr>
          <p:cNvPr id="871" name="Shape 871"/>
          <p:cNvSpPr txBox="1"/>
          <p:nvPr/>
        </p:nvSpPr>
        <p:spPr>
          <a:xfrm>
            <a:off x="153800" y="0"/>
            <a:ext cx="15853500" cy="13716000"/>
          </a:xfrm>
          <a:prstGeom prst="rect">
            <a:avLst/>
          </a:prstGeom>
          <a:noFill/>
          <a:ln>
            <a:noFill/>
          </a:ln>
        </p:spPr>
        <p:txBody>
          <a:bodyPr anchorCtr="0" anchor="ctr" bIns="91400" lIns="91400" rIns="91400" wrap="square" tIns="91400">
            <a:noAutofit/>
          </a:bodyPr>
          <a:lstStyle/>
          <a:p>
            <a:pPr indent="-184150" lvl="0" marL="0" rtl="0">
              <a:lnSpc>
                <a:spcPct val="115000"/>
              </a:lnSpc>
              <a:spcBef>
                <a:spcPts val="0"/>
              </a:spcBef>
              <a:buClr>
                <a:schemeClr val="dk1"/>
              </a:buClr>
              <a:buSzPct val="100000"/>
              <a:buFont typeface="Arial"/>
              <a:buNone/>
            </a:pPr>
            <a:r>
              <a:rPr b="1" lang="en-US" sz="2900">
                <a:solidFill>
                  <a:srgbClr val="000080"/>
                </a:solidFill>
                <a:highlight>
                  <a:srgbClr val="FFFFFF"/>
                </a:highlight>
                <a:latin typeface="Consolas"/>
                <a:ea typeface="Consolas"/>
                <a:cs typeface="Consolas"/>
                <a:sym typeface="Consolas"/>
              </a:rPr>
              <a:t>import </a:t>
            </a:r>
            <a:r>
              <a:rPr lang="en-US" sz="2900">
                <a:solidFill>
                  <a:schemeClr val="dk1"/>
                </a:solidFill>
                <a:highlight>
                  <a:srgbClr val="FFFFFF"/>
                </a:highlight>
                <a:latin typeface="Consolas"/>
                <a:ea typeface="Consolas"/>
                <a:cs typeface="Consolas"/>
                <a:sym typeface="Consolas"/>
              </a:rPr>
              <a:t>tensorflow </a:t>
            </a:r>
            <a:r>
              <a:rPr b="1" lang="en-US" sz="2900">
                <a:solidFill>
                  <a:srgbClr val="000080"/>
                </a:solidFill>
                <a:highlight>
                  <a:srgbClr val="FFFFFF"/>
                </a:highlight>
                <a:latin typeface="Consolas"/>
                <a:ea typeface="Consolas"/>
                <a:cs typeface="Consolas"/>
                <a:sym typeface="Consolas"/>
              </a:rPr>
              <a:t>as </a:t>
            </a:r>
            <a:r>
              <a:rPr lang="en-US" sz="2900">
                <a:solidFill>
                  <a:schemeClr val="dk1"/>
                </a:solidFill>
                <a:highlight>
                  <a:srgbClr val="FFFFFF"/>
                </a:highlight>
                <a:latin typeface="Consolas"/>
                <a:ea typeface="Consolas"/>
                <a:cs typeface="Consolas"/>
                <a:sym typeface="Consolas"/>
              </a:rPr>
              <a:t>tf</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W = tf.Variable(tf.random_normal([</a:t>
            </a:r>
            <a:r>
              <a:rPr lang="en-US" sz="2900">
                <a:solidFill>
                  <a:srgbClr val="0000FF"/>
                </a:solidFill>
                <a:highlight>
                  <a:srgbClr val="FFFFFF"/>
                </a:highlight>
                <a:latin typeface="Consolas"/>
                <a:ea typeface="Consolas"/>
                <a:cs typeface="Consolas"/>
                <a:sym typeface="Consolas"/>
              </a:rPr>
              <a:t>1</a:t>
            </a:r>
            <a:r>
              <a:rPr lang="en-US" sz="2900">
                <a:solidFill>
                  <a:schemeClr val="dk1"/>
                </a:solidFill>
                <a:highlight>
                  <a:srgbClr val="FFFFFF"/>
                </a:highlight>
                <a:latin typeface="Consolas"/>
                <a:ea typeface="Consolas"/>
                <a:cs typeface="Consolas"/>
                <a:sym typeface="Consolas"/>
              </a:rPr>
              <a:t>]), </a:t>
            </a:r>
            <a:r>
              <a:rPr lang="en-US" sz="2900">
                <a:solidFill>
                  <a:srgbClr val="660099"/>
                </a:solidFill>
                <a:highlight>
                  <a:srgbClr val="FFFFFF"/>
                </a:highlight>
                <a:latin typeface="Consolas"/>
                <a:ea typeface="Consolas"/>
                <a:cs typeface="Consolas"/>
                <a:sym typeface="Consolas"/>
              </a:rPr>
              <a:t>name</a:t>
            </a:r>
            <a:r>
              <a:rPr lang="en-US" sz="2900">
                <a:solidFill>
                  <a:schemeClr val="dk1"/>
                </a:solidFill>
                <a:highlight>
                  <a:srgbClr val="FFFFFF"/>
                </a:highlight>
                <a:latin typeface="Consolas"/>
                <a:ea typeface="Consolas"/>
                <a:cs typeface="Consolas"/>
                <a:sym typeface="Consolas"/>
              </a:rPr>
              <a:t>=</a:t>
            </a:r>
            <a:r>
              <a:rPr b="1" lang="en-US" sz="2900">
                <a:solidFill>
                  <a:srgbClr val="008080"/>
                </a:solidFill>
                <a:highlight>
                  <a:srgbClr val="FFFFFF"/>
                </a:highlight>
                <a:latin typeface="Consolas"/>
                <a:ea typeface="Consolas"/>
                <a:cs typeface="Consolas"/>
                <a:sym typeface="Consolas"/>
              </a:rPr>
              <a:t>'weight'</a:t>
            </a:r>
            <a:r>
              <a:rPr lang="en-US" sz="2900">
                <a:solidFill>
                  <a:schemeClr val="dk1"/>
                </a:solidFill>
                <a:highlight>
                  <a:srgbClr val="FFFFFF"/>
                </a:highlight>
                <a:latin typeface="Consolas"/>
                <a:ea typeface="Consolas"/>
                <a:cs typeface="Consolas"/>
                <a:sym typeface="Consolas"/>
              </a:rPr>
              <a:t>)</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b = tf.Variable(tf.random_normal([</a:t>
            </a:r>
            <a:r>
              <a:rPr lang="en-US" sz="2900">
                <a:solidFill>
                  <a:srgbClr val="0000FF"/>
                </a:solidFill>
                <a:highlight>
                  <a:srgbClr val="FFFFFF"/>
                </a:highlight>
                <a:latin typeface="Consolas"/>
                <a:ea typeface="Consolas"/>
                <a:cs typeface="Consolas"/>
                <a:sym typeface="Consolas"/>
              </a:rPr>
              <a:t>1</a:t>
            </a:r>
            <a:r>
              <a:rPr lang="en-US" sz="2900">
                <a:solidFill>
                  <a:schemeClr val="dk1"/>
                </a:solidFill>
                <a:highlight>
                  <a:srgbClr val="FFFFFF"/>
                </a:highlight>
                <a:latin typeface="Consolas"/>
                <a:ea typeface="Consolas"/>
                <a:cs typeface="Consolas"/>
                <a:sym typeface="Consolas"/>
              </a:rPr>
              <a:t>]), </a:t>
            </a:r>
            <a:r>
              <a:rPr lang="en-US" sz="2900">
                <a:solidFill>
                  <a:srgbClr val="660099"/>
                </a:solidFill>
                <a:highlight>
                  <a:srgbClr val="FFFFFF"/>
                </a:highlight>
                <a:latin typeface="Consolas"/>
                <a:ea typeface="Consolas"/>
                <a:cs typeface="Consolas"/>
                <a:sym typeface="Consolas"/>
              </a:rPr>
              <a:t>name</a:t>
            </a:r>
            <a:r>
              <a:rPr lang="en-US" sz="2900">
                <a:solidFill>
                  <a:schemeClr val="dk1"/>
                </a:solidFill>
                <a:highlight>
                  <a:srgbClr val="FFFFFF"/>
                </a:highlight>
                <a:latin typeface="Consolas"/>
                <a:ea typeface="Consolas"/>
                <a:cs typeface="Consolas"/>
                <a:sym typeface="Consolas"/>
              </a:rPr>
              <a:t>=</a:t>
            </a:r>
            <a:r>
              <a:rPr b="1" lang="en-US" sz="2900">
                <a:solidFill>
                  <a:srgbClr val="008080"/>
                </a:solidFill>
                <a:highlight>
                  <a:srgbClr val="FFFFFF"/>
                </a:highlight>
                <a:latin typeface="Consolas"/>
                <a:ea typeface="Consolas"/>
                <a:cs typeface="Consolas"/>
                <a:sym typeface="Consolas"/>
              </a:rPr>
              <a:t>'bias'</a:t>
            </a:r>
            <a:r>
              <a:rPr lang="en-US" sz="2900">
                <a:solidFill>
                  <a:schemeClr val="dk1"/>
                </a:solidFill>
                <a:highlight>
                  <a:srgbClr val="FFFFFF"/>
                </a:highlight>
                <a:latin typeface="Consolas"/>
                <a:ea typeface="Consolas"/>
                <a:cs typeface="Consolas"/>
                <a:sym typeface="Consolas"/>
              </a:rPr>
              <a:t>)</a:t>
            </a:r>
          </a:p>
          <a:p>
            <a:pPr indent="-184150" lvl="0" marL="0" rtl="0">
              <a:lnSpc>
                <a:spcPct val="115000"/>
              </a:lnSpc>
              <a:spcBef>
                <a:spcPts val="0"/>
              </a:spcBef>
              <a:buClr>
                <a:schemeClr val="dk1"/>
              </a:buClr>
              <a:buFont typeface="Arial"/>
              <a:buNone/>
            </a:pPr>
            <a:r>
              <a:t/>
            </a:r>
            <a:endParaRPr sz="2900">
              <a:solidFill>
                <a:schemeClr val="dk1"/>
              </a:solidFill>
              <a:highlight>
                <a:srgbClr val="FFFFFF"/>
              </a:highlight>
              <a:latin typeface="Consolas"/>
              <a:ea typeface="Consolas"/>
              <a:cs typeface="Consolas"/>
              <a:sym typeface="Consolas"/>
            </a:endParaRP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X = tf.placeholder(tf.float32, </a:t>
            </a:r>
            <a:r>
              <a:rPr lang="en-US" sz="2900">
                <a:solidFill>
                  <a:srgbClr val="660099"/>
                </a:solidFill>
                <a:highlight>
                  <a:srgbClr val="FFFFFF"/>
                </a:highlight>
                <a:latin typeface="Consolas"/>
                <a:ea typeface="Consolas"/>
                <a:cs typeface="Consolas"/>
                <a:sym typeface="Consolas"/>
              </a:rPr>
              <a:t>shape</a:t>
            </a:r>
            <a:r>
              <a:rPr lang="en-US" sz="2900">
                <a:solidFill>
                  <a:schemeClr val="dk1"/>
                </a:solidFill>
                <a:highlight>
                  <a:srgbClr val="FFFFFF"/>
                </a:highlight>
                <a:latin typeface="Consolas"/>
                <a:ea typeface="Consolas"/>
                <a:cs typeface="Consolas"/>
                <a:sym typeface="Consolas"/>
              </a:rPr>
              <a:t>=[</a:t>
            </a:r>
            <a:r>
              <a:rPr b="1" lang="en-US" sz="2900">
                <a:solidFill>
                  <a:srgbClr val="000080"/>
                </a:solidFill>
                <a:highlight>
                  <a:srgbClr val="FFFFFF"/>
                </a:highlight>
                <a:latin typeface="Consolas"/>
                <a:ea typeface="Consolas"/>
                <a:cs typeface="Consolas"/>
                <a:sym typeface="Consolas"/>
              </a:rPr>
              <a:t>None</a:t>
            </a:r>
            <a:r>
              <a:rPr lang="en-US" sz="2900">
                <a:solidFill>
                  <a:schemeClr val="dk1"/>
                </a:solidFill>
                <a:highlight>
                  <a:srgbClr val="FFFFFF"/>
                </a:highlight>
                <a:latin typeface="Consolas"/>
                <a:ea typeface="Consolas"/>
                <a:cs typeface="Consolas"/>
                <a:sym typeface="Consolas"/>
              </a:rPr>
              <a:t>])</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Y = tf.placeholder(tf.float32, </a:t>
            </a:r>
            <a:r>
              <a:rPr lang="en-US" sz="2900">
                <a:solidFill>
                  <a:srgbClr val="660099"/>
                </a:solidFill>
                <a:highlight>
                  <a:srgbClr val="FFFFFF"/>
                </a:highlight>
                <a:latin typeface="Consolas"/>
                <a:ea typeface="Consolas"/>
                <a:cs typeface="Consolas"/>
                <a:sym typeface="Consolas"/>
              </a:rPr>
              <a:t>shape</a:t>
            </a:r>
            <a:r>
              <a:rPr lang="en-US" sz="2900">
                <a:solidFill>
                  <a:schemeClr val="dk1"/>
                </a:solidFill>
                <a:highlight>
                  <a:srgbClr val="FFFFFF"/>
                </a:highlight>
                <a:latin typeface="Consolas"/>
                <a:ea typeface="Consolas"/>
                <a:cs typeface="Consolas"/>
                <a:sym typeface="Consolas"/>
              </a:rPr>
              <a:t>=[</a:t>
            </a:r>
            <a:r>
              <a:rPr b="1" lang="en-US" sz="2900">
                <a:solidFill>
                  <a:srgbClr val="000080"/>
                </a:solidFill>
                <a:highlight>
                  <a:srgbClr val="FFFFFF"/>
                </a:highlight>
                <a:latin typeface="Consolas"/>
                <a:ea typeface="Consolas"/>
                <a:cs typeface="Consolas"/>
                <a:sym typeface="Consolas"/>
              </a:rPr>
              <a:t>None</a:t>
            </a:r>
            <a:r>
              <a:rPr lang="en-US" sz="2900">
                <a:solidFill>
                  <a:schemeClr val="dk1"/>
                </a:solidFill>
                <a:highlight>
                  <a:srgbClr val="FFFFFF"/>
                </a:highlight>
                <a:latin typeface="Consolas"/>
                <a:ea typeface="Consolas"/>
                <a:cs typeface="Consolas"/>
                <a:sym typeface="Consolas"/>
              </a:rPr>
              <a:t>])</a:t>
            </a:r>
          </a:p>
          <a:p>
            <a:pPr indent="-184150" lvl="0" marL="0" rtl="0">
              <a:lnSpc>
                <a:spcPct val="115000"/>
              </a:lnSpc>
              <a:spcBef>
                <a:spcPts val="0"/>
              </a:spcBef>
              <a:buClr>
                <a:schemeClr val="dk1"/>
              </a:buClr>
              <a:buFont typeface="Arial"/>
              <a:buNone/>
            </a:pPr>
            <a:r>
              <a:t/>
            </a:r>
            <a:endParaRPr sz="2900">
              <a:solidFill>
                <a:schemeClr val="dk1"/>
              </a:solidFill>
              <a:highlight>
                <a:srgbClr val="FFFFFF"/>
              </a:highlight>
              <a:latin typeface="Consolas"/>
              <a:ea typeface="Consolas"/>
              <a:cs typeface="Consolas"/>
              <a:sym typeface="Consolas"/>
            </a:endParaRPr>
          </a:p>
          <a:p>
            <a:pPr indent="-184150" lvl="0" marL="0" rtl="0">
              <a:lnSpc>
                <a:spcPct val="115000"/>
              </a:lnSpc>
              <a:spcBef>
                <a:spcPts val="0"/>
              </a:spcBef>
              <a:buClr>
                <a:schemeClr val="dk1"/>
              </a:buClr>
              <a:buSzPct val="100000"/>
              <a:buFont typeface="Arial"/>
              <a:buNone/>
            </a:pPr>
            <a:r>
              <a:rPr i="1" lang="en-US" sz="2900">
                <a:solidFill>
                  <a:srgbClr val="808080"/>
                </a:solidFill>
                <a:highlight>
                  <a:srgbClr val="FFFFFF"/>
                </a:highlight>
                <a:latin typeface="Consolas"/>
                <a:ea typeface="Consolas"/>
                <a:cs typeface="Consolas"/>
                <a:sym typeface="Consolas"/>
              </a:rPr>
              <a:t># Our hypothesis XW+b</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hypothesis = X * W + b</a:t>
            </a:r>
          </a:p>
          <a:p>
            <a:pPr indent="-184150" lvl="0" marL="0" rtl="0">
              <a:lnSpc>
                <a:spcPct val="115000"/>
              </a:lnSpc>
              <a:spcBef>
                <a:spcPts val="0"/>
              </a:spcBef>
              <a:buClr>
                <a:schemeClr val="dk1"/>
              </a:buClr>
              <a:buSzPct val="100000"/>
              <a:buFont typeface="Arial"/>
              <a:buNone/>
            </a:pPr>
            <a:r>
              <a:rPr i="1" lang="en-US" sz="2900">
                <a:solidFill>
                  <a:srgbClr val="808080"/>
                </a:solidFill>
                <a:highlight>
                  <a:srgbClr val="FFFFFF"/>
                </a:highlight>
                <a:latin typeface="Consolas"/>
                <a:ea typeface="Consolas"/>
                <a:cs typeface="Consolas"/>
                <a:sym typeface="Consolas"/>
              </a:rPr>
              <a:t># cost/loss function</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cost = tf.reduce_mean(tf.square(hypothesis - Y))</a:t>
            </a:r>
          </a:p>
          <a:p>
            <a:pPr indent="-184150" lvl="0" marL="0" rtl="0">
              <a:lnSpc>
                <a:spcPct val="115000"/>
              </a:lnSpc>
              <a:spcBef>
                <a:spcPts val="0"/>
              </a:spcBef>
              <a:buClr>
                <a:schemeClr val="dk1"/>
              </a:buClr>
              <a:buSzPct val="100000"/>
              <a:buFont typeface="Arial"/>
              <a:buNone/>
            </a:pPr>
            <a:r>
              <a:rPr i="1" lang="en-US" sz="2900">
                <a:solidFill>
                  <a:srgbClr val="808080"/>
                </a:solidFill>
                <a:highlight>
                  <a:srgbClr val="FFFFFF"/>
                </a:highlight>
                <a:latin typeface="Consolas"/>
                <a:ea typeface="Consolas"/>
                <a:cs typeface="Consolas"/>
                <a:sym typeface="Consolas"/>
              </a:rPr>
              <a:t># Minimize</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optimizer = tf.train.GradientDescentOptimizer(</a:t>
            </a:r>
            <a:r>
              <a:rPr lang="en-US" sz="2900">
                <a:solidFill>
                  <a:srgbClr val="660099"/>
                </a:solidFill>
                <a:highlight>
                  <a:srgbClr val="FFFFFF"/>
                </a:highlight>
                <a:latin typeface="Consolas"/>
                <a:ea typeface="Consolas"/>
                <a:cs typeface="Consolas"/>
                <a:sym typeface="Consolas"/>
              </a:rPr>
              <a:t>learning_rate</a:t>
            </a:r>
            <a:r>
              <a:rPr lang="en-US" sz="2900">
                <a:solidFill>
                  <a:schemeClr val="dk1"/>
                </a:solidFill>
                <a:highlight>
                  <a:srgbClr val="FFFFFF"/>
                </a:highlight>
                <a:latin typeface="Consolas"/>
                <a:ea typeface="Consolas"/>
                <a:cs typeface="Consolas"/>
                <a:sym typeface="Consolas"/>
              </a:rPr>
              <a:t>=</a:t>
            </a:r>
            <a:r>
              <a:rPr lang="en-US" sz="2900">
                <a:solidFill>
                  <a:srgbClr val="0000FF"/>
                </a:solidFill>
                <a:highlight>
                  <a:srgbClr val="FFFFFF"/>
                </a:highlight>
                <a:latin typeface="Consolas"/>
                <a:ea typeface="Consolas"/>
                <a:cs typeface="Consolas"/>
                <a:sym typeface="Consolas"/>
              </a:rPr>
              <a:t>0.01</a:t>
            </a:r>
            <a:r>
              <a:rPr lang="en-US" sz="2900">
                <a:solidFill>
                  <a:schemeClr val="dk1"/>
                </a:solidFill>
                <a:highlight>
                  <a:srgbClr val="FFFFFF"/>
                </a:highlight>
                <a:latin typeface="Consolas"/>
                <a:ea typeface="Consolas"/>
                <a:cs typeface="Consolas"/>
                <a:sym typeface="Consolas"/>
              </a:rPr>
              <a:t>)</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train = optimizer.minimize(cost)</a:t>
            </a:r>
          </a:p>
          <a:p>
            <a:pPr indent="-184150" lvl="0" marL="0" rtl="0">
              <a:lnSpc>
                <a:spcPct val="115000"/>
              </a:lnSpc>
              <a:spcBef>
                <a:spcPts val="0"/>
              </a:spcBef>
              <a:buClr>
                <a:schemeClr val="dk1"/>
              </a:buClr>
              <a:buFont typeface="Arial"/>
              <a:buNone/>
            </a:pPr>
            <a:r>
              <a:t/>
            </a:r>
            <a:endParaRPr sz="2900">
              <a:solidFill>
                <a:schemeClr val="dk1"/>
              </a:solidFill>
              <a:highlight>
                <a:srgbClr val="FFFFFF"/>
              </a:highlight>
              <a:latin typeface="Consolas"/>
              <a:ea typeface="Consolas"/>
              <a:cs typeface="Consolas"/>
              <a:sym typeface="Consolas"/>
            </a:endParaRPr>
          </a:p>
          <a:p>
            <a:pPr indent="-184150" lvl="0" marL="0" rtl="0">
              <a:lnSpc>
                <a:spcPct val="115000"/>
              </a:lnSpc>
              <a:spcBef>
                <a:spcPts val="0"/>
              </a:spcBef>
              <a:buClr>
                <a:schemeClr val="dk1"/>
              </a:buClr>
              <a:buSzPct val="100000"/>
              <a:buFont typeface="Arial"/>
              <a:buNone/>
            </a:pPr>
            <a:r>
              <a:rPr i="1" lang="en-US" sz="2900">
                <a:solidFill>
                  <a:srgbClr val="808080"/>
                </a:solidFill>
                <a:highlight>
                  <a:srgbClr val="FFFFFF"/>
                </a:highlight>
                <a:latin typeface="Consolas"/>
                <a:ea typeface="Consolas"/>
                <a:cs typeface="Consolas"/>
                <a:sym typeface="Consolas"/>
              </a:rPr>
              <a:t># Launch the graph in a session.</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sess = tf.Session()</a:t>
            </a:r>
          </a:p>
          <a:p>
            <a:pPr indent="-184150" lvl="0" marL="0" rtl="0">
              <a:lnSpc>
                <a:spcPct val="115000"/>
              </a:lnSpc>
              <a:spcBef>
                <a:spcPts val="0"/>
              </a:spcBef>
              <a:buClr>
                <a:schemeClr val="dk1"/>
              </a:buClr>
              <a:buSzPct val="100000"/>
              <a:buFont typeface="Arial"/>
              <a:buNone/>
            </a:pPr>
            <a:r>
              <a:rPr i="1" lang="en-US" sz="2900">
                <a:solidFill>
                  <a:srgbClr val="808080"/>
                </a:solidFill>
                <a:highlight>
                  <a:srgbClr val="FFFFFF"/>
                </a:highlight>
                <a:latin typeface="Consolas"/>
                <a:ea typeface="Consolas"/>
                <a:cs typeface="Consolas"/>
                <a:sym typeface="Consolas"/>
              </a:rPr>
              <a:t># Initializes global variables in the graph.</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sess.run(tf.global_variables_initializer())</a:t>
            </a:r>
          </a:p>
          <a:p>
            <a:pPr indent="-184150" lvl="0" marL="0" rtl="0">
              <a:lnSpc>
                <a:spcPct val="115000"/>
              </a:lnSpc>
              <a:spcBef>
                <a:spcPts val="0"/>
              </a:spcBef>
              <a:buClr>
                <a:schemeClr val="dk1"/>
              </a:buClr>
              <a:buFont typeface="Arial"/>
              <a:buNone/>
            </a:pPr>
            <a:r>
              <a:t/>
            </a:r>
            <a:endParaRPr sz="2900">
              <a:solidFill>
                <a:schemeClr val="dk1"/>
              </a:solidFill>
              <a:highlight>
                <a:srgbClr val="FFFFFF"/>
              </a:highlight>
              <a:latin typeface="Consolas"/>
              <a:ea typeface="Consolas"/>
              <a:cs typeface="Consolas"/>
              <a:sym typeface="Consolas"/>
            </a:endParaRPr>
          </a:p>
          <a:p>
            <a:pPr indent="-184150" lvl="0" marL="0" rtl="0">
              <a:lnSpc>
                <a:spcPct val="115000"/>
              </a:lnSpc>
              <a:spcBef>
                <a:spcPts val="0"/>
              </a:spcBef>
              <a:buClr>
                <a:schemeClr val="dk1"/>
              </a:buClr>
              <a:buSzPct val="100000"/>
              <a:buFont typeface="Arial"/>
              <a:buNone/>
            </a:pPr>
            <a:r>
              <a:rPr i="1" lang="en-US" sz="2900">
                <a:solidFill>
                  <a:srgbClr val="808080"/>
                </a:solidFill>
                <a:highlight>
                  <a:srgbClr val="FFFFFF"/>
                </a:highlight>
                <a:latin typeface="Consolas"/>
                <a:ea typeface="Consolas"/>
                <a:cs typeface="Consolas"/>
                <a:sym typeface="Consolas"/>
              </a:rPr>
              <a:t># Fit the line</a:t>
            </a:r>
          </a:p>
          <a:p>
            <a:pPr indent="-184150" lvl="0" marL="0" rtl="0">
              <a:lnSpc>
                <a:spcPct val="115000"/>
              </a:lnSpc>
              <a:spcBef>
                <a:spcPts val="0"/>
              </a:spcBef>
              <a:buClr>
                <a:schemeClr val="dk1"/>
              </a:buClr>
              <a:buSzPct val="100000"/>
              <a:buFont typeface="Arial"/>
              <a:buNone/>
            </a:pPr>
            <a:r>
              <a:rPr b="1" lang="en-US" sz="2900">
                <a:solidFill>
                  <a:srgbClr val="000080"/>
                </a:solidFill>
                <a:highlight>
                  <a:srgbClr val="FFFFFF"/>
                </a:highlight>
                <a:latin typeface="Consolas"/>
                <a:ea typeface="Consolas"/>
                <a:cs typeface="Consolas"/>
                <a:sym typeface="Consolas"/>
              </a:rPr>
              <a:t>for </a:t>
            </a:r>
            <a:r>
              <a:rPr lang="en-US" sz="2900">
                <a:solidFill>
                  <a:schemeClr val="dk1"/>
                </a:solidFill>
                <a:highlight>
                  <a:srgbClr val="FFFFFF"/>
                </a:highlight>
                <a:latin typeface="Consolas"/>
                <a:ea typeface="Consolas"/>
                <a:cs typeface="Consolas"/>
                <a:sym typeface="Consolas"/>
              </a:rPr>
              <a:t>step </a:t>
            </a:r>
            <a:r>
              <a:rPr b="1" lang="en-US" sz="2900">
                <a:solidFill>
                  <a:srgbClr val="000080"/>
                </a:solidFill>
                <a:highlight>
                  <a:srgbClr val="FFFFFF"/>
                </a:highlight>
                <a:latin typeface="Consolas"/>
                <a:ea typeface="Consolas"/>
                <a:cs typeface="Consolas"/>
                <a:sym typeface="Consolas"/>
              </a:rPr>
              <a:t>in </a:t>
            </a:r>
            <a:r>
              <a:rPr lang="en-US" sz="2900">
                <a:solidFill>
                  <a:srgbClr val="000080"/>
                </a:solidFill>
                <a:highlight>
                  <a:srgbClr val="FFFFFF"/>
                </a:highlight>
                <a:latin typeface="Consolas"/>
                <a:ea typeface="Consolas"/>
                <a:cs typeface="Consolas"/>
                <a:sym typeface="Consolas"/>
              </a:rPr>
              <a:t>range</a:t>
            </a:r>
            <a:r>
              <a:rPr lang="en-US" sz="2900">
                <a:solidFill>
                  <a:schemeClr val="dk1"/>
                </a:solidFill>
                <a:highlight>
                  <a:srgbClr val="FFFFFF"/>
                </a:highlight>
                <a:latin typeface="Consolas"/>
                <a:ea typeface="Consolas"/>
                <a:cs typeface="Consolas"/>
                <a:sym typeface="Consolas"/>
              </a:rPr>
              <a:t>(</a:t>
            </a:r>
            <a:r>
              <a:rPr lang="en-US" sz="2900">
                <a:solidFill>
                  <a:srgbClr val="0000FF"/>
                </a:solidFill>
                <a:highlight>
                  <a:srgbClr val="FFFFFF"/>
                </a:highlight>
                <a:latin typeface="Consolas"/>
                <a:ea typeface="Consolas"/>
                <a:cs typeface="Consolas"/>
                <a:sym typeface="Consolas"/>
              </a:rPr>
              <a:t>2001</a:t>
            </a:r>
            <a:r>
              <a:rPr lang="en-US" sz="2900">
                <a:solidFill>
                  <a:schemeClr val="dk1"/>
                </a:solidFill>
                <a:highlight>
                  <a:srgbClr val="FFFFFF"/>
                </a:highlight>
                <a:latin typeface="Consolas"/>
                <a:ea typeface="Consolas"/>
                <a:cs typeface="Consolas"/>
                <a:sym typeface="Consolas"/>
              </a:rPr>
              <a:t>):</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   cost_val, W_val, b_val, _ = sess.run([cost, W, b, train],</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                </a:t>
            </a:r>
            <a:r>
              <a:rPr lang="en-US" sz="2900">
                <a:solidFill>
                  <a:srgbClr val="660099"/>
                </a:solidFill>
                <a:highlight>
                  <a:srgbClr val="FFFFFF"/>
                </a:highlight>
                <a:latin typeface="Consolas"/>
                <a:ea typeface="Consolas"/>
                <a:cs typeface="Consolas"/>
                <a:sym typeface="Consolas"/>
              </a:rPr>
              <a:t>feed_dict</a:t>
            </a:r>
            <a:r>
              <a:rPr lang="en-US" sz="2900">
                <a:solidFill>
                  <a:schemeClr val="dk1"/>
                </a:solidFill>
                <a:highlight>
                  <a:srgbClr val="FFFFFF"/>
                </a:highlight>
                <a:latin typeface="Consolas"/>
                <a:ea typeface="Consolas"/>
                <a:cs typeface="Consolas"/>
                <a:sym typeface="Consolas"/>
              </a:rPr>
              <a:t>={X: [</a:t>
            </a:r>
            <a:r>
              <a:rPr lang="en-US" sz="2900">
                <a:solidFill>
                  <a:srgbClr val="0000FF"/>
                </a:solidFill>
                <a:highlight>
                  <a:srgbClr val="FFFFFF"/>
                </a:highlight>
                <a:latin typeface="Consolas"/>
                <a:ea typeface="Consolas"/>
                <a:cs typeface="Consolas"/>
                <a:sym typeface="Consolas"/>
              </a:rPr>
              <a:t>1</a:t>
            </a:r>
            <a:r>
              <a:rPr lang="en-US" sz="2900">
                <a:solidFill>
                  <a:schemeClr val="dk1"/>
                </a:solidFill>
                <a:highlight>
                  <a:srgbClr val="FFFFFF"/>
                </a:highlight>
                <a:latin typeface="Consolas"/>
                <a:ea typeface="Consolas"/>
                <a:cs typeface="Consolas"/>
                <a:sym typeface="Consolas"/>
              </a:rPr>
              <a:t>, </a:t>
            </a:r>
            <a:r>
              <a:rPr lang="en-US" sz="2900">
                <a:solidFill>
                  <a:srgbClr val="0000FF"/>
                </a:solidFill>
                <a:highlight>
                  <a:srgbClr val="FFFFFF"/>
                </a:highlight>
                <a:latin typeface="Consolas"/>
                <a:ea typeface="Consolas"/>
                <a:cs typeface="Consolas"/>
                <a:sym typeface="Consolas"/>
              </a:rPr>
              <a:t>2</a:t>
            </a:r>
            <a:r>
              <a:rPr lang="en-US" sz="2900">
                <a:solidFill>
                  <a:schemeClr val="dk1"/>
                </a:solidFill>
                <a:highlight>
                  <a:srgbClr val="FFFFFF"/>
                </a:highlight>
                <a:latin typeface="Consolas"/>
                <a:ea typeface="Consolas"/>
                <a:cs typeface="Consolas"/>
                <a:sym typeface="Consolas"/>
              </a:rPr>
              <a:t>, </a:t>
            </a:r>
            <a:r>
              <a:rPr lang="en-US" sz="2900">
                <a:solidFill>
                  <a:srgbClr val="0000FF"/>
                </a:solidFill>
                <a:highlight>
                  <a:srgbClr val="FFFFFF"/>
                </a:highlight>
                <a:latin typeface="Consolas"/>
                <a:ea typeface="Consolas"/>
                <a:cs typeface="Consolas"/>
                <a:sym typeface="Consolas"/>
              </a:rPr>
              <a:t>3</a:t>
            </a:r>
            <a:r>
              <a:rPr lang="en-US" sz="2900">
                <a:solidFill>
                  <a:schemeClr val="dk1"/>
                </a:solidFill>
                <a:highlight>
                  <a:srgbClr val="FFFFFF"/>
                </a:highlight>
                <a:latin typeface="Consolas"/>
                <a:ea typeface="Consolas"/>
                <a:cs typeface="Consolas"/>
                <a:sym typeface="Consolas"/>
              </a:rPr>
              <a:t>], Y: [</a:t>
            </a:r>
            <a:r>
              <a:rPr lang="en-US" sz="2900">
                <a:solidFill>
                  <a:srgbClr val="0000FF"/>
                </a:solidFill>
                <a:highlight>
                  <a:srgbClr val="FFFFFF"/>
                </a:highlight>
                <a:latin typeface="Consolas"/>
                <a:ea typeface="Consolas"/>
                <a:cs typeface="Consolas"/>
                <a:sym typeface="Consolas"/>
              </a:rPr>
              <a:t>1</a:t>
            </a:r>
            <a:r>
              <a:rPr lang="en-US" sz="2900">
                <a:solidFill>
                  <a:schemeClr val="dk1"/>
                </a:solidFill>
                <a:highlight>
                  <a:srgbClr val="FFFFFF"/>
                </a:highlight>
                <a:latin typeface="Consolas"/>
                <a:ea typeface="Consolas"/>
                <a:cs typeface="Consolas"/>
                <a:sym typeface="Consolas"/>
              </a:rPr>
              <a:t>, </a:t>
            </a:r>
            <a:r>
              <a:rPr lang="en-US" sz="2900">
                <a:solidFill>
                  <a:srgbClr val="0000FF"/>
                </a:solidFill>
                <a:highlight>
                  <a:srgbClr val="FFFFFF"/>
                </a:highlight>
                <a:latin typeface="Consolas"/>
                <a:ea typeface="Consolas"/>
                <a:cs typeface="Consolas"/>
                <a:sym typeface="Consolas"/>
              </a:rPr>
              <a:t>2</a:t>
            </a:r>
            <a:r>
              <a:rPr lang="en-US" sz="2900">
                <a:solidFill>
                  <a:schemeClr val="dk1"/>
                </a:solidFill>
                <a:highlight>
                  <a:srgbClr val="FFFFFF"/>
                </a:highlight>
                <a:latin typeface="Consolas"/>
                <a:ea typeface="Consolas"/>
                <a:cs typeface="Consolas"/>
                <a:sym typeface="Consolas"/>
              </a:rPr>
              <a:t>, </a:t>
            </a:r>
            <a:r>
              <a:rPr lang="en-US" sz="2900">
                <a:solidFill>
                  <a:srgbClr val="0000FF"/>
                </a:solidFill>
                <a:highlight>
                  <a:srgbClr val="FFFFFF"/>
                </a:highlight>
                <a:latin typeface="Consolas"/>
                <a:ea typeface="Consolas"/>
                <a:cs typeface="Consolas"/>
                <a:sym typeface="Consolas"/>
              </a:rPr>
              <a:t>3</a:t>
            </a:r>
            <a:r>
              <a:rPr lang="en-US" sz="2900">
                <a:solidFill>
                  <a:schemeClr val="dk1"/>
                </a:solidFill>
                <a:highlight>
                  <a:srgbClr val="FFFFFF"/>
                </a:highlight>
                <a:latin typeface="Consolas"/>
                <a:ea typeface="Consolas"/>
                <a:cs typeface="Consolas"/>
                <a:sym typeface="Consolas"/>
              </a:rPr>
              <a:t>]})</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   </a:t>
            </a:r>
            <a:r>
              <a:rPr b="1" lang="en-US" sz="2900">
                <a:solidFill>
                  <a:srgbClr val="000080"/>
                </a:solidFill>
                <a:highlight>
                  <a:srgbClr val="FFFFFF"/>
                </a:highlight>
                <a:latin typeface="Consolas"/>
                <a:ea typeface="Consolas"/>
                <a:cs typeface="Consolas"/>
                <a:sym typeface="Consolas"/>
              </a:rPr>
              <a:t>if </a:t>
            </a:r>
            <a:r>
              <a:rPr lang="en-US" sz="2900">
                <a:solidFill>
                  <a:schemeClr val="dk1"/>
                </a:solidFill>
                <a:highlight>
                  <a:srgbClr val="FFFFFF"/>
                </a:highlight>
                <a:latin typeface="Consolas"/>
                <a:ea typeface="Consolas"/>
                <a:cs typeface="Consolas"/>
                <a:sym typeface="Consolas"/>
              </a:rPr>
              <a:t>step % </a:t>
            </a:r>
            <a:r>
              <a:rPr lang="en-US" sz="2900">
                <a:solidFill>
                  <a:srgbClr val="0000FF"/>
                </a:solidFill>
                <a:highlight>
                  <a:srgbClr val="FFFFFF"/>
                </a:highlight>
                <a:latin typeface="Consolas"/>
                <a:ea typeface="Consolas"/>
                <a:cs typeface="Consolas"/>
                <a:sym typeface="Consolas"/>
              </a:rPr>
              <a:t>20 </a:t>
            </a:r>
            <a:r>
              <a:rPr lang="en-US" sz="2900">
                <a:solidFill>
                  <a:schemeClr val="dk1"/>
                </a:solidFill>
                <a:highlight>
                  <a:srgbClr val="FFFFFF"/>
                </a:highlight>
                <a:latin typeface="Consolas"/>
                <a:ea typeface="Consolas"/>
                <a:cs typeface="Consolas"/>
                <a:sym typeface="Consolas"/>
              </a:rPr>
              <a:t>== </a:t>
            </a:r>
            <a:r>
              <a:rPr lang="en-US" sz="2900">
                <a:solidFill>
                  <a:srgbClr val="0000FF"/>
                </a:solidFill>
                <a:highlight>
                  <a:srgbClr val="FFFFFF"/>
                </a:highlight>
                <a:latin typeface="Consolas"/>
                <a:ea typeface="Consolas"/>
                <a:cs typeface="Consolas"/>
                <a:sym typeface="Consolas"/>
              </a:rPr>
              <a:t>0</a:t>
            </a:r>
            <a:r>
              <a:rPr lang="en-US" sz="2900">
                <a:solidFill>
                  <a:schemeClr val="dk1"/>
                </a:solidFill>
                <a:highlight>
                  <a:srgbClr val="FFFFFF"/>
                </a:highlight>
                <a:latin typeface="Consolas"/>
                <a:ea typeface="Consolas"/>
                <a:cs typeface="Consolas"/>
                <a:sym typeface="Consolas"/>
              </a:rPr>
              <a:t>:</a:t>
            </a:r>
          </a:p>
          <a:p>
            <a:pPr indent="-184150" lvl="0" marL="0" rtl="0">
              <a:lnSpc>
                <a:spcPct val="115000"/>
              </a:lnSpc>
              <a:spcBef>
                <a:spcPts val="0"/>
              </a:spcBef>
              <a:buClr>
                <a:schemeClr val="dk1"/>
              </a:buClr>
              <a:buSzPct val="100000"/>
              <a:buFont typeface="Arial"/>
              <a:buNone/>
            </a:pPr>
            <a:r>
              <a:rPr lang="en-US" sz="2900">
                <a:solidFill>
                  <a:schemeClr val="dk1"/>
                </a:solidFill>
                <a:highlight>
                  <a:srgbClr val="FFFFFF"/>
                </a:highlight>
                <a:latin typeface="Consolas"/>
                <a:ea typeface="Consolas"/>
                <a:cs typeface="Consolas"/>
                <a:sym typeface="Consolas"/>
              </a:rPr>
              <a:t>       </a:t>
            </a:r>
            <a:r>
              <a:rPr lang="en-US" sz="2900">
                <a:solidFill>
                  <a:srgbClr val="000080"/>
                </a:solidFill>
                <a:highlight>
                  <a:srgbClr val="FFFFFF"/>
                </a:highlight>
                <a:latin typeface="Consolas"/>
                <a:ea typeface="Consolas"/>
                <a:cs typeface="Consolas"/>
                <a:sym typeface="Consolas"/>
              </a:rPr>
              <a:t>print</a:t>
            </a:r>
            <a:r>
              <a:rPr lang="en-US" sz="2900">
                <a:solidFill>
                  <a:schemeClr val="dk1"/>
                </a:solidFill>
                <a:highlight>
                  <a:srgbClr val="FFFFFF"/>
                </a:highlight>
                <a:latin typeface="Consolas"/>
                <a:ea typeface="Consolas"/>
                <a:cs typeface="Consolas"/>
                <a:sym typeface="Consolas"/>
              </a:rPr>
              <a:t>(step, cost_val, W_val, b_val)</a:t>
            </a:r>
          </a:p>
          <a:p>
            <a:pPr indent="0" lvl="0" marL="0" rtl="0">
              <a:lnSpc>
                <a:spcPct val="115000"/>
              </a:lnSpc>
              <a:spcBef>
                <a:spcPts val="0"/>
              </a:spcBef>
              <a:buNone/>
            </a:pPr>
            <a:r>
              <a:t/>
            </a:r>
            <a:endParaRPr b="1" sz="2900">
              <a:solidFill>
                <a:srgbClr val="000080"/>
              </a:solidFill>
              <a:highlight>
                <a:srgbClr val="FFFFFF"/>
              </a:highlight>
              <a:latin typeface="Consolas"/>
              <a:ea typeface="Consolas"/>
              <a:cs typeface="Consolas"/>
              <a:sym typeface="Consolas"/>
            </a:endParaRPr>
          </a:p>
        </p:txBody>
      </p:sp>
      <p:sp>
        <p:nvSpPr>
          <p:cNvPr id="872" name="Shape 872"/>
          <p:cNvSpPr txBox="1"/>
          <p:nvPr/>
        </p:nvSpPr>
        <p:spPr>
          <a:xfrm>
            <a:off x="13626333" y="4016200"/>
            <a:ext cx="10554300" cy="90591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None/>
            </a:pPr>
            <a:r>
              <a:rPr b="1" lang="en-US" sz="2900">
                <a:solidFill>
                  <a:srgbClr val="008080"/>
                </a:solidFill>
                <a:highlight>
                  <a:srgbClr val="FFFFFF"/>
                </a:highlight>
                <a:latin typeface="Consolas"/>
                <a:ea typeface="Consolas"/>
                <a:cs typeface="Consolas"/>
                <a:sym typeface="Consolas"/>
              </a:rPr>
              <a:t>...</a:t>
            </a:r>
          </a:p>
          <a:p>
            <a:pPr lvl="0" rtl="0">
              <a:spcBef>
                <a:spcPts val="0"/>
              </a:spcBef>
              <a:buNone/>
            </a:pPr>
            <a:r>
              <a:rPr b="1" lang="en-US" sz="2900">
                <a:solidFill>
                  <a:srgbClr val="008080"/>
                </a:solidFill>
                <a:highlight>
                  <a:srgbClr val="FFFFFF"/>
                </a:highlight>
                <a:latin typeface="Consolas"/>
                <a:ea typeface="Consolas"/>
                <a:cs typeface="Consolas"/>
                <a:sym typeface="Consolas"/>
              </a:rPr>
              <a:t>1980 1.32962e-05 [ 1.00423515] [-0.00962736]</a:t>
            </a:r>
          </a:p>
          <a:p>
            <a:pPr lvl="0" rtl="0">
              <a:spcBef>
                <a:spcPts val="0"/>
              </a:spcBef>
              <a:buNone/>
            </a:pPr>
            <a:r>
              <a:rPr b="1" lang="en-US" sz="2900">
                <a:solidFill>
                  <a:srgbClr val="008080"/>
                </a:solidFill>
                <a:highlight>
                  <a:srgbClr val="FFFFFF"/>
                </a:highlight>
                <a:latin typeface="Consolas"/>
                <a:ea typeface="Consolas"/>
                <a:cs typeface="Consolas"/>
                <a:sym typeface="Consolas"/>
              </a:rPr>
              <a:t>2000 1.20761e-05 [ 1.00403607] [-0.00917497]</a:t>
            </a:r>
          </a:p>
          <a:p>
            <a:pPr lvl="0" rtl="0">
              <a:spcBef>
                <a:spcPts val="0"/>
              </a:spcBef>
              <a:buNone/>
            </a:pPr>
            <a:r>
              <a:t/>
            </a:r>
            <a:endParaRPr b="1" sz="2900">
              <a:solidFill>
                <a:srgbClr val="008080"/>
              </a:solidFill>
              <a:highlight>
                <a:srgbClr val="FFFFFF"/>
              </a:highlight>
              <a:latin typeface="Consolas"/>
              <a:ea typeface="Consolas"/>
              <a:cs typeface="Consolas"/>
              <a:sym typeface="Consolas"/>
            </a:endParaRPr>
          </a:p>
          <a:p>
            <a:pPr lvl="0" rtl="0">
              <a:spcBef>
                <a:spcPts val="0"/>
              </a:spcBef>
              <a:buNone/>
            </a:pPr>
            <a:r>
              <a:t/>
            </a:r>
            <a:endParaRPr b="1" sz="2900">
              <a:solidFill>
                <a:srgbClr val="008080"/>
              </a:solidFill>
              <a:highlight>
                <a:srgbClr val="FFFFFF"/>
              </a:highlight>
              <a:latin typeface="Consolas"/>
              <a:ea typeface="Consolas"/>
              <a:cs typeface="Consolas"/>
              <a:sym typeface="Consolas"/>
            </a:endParaRPr>
          </a:p>
          <a:p>
            <a:pPr lvl="0" rtl="0">
              <a:spcBef>
                <a:spcPts val="0"/>
              </a:spcBef>
              <a:buNone/>
            </a:pPr>
            <a:r>
              <a:rPr i="1" lang="en-US" sz="2900">
                <a:solidFill>
                  <a:srgbClr val="808080"/>
                </a:solidFill>
                <a:highlight>
                  <a:srgbClr val="FFFFFF"/>
                </a:highlight>
                <a:latin typeface="Consolas"/>
                <a:ea typeface="Consolas"/>
                <a:cs typeface="Consolas"/>
                <a:sym typeface="Consolas"/>
              </a:rPr>
              <a:t># Testing our model</a:t>
            </a:r>
          </a:p>
          <a:p>
            <a:pPr lvl="0" rtl="0">
              <a:spcBef>
                <a:spcPts val="0"/>
              </a:spcBef>
              <a:buNone/>
            </a:pPr>
            <a:r>
              <a:rPr lang="en-US" sz="2900">
                <a:solidFill>
                  <a:srgbClr val="000080"/>
                </a:solidFill>
                <a:highlight>
                  <a:srgbClr val="FFFFFF"/>
                </a:highlight>
                <a:latin typeface="Consolas"/>
                <a:ea typeface="Consolas"/>
                <a:cs typeface="Consolas"/>
                <a:sym typeface="Consolas"/>
              </a:rPr>
              <a:t>print</a:t>
            </a:r>
            <a:r>
              <a:rPr lang="en-US" sz="2900">
                <a:solidFill>
                  <a:schemeClr val="dk1"/>
                </a:solidFill>
                <a:highlight>
                  <a:srgbClr val="FFFFFF"/>
                </a:highlight>
                <a:latin typeface="Consolas"/>
                <a:ea typeface="Consolas"/>
                <a:cs typeface="Consolas"/>
                <a:sym typeface="Consolas"/>
              </a:rPr>
              <a:t>(sess.run(hypothesis, </a:t>
            </a:r>
            <a:r>
              <a:rPr lang="en-US" sz="2900">
                <a:solidFill>
                  <a:srgbClr val="660099"/>
                </a:solidFill>
                <a:highlight>
                  <a:srgbClr val="FFFFFF"/>
                </a:highlight>
                <a:latin typeface="Consolas"/>
                <a:ea typeface="Consolas"/>
                <a:cs typeface="Consolas"/>
                <a:sym typeface="Consolas"/>
              </a:rPr>
              <a:t>feed_dict</a:t>
            </a:r>
            <a:r>
              <a:rPr lang="en-US" sz="2900">
                <a:solidFill>
                  <a:schemeClr val="dk1"/>
                </a:solidFill>
                <a:highlight>
                  <a:srgbClr val="FFFFFF"/>
                </a:highlight>
                <a:latin typeface="Consolas"/>
                <a:ea typeface="Consolas"/>
                <a:cs typeface="Consolas"/>
                <a:sym typeface="Consolas"/>
              </a:rPr>
              <a:t>={X: [</a:t>
            </a:r>
            <a:r>
              <a:rPr lang="en-US" sz="2900">
                <a:solidFill>
                  <a:srgbClr val="0000FF"/>
                </a:solidFill>
                <a:highlight>
                  <a:srgbClr val="FFFFFF"/>
                </a:highlight>
                <a:latin typeface="Consolas"/>
                <a:ea typeface="Consolas"/>
                <a:cs typeface="Consolas"/>
                <a:sym typeface="Consolas"/>
              </a:rPr>
              <a:t>5]</a:t>
            </a:r>
            <a:r>
              <a:rPr lang="en-US" sz="2900">
                <a:solidFill>
                  <a:schemeClr val="dk1"/>
                </a:solidFill>
                <a:highlight>
                  <a:srgbClr val="FFFFFF"/>
                </a:highlight>
                <a:latin typeface="Consolas"/>
                <a:ea typeface="Consolas"/>
                <a:cs typeface="Consolas"/>
                <a:sym typeface="Consolas"/>
              </a:rPr>
              <a:t>}))</a:t>
            </a:r>
          </a:p>
          <a:p>
            <a:pPr lvl="0" rtl="0">
              <a:spcBef>
                <a:spcPts val="0"/>
              </a:spcBef>
              <a:buNone/>
            </a:pPr>
            <a:r>
              <a:rPr lang="en-US" sz="2900">
                <a:solidFill>
                  <a:srgbClr val="000080"/>
                </a:solidFill>
                <a:highlight>
                  <a:srgbClr val="FFFFFF"/>
                </a:highlight>
                <a:latin typeface="Consolas"/>
                <a:ea typeface="Consolas"/>
                <a:cs typeface="Consolas"/>
                <a:sym typeface="Consolas"/>
              </a:rPr>
              <a:t>print</a:t>
            </a:r>
            <a:r>
              <a:rPr lang="en-US" sz="2900">
                <a:solidFill>
                  <a:schemeClr val="dk1"/>
                </a:solidFill>
                <a:highlight>
                  <a:srgbClr val="FFFFFF"/>
                </a:highlight>
                <a:latin typeface="Consolas"/>
                <a:ea typeface="Consolas"/>
                <a:cs typeface="Consolas"/>
                <a:sym typeface="Consolas"/>
              </a:rPr>
              <a:t>(sess.run(hypothesis, </a:t>
            </a:r>
            <a:r>
              <a:rPr lang="en-US" sz="2900">
                <a:solidFill>
                  <a:srgbClr val="660099"/>
                </a:solidFill>
                <a:highlight>
                  <a:srgbClr val="FFFFFF"/>
                </a:highlight>
                <a:latin typeface="Consolas"/>
                <a:ea typeface="Consolas"/>
                <a:cs typeface="Consolas"/>
                <a:sym typeface="Consolas"/>
              </a:rPr>
              <a:t>feed_dict</a:t>
            </a:r>
            <a:r>
              <a:rPr lang="en-US" sz="2900">
                <a:solidFill>
                  <a:schemeClr val="dk1"/>
                </a:solidFill>
                <a:highlight>
                  <a:srgbClr val="FFFFFF"/>
                </a:highlight>
                <a:latin typeface="Consolas"/>
                <a:ea typeface="Consolas"/>
                <a:cs typeface="Consolas"/>
                <a:sym typeface="Consolas"/>
              </a:rPr>
              <a:t>={X: [</a:t>
            </a:r>
            <a:r>
              <a:rPr lang="en-US" sz="2900">
                <a:solidFill>
                  <a:srgbClr val="0000FF"/>
                </a:solidFill>
                <a:highlight>
                  <a:srgbClr val="FFFFFF"/>
                </a:highlight>
                <a:latin typeface="Consolas"/>
                <a:ea typeface="Consolas"/>
                <a:cs typeface="Consolas"/>
                <a:sym typeface="Consolas"/>
              </a:rPr>
              <a:t>2.5]</a:t>
            </a:r>
            <a:r>
              <a:rPr lang="en-US" sz="2900">
                <a:solidFill>
                  <a:schemeClr val="dk1"/>
                </a:solidFill>
                <a:highlight>
                  <a:srgbClr val="FFFFFF"/>
                </a:highlight>
                <a:latin typeface="Consolas"/>
                <a:ea typeface="Consolas"/>
                <a:cs typeface="Consolas"/>
                <a:sym typeface="Consolas"/>
              </a:rPr>
              <a:t>}))</a:t>
            </a:r>
          </a:p>
          <a:p>
            <a:pPr lvl="0" rtl="0">
              <a:spcBef>
                <a:spcPts val="0"/>
              </a:spcBef>
              <a:buNone/>
            </a:pPr>
            <a:r>
              <a:rPr lang="en-US" sz="2900">
                <a:solidFill>
                  <a:srgbClr val="000080"/>
                </a:solidFill>
                <a:highlight>
                  <a:srgbClr val="FFFFFF"/>
                </a:highlight>
                <a:latin typeface="Consolas"/>
                <a:ea typeface="Consolas"/>
                <a:cs typeface="Consolas"/>
                <a:sym typeface="Consolas"/>
              </a:rPr>
              <a:t>print</a:t>
            </a:r>
            <a:r>
              <a:rPr lang="en-US" sz="2900">
                <a:solidFill>
                  <a:schemeClr val="dk1"/>
                </a:solidFill>
                <a:highlight>
                  <a:srgbClr val="FFFFFF"/>
                </a:highlight>
                <a:latin typeface="Consolas"/>
                <a:ea typeface="Consolas"/>
                <a:cs typeface="Consolas"/>
                <a:sym typeface="Consolas"/>
              </a:rPr>
              <a:t>(sess.run(</a:t>
            </a:r>
            <a:r>
              <a:rPr lang="en-US" sz="2900">
                <a:solidFill>
                  <a:schemeClr val="dk1"/>
                </a:solidFill>
                <a:highlight>
                  <a:srgbClr val="E4E4FF"/>
                </a:highlight>
                <a:latin typeface="Consolas"/>
                <a:ea typeface="Consolas"/>
                <a:cs typeface="Consolas"/>
                <a:sym typeface="Consolas"/>
              </a:rPr>
              <a:t>hypothesis</a:t>
            </a:r>
            <a:r>
              <a:rPr lang="en-US" sz="2900">
                <a:solidFill>
                  <a:schemeClr val="dk1"/>
                </a:solidFill>
                <a:highlight>
                  <a:srgbClr val="FFFFFF"/>
                </a:highlight>
                <a:latin typeface="Consolas"/>
                <a:ea typeface="Consolas"/>
                <a:cs typeface="Consolas"/>
                <a:sym typeface="Consolas"/>
              </a:rPr>
              <a:t>, </a:t>
            </a:r>
          </a:p>
          <a:p>
            <a:pPr lvl="0" rtl="0">
              <a:spcBef>
                <a:spcPts val="0"/>
              </a:spcBef>
              <a:buClr>
                <a:schemeClr val="dk1"/>
              </a:buClr>
              <a:buSzPct val="100000"/>
              <a:buFont typeface="Arial"/>
              <a:buNone/>
            </a:pPr>
            <a:r>
              <a:rPr lang="en-US" sz="2900">
                <a:solidFill>
                  <a:srgbClr val="660099"/>
                </a:solidFill>
                <a:highlight>
                  <a:srgbClr val="FFFFFF"/>
                </a:highlight>
                <a:latin typeface="Consolas"/>
                <a:ea typeface="Consolas"/>
                <a:cs typeface="Consolas"/>
                <a:sym typeface="Consolas"/>
              </a:rPr>
              <a:t>                   feed_dict</a:t>
            </a:r>
            <a:r>
              <a:rPr lang="en-US" sz="2900">
                <a:solidFill>
                  <a:schemeClr val="dk1"/>
                </a:solidFill>
                <a:highlight>
                  <a:srgbClr val="FFFFFF"/>
                </a:highlight>
                <a:latin typeface="Consolas"/>
                <a:ea typeface="Consolas"/>
                <a:cs typeface="Consolas"/>
                <a:sym typeface="Consolas"/>
              </a:rPr>
              <a:t>={X: [</a:t>
            </a:r>
            <a:r>
              <a:rPr lang="en-US" sz="2900">
                <a:solidFill>
                  <a:srgbClr val="0000FF"/>
                </a:solidFill>
                <a:highlight>
                  <a:srgbClr val="FFFFFF"/>
                </a:highlight>
                <a:latin typeface="Consolas"/>
                <a:ea typeface="Consolas"/>
                <a:cs typeface="Consolas"/>
                <a:sym typeface="Consolas"/>
              </a:rPr>
              <a:t>1.5</a:t>
            </a:r>
            <a:r>
              <a:rPr lang="en-US" sz="2900">
                <a:solidFill>
                  <a:schemeClr val="dk1"/>
                </a:solidFill>
                <a:highlight>
                  <a:srgbClr val="FFFFFF"/>
                </a:highlight>
                <a:latin typeface="Consolas"/>
                <a:ea typeface="Consolas"/>
                <a:cs typeface="Consolas"/>
                <a:sym typeface="Consolas"/>
              </a:rPr>
              <a:t>, </a:t>
            </a:r>
            <a:r>
              <a:rPr lang="en-US" sz="2900">
                <a:solidFill>
                  <a:srgbClr val="0000FF"/>
                </a:solidFill>
                <a:highlight>
                  <a:srgbClr val="FFFFFF"/>
                </a:highlight>
                <a:latin typeface="Consolas"/>
                <a:ea typeface="Consolas"/>
                <a:cs typeface="Consolas"/>
                <a:sym typeface="Consolas"/>
              </a:rPr>
              <a:t>3.5</a:t>
            </a:r>
            <a:r>
              <a:rPr lang="en-US" sz="2900">
                <a:solidFill>
                  <a:schemeClr val="dk1"/>
                </a:solidFill>
                <a:highlight>
                  <a:srgbClr val="FFFFFF"/>
                </a:highlight>
                <a:latin typeface="Consolas"/>
                <a:ea typeface="Consolas"/>
                <a:cs typeface="Consolas"/>
                <a:sym typeface="Consolas"/>
              </a:rPr>
              <a:t>]}))</a:t>
            </a:r>
          </a:p>
          <a:p>
            <a:pPr lvl="0" rtl="0">
              <a:spcBef>
                <a:spcPts val="0"/>
              </a:spcBef>
              <a:buNone/>
            </a:pPr>
            <a:r>
              <a:t/>
            </a:r>
            <a:endParaRPr sz="2900">
              <a:solidFill>
                <a:schemeClr val="dk1"/>
              </a:solidFill>
              <a:highlight>
                <a:srgbClr val="FFFFFF"/>
              </a:highlight>
              <a:latin typeface="Consolas"/>
              <a:ea typeface="Consolas"/>
              <a:cs typeface="Consolas"/>
              <a:sym typeface="Consolas"/>
            </a:endParaRPr>
          </a:p>
          <a:p>
            <a:pPr lvl="0" rtl="0">
              <a:spcBef>
                <a:spcPts val="0"/>
              </a:spcBef>
              <a:buNone/>
            </a:pPr>
            <a:r>
              <a:t/>
            </a:r>
            <a:endParaRPr sz="2900">
              <a:solidFill>
                <a:schemeClr val="dk1"/>
              </a:solidFill>
              <a:highlight>
                <a:srgbClr val="FFFFFF"/>
              </a:highlight>
              <a:latin typeface="Consolas"/>
              <a:ea typeface="Consolas"/>
              <a:cs typeface="Consolas"/>
              <a:sym typeface="Consolas"/>
            </a:endParaRPr>
          </a:p>
          <a:p>
            <a:pPr lvl="0" rtl="0">
              <a:spcBef>
                <a:spcPts val="0"/>
              </a:spcBef>
              <a:buNone/>
            </a:pPr>
            <a:r>
              <a:rPr b="1" lang="en-US" sz="2900">
                <a:solidFill>
                  <a:srgbClr val="008080"/>
                </a:solidFill>
                <a:highlight>
                  <a:srgbClr val="FFFFFF"/>
                </a:highlight>
                <a:latin typeface="Consolas"/>
                <a:ea typeface="Consolas"/>
                <a:cs typeface="Consolas"/>
                <a:sym typeface="Consolas"/>
              </a:rPr>
              <a:t>[ 5.0110054]</a:t>
            </a:r>
          </a:p>
          <a:p>
            <a:pPr lvl="0" rtl="0">
              <a:spcBef>
                <a:spcPts val="0"/>
              </a:spcBef>
              <a:buNone/>
            </a:pPr>
            <a:r>
              <a:rPr b="1" lang="en-US" sz="2900">
                <a:solidFill>
                  <a:srgbClr val="008080"/>
                </a:solidFill>
                <a:highlight>
                  <a:srgbClr val="FFFFFF"/>
                </a:highlight>
                <a:latin typeface="Consolas"/>
                <a:ea typeface="Consolas"/>
                <a:cs typeface="Consolas"/>
                <a:sym typeface="Consolas"/>
              </a:rPr>
              <a:t>[ 2.50091505]</a:t>
            </a:r>
          </a:p>
          <a:p>
            <a:pPr lvl="0" rtl="0">
              <a:spcBef>
                <a:spcPts val="0"/>
              </a:spcBef>
              <a:buClr>
                <a:schemeClr val="dk1"/>
              </a:buClr>
              <a:buSzPct val="93548"/>
              <a:buFont typeface="Arial"/>
              <a:buNone/>
            </a:pPr>
            <a:r>
              <a:rPr b="1" lang="en-US" sz="3100">
                <a:solidFill>
                  <a:srgbClr val="008080"/>
                </a:solidFill>
                <a:highlight>
                  <a:srgbClr val="FFFFFF"/>
                </a:highlight>
              </a:rPr>
              <a:t>[ 1.49687922  3.50495124]</a:t>
            </a:r>
          </a:p>
          <a:p>
            <a:pPr lvl="0" rtl="0">
              <a:spcBef>
                <a:spcPts val="0"/>
              </a:spcBef>
              <a:buNone/>
            </a:pPr>
            <a:r>
              <a:t/>
            </a:r>
            <a:endParaRPr b="1" sz="2900">
              <a:solidFill>
                <a:srgbClr val="008080"/>
              </a:solidFill>
              <a:highlight>
                <a:srgbClr val="FFFFFF"/>
              </a:highlight>
              <a:latin typeface="Consolas"/>
              <a:ea typeface="Consolas"/>
              <a:cs typeface="Consolas"/>
              <a:sym typeface="Consolas"/>
            </a:endParaRPr>
          </a:p>
        </p:txBody>
      </p:sp>
      <p:sp>
        <p:nvSpPr>
          <p:cNvPr id="873" name="Shape 873"/>
          <p:cNvSpPr txBox="1"/>
          <p:nvPr/>
        </p:nvSpPr>
        <p:spPr>
          <a:xfrm>
            <a:off x="10008800" y="95800"/>
            <a:ext cx="14172000" cy="2925600"/>
          </a:xfrm>
          <a:prstGeom prst="rect">
            <a:avLst/>
          </a:prstGeom>
          <a:noFill/>
          <a:ln>
            <a:noFill/>
          </a:ln>
        </p:spPr>
        <p:txBody>
          <a:bodyPr anchorCtr="0" anchor="ctr" bIns="243800" lIns="243800" rIns="243800" wrap="square" tIns="243800">
            <a:noAutofit/>
          </a:bodyPr>
          <a:lstStyle/>
          <a:p>
            <a:pPr lvl="0" rtl="0" algn="ctr">
              <a:spcBef>
                <a:spcPts val="0"/>
              </a:spcBef>
              <a:buNone/>
            </a:pPr>
            <a:r>
              <a:rPr lang="en-US" sz="9100">
                <a:solidFill>
                  <a:schemeClr val="dk1"/>
                </a:solidFill>
                <a:latin typeface="Gill Sans"/>
                <a:ea typeface="Gill Sans"/>
                <a:cs typeface="Gill Sans"/>
                <a:sym typeface="Gill Sans"/>
              </a:rPr>
              <a:t>Full code with placeholders</a:t>
            </a: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7" name="Shape 877"/>
        <p:cNvGrpSpPr/>
        <p:nvPr/>
      </p:nvGrpSpPr>
      <p:grpSpPr>
        <a:xfrm>
          <a:off x="0" y="0"/>
          <a:ext cx="0" cy="0"/>
          <a:chOff x="0" y="0"/>
          <a:chExt cx="0" cy="0"/>
        </a:xfrm>
      </p:grpSpPr>
      <p:sp>
        <p:nvSpPr>
          <p:cNvPr id="878" name="Shape 878"/>
          <p:cNvSpPr txBox="1"/>
          <p:nvPr/>
        </p:nvSpPr>
        <p:spPr>
          <a:xfrm>
            <a:off x="153800" y="0"/>
            <a:ext cx="15853500" cy="13716000"/>
          </a:xfrm>
          <a:prstGeom prst="rect">
            <a:avLst/>
          </a:prstGeom>
          <a:noFill/>
          <a:ln>
            <a:noFill/>
          </a:ln>
        </p:spPr>
        <p:txBody>
          <a:bodyPr anchorCtr="0" anchor="ctr" bIns="91400" lIns="91400" rIns="91400" wrap="square" tIns="91400">
            <a:noAutofit/>
          </a:bodyPr>
          <a:lstStyle/>
          <a:p>
            <a:pPr indent="0" lvl="0" marL="0" rtl="0">
              <a:lnSpc>
                <a:spcPct val="115000"/>
              </a:lnSpc>
              <a:spcBef>
                <a:spcPts val="0"/>
              </a:spcBef>
              <a:buNone/>
            </a:pPr>
            <a:r>
              <a:rPr b="1" lang="en-US" sz="2900">
                <a:solidFill>
                  <a:srgbClr val="000080"/>
                </a:solidFill>
                <a:highlight>
                  <a:srgbClr val="FFFFFF"/>
                </a:highlight>
                <a:latin typeface="Consolas"/>
                <a:ea typeface="Consolas"/>
                <a:cs typeface="Consolas"/>
                <a:sym typeface="Consolas"/>
              </a:rPr>
              <a:t>import </a:t>
            </a:r>
            <a:r>
              <a:rPr lang="en-US" sz="2900">
                <a:solidFill>
                  <a:schemeClr val="dk1"/>
                </a:solidFill>
                <a:highlight>
                  <a:srgbClr val="FFFFFF"/>
                </a:highlight>
                <a:latin typeface="Consolas"/>
                <a:ea typeface="Consolas"/>
                <a:cs typeface="Consolas"/>
                <a:sym typeface="Consolas"/>
              </a:rPr>
              <a:t>tensorflow </a:t>
            </a:r>
            <a:r>
              <a:rPr b="1" lang="en-US" sz="2900">
                <a:solidFill>
                  <a:srgbClr val="000080"/>
                </a:solidFill>
                <a:highlight>
                  <a:srgbClr val="FFFFFF"/>
                </a:highlight>
                <a:latin typeface="Consolas"/>
                <a:ea typeface="Consolas"/>
                <a:cs typeface="Consolas"/>
                <a:sym typeface="Consolas"/>
              </a:rPr>
              <a:t>as </a:t>
            </a:r>
            <a:r>
              <a:rPr lang="en-US" sz="2900">
                <a:solidFill>
                  <a:schemeClr val="dk1"/>
                </a:solidFill>
                <a:highlight>
                  <a:srgbClr val="FFFFFF"/>
                </a:highlight>
                <a:latin typeface="Consolas"/>
                <a:ea typeface="Consolas"/>
                <a:cs typeface="Consolas"/>
                <a:sym typeface="Consolas"/>
              </a:rPr>
              <a:t>tf</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W = tf.Variable(tf.random_normal([</a:t>
            </a:r>
            <a:r>
              <a:rPr lang="en-US" sz="2900">
                <a:solidFill>
                  <a:srgbClr val="0000FF"/>
                </a:solidFill>
                <a:highlight>
                  <a:srgbClr val="FFFFFF"/>
                </a:highlight>
                <a:latin typeface="Consolas"/>
                <a:ea typeface="Consolas"/>
                <a:cs typeface="Consolas"/>
                <a:sym typeface="Consolas"/>
              </a:rPr>
              <a:t>1</a:t>
            </a:r>
            <a:r>
              <a:rPr lang="en-US" sz="2900">
                <a:solidFill>
                  <a:schemeClr val="dk1"/>
                </a:solidFill>
                <a:highlight>
                  <a:srgbClr val="FFFFFF"/>
                </a:highlight>
                <a:latin typeface="Consolas"/>
                <a:ea typeface="Consolas"/>
                <a:cs typeface="Consolas"/>
                <a:sym typeface="Consolas"/>
              </a:rPr>
              <a:t>]), </a:t>
            </a:r>
            <a:r>
              <a:rPr lang="en-US" sz="2900">
                <a:solidFill>
                  <a:srgbClr val="660099"/>
                </a:solidFill>
                <a:highlight>
                  <a:srgbClr val="FFFFFF"/>
                </a:highlight>
                <a:latin typeface="Consolas"/>
                <a:ea typeface="Consolas"/>
                <a:cs typeface="Consolas"/>
                <a:sym typeface="Consolas"/>
              </a:rPr>
              <a:t>name</a:t>
            </a:r>
            <a:r>
              <a:rPr lang="en-US" sz="2900">
                <a:solidFill>
                  <a:schemeClr val="dk1"/>
                </a:solidFill>
                <a:highlight>
                  <a:srgbClr val="FFFFFF"/>
                </a:highlight>
                <a:latin typeface="Consolas"/>
                <a:ea typeface="Consolas"/>
                <a:cs typeface="Consolas"/>
                <a:sym typeface="Consolas"/>
              </a:rPr>
              <a:t>=</a:t>
            </a:r>
            <a:r>
              <a:rPr b="1" lang="en-US" sz="2900">
                <a:solidFill>
                  <a:srgbClr val="008080"/>
                </a:solidFill>
                <a:highlight>
                  <a:srgbClr val="FFFFFF"/>
                </a:highlight>
                <a:latin typeface="Consolas"/>
                <a:ea typeface="Consolas"/>
                <a:cs typeface="Consolas"/>
                <a:sym typeface="Consolas"/>
              </a:rPr>
              <a:t>'weight'</a:t>
            </a:r>
            <a:r>
              <a:rPr lang="en-US" sz="29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b = tf.Variable(tf.random_normal([</a:t>
            </a:r>
            <a:r>
              <a:rPr lang="en-US" sz="2900">
                <a:solidFill>
                  <a:srgbClr val="0000FF"/>
                </a:solidFill>
                <a:highlight>
                  <a:srgbClr val="FFFFFF"/>
                </a:highlight>
                <a:latin typeface="Consolas"/>
                <a:ea typeface="Consolas"/>
                <a:cs typeface="Consolas"/>
                <a:sym typeface="Consolas"/>
              </a:rPr>
              <a:t>1</a:t>
            </a:r>
            <a:r>
              <a:rPr lang="en-US" sz="2900">
                <a:solidFill>
                  <a:schemeClr val="dk1"/>
                </a:solidFill>
                <a:highlight>
                  <a:srgbClr val="FFFFFF"/>
                </a:highlight>
                <a:latin typeface="Consolas"/>
                <a:ea typeface="Consolas"/>
                <a:cs typeface="Consolas"/>
                <a:sym typeface="Consolas"/>
              </a:rPr>
              <a:t>]), </a:t>
            </a:r>
            <a:r>
              <a:rPr lang="en-US" sz="2900">
                <a:solidFill>
                  <a:srgbClr val="660099"/>
                </a:solidFill>
                <a:highlight>
                  <a:srgbClr val="FFFFFF"/>
                </a:highlight>
                <a:latin typeface="Consolas"/>
                <a:ea typeface="Consolas"/>
                <a:cs typeface="Consolas"/>
                <a:sym typeface="Consolas"/>
              </a:rPr>
              <a:t>name</a:t>
            </a:r>
            <a:r>
              <a:rPr lang="en-US" sz="2900">
                <a:solidFill>
                  <a:schemeClr val="dk1"/>
                </a:solidFill>
                <a:highlight>
                  <a:srgbClr val="FFFFFF"/>
                </a:highlight>
                <a:latin typeface="Consolas"/>
                <a:ea typeface="Consolas"/>
                <a:cs typeface="Consolas"/>
                <a:sym typeface="Consolas"/>
              </a:rPr>
              <a:t>=</a:t>
            </a:r>
            <a:r>
              <a:rPr b="1" lang="en-US" sz="2900">
                <a:solidFill>
                  <a:srgbClr val="008080"/>
                </a:solidFill>
                <a:highlight>
                  <a:srgbClr val="FFFFFF"/>
                </a:highlight>
                <a:latin typeface="Consolas"/>
                <a:ea typeface="Consolas"/>
                <a:cs typeface="Consolas"/>
                <a:sym typeface="Consolas"/>
              </a:rPr>
              <a:t>'bias'</a:t>
            </a:r>
            <a:r>
              <a:rPr lang="en-US" sz="29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X = tf.placeholder(tf.float32, </a:t>
            </a:r>
            <a:r>
              <a:rPr lang="en-US" sz="2900">
                <a:solidFill>
                  <a:srgbClr val="660099"/>
                </a:solidFill>
                <a:highlight>
                  <a:srgbClr val="FFFFFF"/>
                </a:highlight>
                <a:latin typeface="Consolas"/>
                <a:ea typeface="Consolas"/>
                <a:cs typeface="Consolas"/>
                <a:sym typeface="Consolas"/>
              </a:rPr>
              <a:t>shape</a:t>
            </a:r>
            <a:r>
              <a:rPr lang="en-US" sz="2900">
                <a:solidFill>
                  <a:schemeClr val="dk1"/>
                </a:solidFill>
                <a:highlight>
                  <a:srgbClr val="FFFFFF"/>
                </a:highlight>
                <a:latin typeface="Consolas"/>
                <a:ea typeface="Consolas"/>
                <a:cs typeface="Consolas"/>
                <a:sym typeface="Consolas"/>
              </a:rPr>
              <a:t>=[</a:t>
            </a:r>
            <a:r>
              <a:rPr b="1" lang="en-US" sz="2900">
                <a:solidFill>
                  <a:srgbClr val="000080"/>
                </a:solidFill>
                <a:highlight>
                  <a:srgbClr val="FFFFFF"/>
                </a:highlight>
                <a:latin typeface="Consolas"/>
                <a:ea typeface="Consolas"/>
                <a:cs typeface="Consolas"/>
                <a:sym typeface="Consolas"/>
              </a:rPr>
              <a:t>None</a:t>
            </a:r>
            <a:r>
              <a:rPr lang="en-US" sz="29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Y = tf.placeholder(tf.float32, </a:t>
            </a:r>
            <a:r>
              <a:rPr lang="en-US" sz="2900">
                <a:solidFill>
                  <a:srgbClr val="660099"/>
                </a:solidFill>
                <a:highlight>
                  <a:srgbClr val="FFFFFF"/>
                </a:highlight>
                <a:latin typeface="Consolas"/>
                <a:ea typeface="Consolas"/>
                <a:cs typeface="Consolas"/>
                <a:sym typeface="Consolas"/>
              </a:rPr>
              <a:t>shape</a:t>
            </a:r>
            <a:r>
              <a:rPr lang="en-US" sz="2900">
                <a:solidFill>
                  <a:schemeClr val="dk1"/>
                </a:solidFill>
                <a:highlight>
                  <a:srgbClr val="FFFFFF"/>
                </a:highlight>
                <a:latin typeface="Consolas"/>
                <a:ea typeface="Consolas"/>
                <a:cs typeface="Consolas"/>
                <a:sym typeface="Consolas"/>
              </a:rPr>
              <a:t>=[</a:t>
            </a:r>
            <a:r>
              <a:rPr b="1" lang="en-US" sz="2900">
                <a:solidFill>
                  <a:srgbClr val="000080"/>
                </a:solidFill>
                <a:highlight>
                  <a:srgbClr val="FFFFFF"/>
                </a:highlight>
                <a:latin typeface="Consolas"/>
                <a:ea typeface="Consolas"/>
                <a:cs typeface="Consolas"/>
                <a:sym typeface="Consolas"/>
              </a:rPr>
              <a:t>None</a:t>
            </a:r>
            <a:r>
              <a:rPr lang="en-US" sz="29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t/>
            </a:r>
            <a:endParaRPr sz="2900">
              <a:solidFill>
                <a:schemeClr val="dk1"/>
              </a:solidFill>
              <a:highlight>
                <a:srgbClr val="FFFFFF"/>
              </a:highlight>
              <a:latin typeface="Consolas"/>
              <a:ea typeface="Consolas"/>
              <a:cs typeface="Consolas"/>
              <a:sym typeface="Consolas"/>
            </a:endParaRPr>
          </a:p>
          <a:p>
            <a:pPr indent="0" lvl="0" marL="0" rtl="0">
              <a:lnSpc>
                <a:spcPct val="115000"/>
              </a:lnSpc>
              <a:spcBef>
                <a:spcPts val="0"/>
              </a:spcBef>
              <a:buNone/>
            </a:pPr>
            <a:r>
              <a:rPr i="1" lang="en-US" sz="2900">
                <a:solidFill>
                  <a:srgbClr val="808080"/>
                </a:solidFill>
                <a:highlight>
                  <a:srgbClr val="FFFFFF"/>
                </a:highlight>
                <a:latin typeface="Consolas"/>
                <a:ea typeface="Consolas"/>
                <a:cs typeface="Consolas"/>
                <a:sym typeface="Consolas"/>
              </a:rPr>
              <a:t># Our hypothesis XW+b</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hypothesis = X * W + b</a:t>
            </a:r>
          </a:p>
          <a:p>
            <a:pPr indent="0" lvl="0" marL="0" rtl="0">
              <a:lnSpc>
                <a:spcPct val="115000"/>
              </a:lnSpc>
              <a:spcBef>
                <a:spcPts val="0"/>
              </a:spcBef>
              <a:buNone/>
            </a:pPr>
            <a:r>
              <a:rPr i="1" lang="en-US" sz="2900">
                <a:solidFill>
                  <a:srgbClr val="808080"/>
                </a:solidFill>
                <a:highlight>
                  <a:srgbClr val="FFFFFF"/>
                </a:highlight>
                <a:latin typeface="Consolas"/>
                <a:ea typeface="Consolas"/>
                <a:cs typeface="Consolas"/>
                <a:sym typeface="Consolas"/>
              </a:rPr>
              <a:t># cost/loss function</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cost = tf.reduce_mean(tf.square(hypothesis - Y))</a:t>
            </a:r>
          </a:p>
          <a:p>
            <a:pPr indent="0" lvl="0" marL="0" rtl="0">
              <a:lnSpc>
                <a:spcPct val="115000"/>
              </a:lnSpc>
              <a:spcBef>
                <a:spcPts val="0"/>
              </a:spcBef>
              <a:buNone/>
            </a:pPr>
            <a:r>
              <a:rPr i="1" lang="en-US" sz="2900">
                <a:solidFill>
                  <a:srgbClr val="808080"/>
                </a:solidFill>
                <a:highlight>
                  <a:srgbClr val="FFFFFF"/>
                </a:highlight>
                <a:latin typeface="Consolas"/>
                <a:ea typeface="Consolas"/>
                <a:cs typeface="Consolas"/>
                <a:sym typeface="Consolas"/>
              </a:rPr>
              <a:t># Minimize</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optimizer = tf.train.GradientDescentOptimizer(</a:t>
            </a:r>
            <a:r>
              <a:rPr lang="en-US" sz="2900">
                <a:solidFill>
                  <a:srgbClr val="660099"/>
                </a:solidFill>
                <a:highlight>
                  <a:srgbClr val="FFFFFF"/>
                </a:highlight>
                <a:latin typeface="Consolas"/>
                <a:ea typeface="Consolas"/>
                <a:cs typeface="Consolas"/>
                <a:sym typeface="Consolas"/>
              </a:rPr>
              <a:t>learning_rate</a:t>
            </a:r>
            <a:r>
              <a:rPr lang="en-US" sz="2900">
                <a:solidFill>
                  <a:schemeClr val="dk1"/>
                </a:solidFill>
                <a:highlight>
                  <a:srgbClr val="FFFFFF"/>
                </a:highlight>
                <a:latin typeface="Consolas"/>
                <a:ea typeface="Consolas"/>
                <a:cs typeface="Consolas"/>
                <a:sym typeface="Consolas"/>
              </a:rPr>
              <a:t>=</a:t>
            </a:r>
            <a:r>
              <a:rPr lang="en-US" sz="2900">
                <a:solidFill>
                  <a:srgbClr val="0000FF"/>
                </a:solidFill>
                <a:highlight>
                  <a:srgbClr val="FFFFFF"/>
                </a:highlight>
                <a:latin typeface="Consolas"/>
                <a:ea typeface="Consolas"/>
                <a:cs typeface="Consolas"/>
                <a:sym typeface="Consolas"/>
              </a:rPr>
              <a:t>0.01</a:t>
            </a:r>
            <a:r>
              <a:rPr lang="en-US" sz="29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train = optimizer.minimize(cost)</a:t>
            </a:r>
          </a:p>
          <a:p>
            <a:pPr indent="0" lvl="0" marL="0" rtl="0">
              <a:lnSpc>
                <a:spcPct val="115000"/>
              </a:lnSpc>
              <a:spcBef>
                <a:spcPts val="0"/>
              </a:spcBef>
              <a:buNone/>
            </a:pPr>
            <a:r>
              <a:t/>
            </a:r>
            <a:endParaRPr sz="2900">
              <a:solidFill>
                <a:schemeClr val="dk1"/>
              </a:solidFill>
              <a:highlight>
                <a:srgbClr val="FFFFFF"/>
              </a:highlight>
              <a:latin typeface="Consolas"/>
              <a:ea typeface="Consolas"/>
              <a:cs typeface="Consolas"/>
              <a:sym typeface="Consolas"/>
            </a:endParaRPr>
          </a:p>
          <a:p>
            <a:pPr indent="0" lvl="0" marL="0" rtl="0">
              <a:lnSpc>
                <a:spcPct val="115000"/>
              </a:lnSpc>
              <a:spcBef>
                <a:spcPts val="0"/>
              </a:spcBef>
              <a:buNone/>
            </a:pPr>
            <a:r>
              <a:rPr i="1" lang="en-US" sz="2900">
                <a:solidFill>
                  <a:srgbClr val="808080"/>
                </a:solidFill>
                <a:highlight>
                  <a:srgbClr val="FFFFFF"/>
                </a:highlight>
                <a:latin typeface="Consolas"/>
                <a:ea typeface="Consolas"/>
                <a:cs typeface="Consolas"/>
                <a:sym typeface="Consolas"/>
              </a:rPr>
              <a:t># Launch the graph in a session.</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sess = tf.Session()</a:t>
            </a:r>
          </a:p>
          <a:p>
            <a:pPr indent="0" lvl="0" marL="0" rtl="0">
              <a:lnSpc>
                <a:spcPct val="115000"/>
              </a:lnSpc>
              <a:spcBef>
                <a:spcPts val="0"/>
              </a:spcBef>
              <a:buNone/>
            </a:pPr>
            <a:r>
              <a:rPr i="1" lang="en-US" sz="2900">
                <a:solidFill>
                  <a:srgbClr val="808080"/>
                </a:solidFill>
                <a:highlight>
                  <a:srgbClr val="FFFFFF"/>
                </a:highlight>
                <a:latin typeface="Consolas"/>
                <a:ea typeface="Consolas"/>
                <a:cs typeface="Consolas"/>
                <a:sym typeface="Consolas"/>
              </a:rPr>
              <a:t># Initializes global variables in the graph.</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sess.run(tf.global_variables_initializer())</a:t>
            </a:r>
          </a:p>
          <a:p>
            <a:pPr indent="0" lvl="0" marL="0" rtl="0">
              <a:lnSpc>
                <a:spcPct val="115000"/>
              </a:lnSpc>
              <a:spcBef>
                <a:spcPts val="0"/>
              </a:spcBef>
              <a:buNone/>
            </a:pPr>
            <a:r>
              <a:t/>
            </a:r>
            <a:endParaRPr sz="2900">
              <a:solidFill>
                <a:schemeClr val="dk1"/>
              </a:solidFill>
              <a:highlight>
                <a:srgbClr val="FFFFFF"/>
              </a:highlight>
              <a:latin typeface="Consolas"/>
              <a:ea typeface="Consolas"/>
              <a:cs typeface="Consolas"/>
              <a:sym typeface="Consolas"/>
            </a:endParaRPr>
          </a:p>
          <a:p>
            <a:pPr indent="0" lvl="0" marL="0" rtl="0">
              <a:lnSpc>
                <a:spcPct val="115000"/>
              </a:lnSpc>
              <a:spcBef>
                <a:spcPts val="0"/>
              </a:spcBef>
              <a:buNone/>
            </a:pPr>
            <a:r>
              <a:rPr i="1" lang="en-US" sz="2900">
                <a:solidFill>
                  <a:srgbClr val="808080"/>
                </a:solidFill>
                <a:highlight>
                  <a:srgbClr val="FFFFFF"/>
                </a:highlight>
                <a:latin typeface="Consolas"/>
                <a:ea typeface="Consolas"/>
                <a:cs typeface="Consolas"/>
                <a:sym typeface="Consolas"/>
              </a:rPr>
              <a:t># Fit the line with new training data</a:t>
            </a:r>
          </a:p>
          <a:p>
            <a:pPr indent="0" lvl="0" marL="0" rtl="0">
              <a:lnSpc>
                <a:spcPct val="115000"/>
              </a:lnSpc>
              <a:spcBef>
                <a:spcPts val="0"/>
              </a:spcBef>
              <a:buNone/>
            </a:pPr>
            <a:r>
              <a:rPr b="1" lang="en-US" sz="2900">
                <a:solidFill>
                  <a:srgbClr val="000080"/>
                </a:solidFill>
                <a:highlight>
                  <a:srgbClr val="FFFFFF"/>
                </a:highlight>
                <a:latin typeface="Consolas"/>
                <a:ea typeface="Consolas"/>
                <a:cs typeface="Consolas"/>
                <a:sym typeface="Consolas"/>
              </a:rPr>
              <a:t>for </a:t>
            </a:r>
            <a:r>
              <a:rPr lang="en-US" sz="2900">
                <a:solidFill>
                  <a:schemeClr val="dk1"/>
                </a:solidFill>
                <a:highlight>
                  <a:srgbClr val="FFFFFF"/>
                </a:highlight>
                <a:latin typeface="Consolas"/>
                <a:ea typeface="Consolas"/>
                <a:cs typeface="Consolas"/>
                <a:sym typeface="Consolas"/>
              </a:rPr>
              <a:t>step </a:t>
            </a:r>
            <a:r>
              <a:rPr b="1" lang="en-US" sz="2900">
                <a:solidFill>
                  <a:srgbClr val="000080"/>
                </a:solidFill>
                <a:highlight>
                  <a:srgbClr val="FFFFFF"/>
                </a:highlight>
                <a:latin typeface="Consolas"/>
                <a:ea typeface="Consolas"/>
                <a:cs typeface="Consolas"/>
                <a:sym typeface="Consolas"/>
              </a:rPr>
              <a:t>in </a:t>
            </a:r>
            <a:r>
              <a:rPr lang="en-US" sz="2900">
                <a:solidFill>
                  <a:srgbClr val="000080"/>
                </a:solidFill>
                <a:highlight>
                  <a:srgbClr val="FFFFFF"/>
                </a:highlight>
                <a:latin typeface="Consolas"/>
                <a:ea typeface="Consolas"/>
                <a:cs typeface="Consolas"/>
                <a:sym typeface="Consolas"/>
              </a:rPr>
              <a:t>range</a:t>
            </a:r>
            <a:r>
              <a:rPr lang="en-US" sz="2900">
                <a:solidFill>
                  <a:schemeClr val="dk1"/>
                </a:solidFill>
                <a:highlight>
                  <a:srgbClr val="FFFFFF"/>
                </a:highlight>
                <a:latin typeface="Consolas"/>
                <a:ea typeface="Consolas"/>
                <a:cs typeface="Consolas"/>
                <a:sym typeface="Consolas"/>
              </a:rPr>
              <a:t>(</a:t>
            </a:r>
            <a:r>
              <a:rPr lang="en-US" sz="2900">
                <a:solidFill>
                  <a:srgbClr val="0000FF"/>
                </a:solidFill>
                <a:highlight>
                  <a:srgbClr val="FFFFFF"/>
                </a:highlight>
                <a:latin typeface="Consolas"/>
                <a:ea typeface="Consolas"/>
                <a:cs typeface="Consolas"/>
                <a:sym typeface="Consolas"/>
              </a:rPr>
              <a:t>2001</a:t>
            </a:r>
            <a:r>
              <a:rPr lang="en-US" sz="29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   cost_val, W_val, b_val, _ = sess.run([cost, W, b, train],</a:t>
            </a:r>
          </a:p>
          <a:p>
            <a:pPr indent="0" lvl="0" marL="0" rtl="0">
              <a:lnSpc>
                <a:spcPct val="115000"/>
              </a:lnSpc>
              <a:spcBef>
                <a:spcPts val="0"/>
              </a:spcBef>
              <a:buNone/>
            </a:pPr>
            <a:r>
              <a:rPr b="1" lang="en-US" sz="3200">
                <a:solidFill>
                  <a:schemeClr val="dk1"/>
                </a:solidFill>
                <a:highlight>
                  <a:srgbClr val="FFFFFF"/>
                </a:highlight>
                <a:latin typeface="Consolas"/>
                <a:ea typeface="Consolas"/>
                <a:cs typeface="Consolas"/>
                <a:sym typeface="Consolas"/>
              </a:rPr>
              <a:t>       </a:t>
            </a:r>
            <a:r>
              <a:rPr b="1" lang="en-US" sz="3200">
                <a:solidFill>
                  <a:srgbClr val="660099"/>
                </a:solidFill>
                <a:highlight>
                  <a:srgbClr val="FFFFFF"/>
                </a:highlight>
                <a:latin typeface="Consolas"/>
                <a:ea typeface="Consolas"/>
                <a:cs typeface="Consolas"/>
                <a:sym typeface="Consolas"/>
              </a:rPr>
              <a:t>f</a:t>
            </a:r>
            <a:r>
              <a:rPr b="1" lang="en-US" sz="3500">
                <a:solidFill>
                  <a:srgbClr val="660099"/>
                </a:solidFill>
                <a:highlight>
                  <a:srgbClr val="FFFFFF"/>
                </a:highlight>
                <a:latin typeface="Consolas"/>
                <a:ea typeface="Consolas"/>
                <a:cs typeface="Consolas"/>
                <a:sym typeface="Consolas"/>
              </a:rPr>
              <a:t>eed_dict</a:t>
            </a:r>
            <a:r>
              <a:rPr b="1" lang="en-US" sz="3500">
                <a:solidFill>
                  <a:schemeClr val="dk1"/>
                </a:solidFill>
                <a:highlight>
                  <a:srgbClr val="FFFFFF"/>
                </a:highlight>
                <a:latin typeface="Consolas"/>
                <a:ea typeface="Consolas"/>
                <a:cs typeface="Consolas"/>
                <a:sym typeface="Consolas"/>
              </a:rPr>
              <a:t>={X: [</a:t>
            </a:r>
            <a:r>
              <a:rPr b="1" lang="en-US" sz="3500">
                <a:solidFill>
                  <a:srgbClr val="0000FF"/>
                </a:solidFill>
                <a:highlight>
                  <a:srgbClr val="FFFFFF"/>
                </a:highlight>
                <a:latin typeface="Consolas"/>
                <a:ea typeface="Consolas"/>
                <a:cs typeface="Consolas"/>
                <a:sym typeface="Consolas"/>
              </a:rPr>
              <a:t>1</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2</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3</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4</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5</a:t>
            </a:r>
            <a:r>
              <a:rPr b="1" lang="en-US" sz="3500">
                <a:solidFill>
                  <a:schemeClr val="dk1"/>
                </a:solidFill>
                <a:highlight>
                  <a:srgbClr val="FFFFFF"/>
                </a:highlight>
                <a:latin typeface="Consolas"/>
                <a:ea typeface="Consolas"/>
                <a:cs typeface="Consolas"/>
                <a:sym typeface="Consolas"/>
              </a:rPr>
              <a:t>], </a:t>
            </a:r>
          </a:p>
          <a:p>
            <a:pPr indent="0" lvl="0" marL="0" rtl="0">
              <a:lnSpc>
                <a:spcPct val="115000"/>
              </a:lnSpc>
              <a:spcBef>
                <a:spcPts val="0"/>
              </a:spcBef>
              <a:buNone/>
            </a:pPr>
            <a:r>
              <a:rPr b="1" lang="en-US" sz="3500">
                <a:solidFill>
                  <a:schemeClr val="dk1"/>
                </a:solidFill>
                <a:highlight>
                  <a:srgbClr val="FFFFFF"/>
                </a:highlight>
                <a:latin typeface="Consolas"/>
                <a:ea typeface="Consolas"/>
                <a:cs typeface="Consolas"/>
                <a:sym typeface="Consolas"/>
              </a:rPr>
              <a:t>                  Y: [</a:t>
            </a:r>
            <a:r>
              <a:rPr b="1" lang="en-US" sz="3500">
                <a:solidFill>
                  <a:srgbClr val="0000FF"/>
                </a:solidFill>
                <a:highlight>
                  <a:srgbClr val="FFFFFF"/>
                </a:highlight>
                <a:latin typeface="Consolas"/>
                <a:ea typeface="Consolas"/>
                <a:cs typeface="Consolas"/>
                <a:sym typeface="Consolas"/>
              </a:rPr>
              <a:t>2.1</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3.1</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4.1</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5.1</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6.1</a:t>
            </a:r>
            <a:r>
              <a:rPr b="1" lang="en-US" sz="35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   </a:t>
            </a:r>
            <a:r>
              <a:rPr b="1" lang="en-US" sz="2900">
                <a:solidFill>
                  <a:srgbClr val="000080"/>
                </a:solidFill>
                <a:highlight>
                  <a:srgbClr val="FFFFFF"/>
                </a:highlight>
                <a:latin typeface="Consolas"/>
                <a:ea typeface="Consolas"/>
                <a:cs typeface="Consolas"/>
                <a:sym typeface="Consolas"/>
              </a:rPr>
              <a:t>if </a:t>
            </a:r>
            <a:r>
              <a:rPr lang="en-US" sz="2900">
                <a:solidFill>
                  <a:schemeClr val="dk1"/>
                </a:solidFill>
                <a:highlight>
                  <a:srgbClr val="FFFFFF"/>
                </a:highlight>
                <a:latin typeface="Consolas"/>
                <a:ea typeface="Consolas"/>
                <a:cs typeface="Consolas"/>
                <a:sym typeface="Consolas"/>
              </a:rPr>
              <a:t>step % </a:t>
            </a:r>
            <a:r>
              <a:rPr lang="en-US" sz="2900">
                <a:solidFill>
                  <a:srgbClr val="0000FF"/>
                </a:solidFill>
                <a:highlight>
                  <a:srgbClr val="FFFFFF"/>
                </a:highlight>
                <a:latin typeface="Consolas"/>
                <a:ea typeface="Consolas"/>
                <a:cs typeface="Consolas"/>
                <a:sym typeface="Consolas"/>
              </a:rPr>
              <a:t>20 </a:t>
            </a:r>
            <a:r>
              <a:rPr lang="en-US" sz="2900">
                <a:solidFill>
                  <a:schemeClr val="dk1"/>
                </a:solidFill>
                <a:highlight>
                  <a:srgbClr val="FFFFFF"/>
                </a:highlight>
                <a:latin typeface="Consolas"/>
                <a:ea typeface="Consolas"/>
                <a:cs typeface="Consolas"/>
                <a:sym typeface="Consolas"/>
              </a:rPr>
              <a:t>== </a:t>
            </a:r>
            <a:r>
              <a:rPr lang="en-US" sz="2900">
                <a:solidFill>
                  <a:srgbClr val="0000FF"/>
                </a:solidFill>
                <a:highlight>
                  <a:srgbClr val="FFFFFF"/>
                </a:highlight>
                <a:latin typeface="Consolas"/>
                <a:ea typeface="Consolas"/>
                <a:cs typeface="Consolas"/>
                <a:sym typeface="Consolas"/>
              </a:rPr>
              <a:t>0</a:t>
            </a:r>
            <a:r>
              <a:rPr lang="en-US" sz="2900">
                <a:solidFill>
                  <a:schemeClr val="dk1"/>
                </a:solidFill>
                <a:highlight>
                  <a:srgbClr val="FFFFFF"/>
                </a:highlight>
                <a:latin typeface="Consolas"/>
                <a:ea typeface="Consolas"/>
                <a:cs typeface="Consolas"/>
                <a:sym typeface="Consolas"/>
              </a:rPr>
              <a:t>:</a:t>
            </a:r>
          </a:p>
          <a:p>
            <a:pPr indent="0" lvl="0" marL="0" rtl="0">
              <a:lnSpc>
                <a:spcPct val="115000"/>
              </a:lnSpc>
              <a:spcBef>
                <a:spcPts val="0"/>
              </a:spcBef>
              <a:buNone/>
            </a:pPr>
            <a:r>
              <a:rPr lang="en-US" sz="2900">
                <a:solidFill>
                  <a:schemeClr val="dk1"/>
                </a:solidFill>
                <a:highlight>
                  <a:srgbClr val="FFFFFF"/>
                </a:highlight>
                <a:latin typeface="Consolas"/>
                <a:ea typeface="Consolas"/>
                <a:cs typeface="Consolas"/>
                <a:sym typeface="Consolas"/>
              </a:rPr>
              <a:t>       </a:t>
            </a:r>
            <a:r>
              <a:rPr lang="en-US" sz="2900">
                <a:solidFill>
                  <a:srgbClr val="000080"/>
                </a:solidFill>
                <a:highlight>
                  <a:srgbClr val="FFFFFF"/>
                </a:highlight>
                <a:latin typeface="Consolas"/>
                <a:ea typeface="Consolas"/>
                <a:cs typeface="Consolas"/>
                <a:sym typeface="Consolas"/>
              </a:rPr>
              <a:t>print</a:t>
            </a:r>
            <a:r>
              <a:rPr lang="en-US" sz="2900">
                <a:solidFill>
                  <a:schemeClr val="dk1"/>
                </a:solidFill>
                <a:highlight>
                  <a:srgbClr val="FFFFFF"/>
                </a:highlight>
                <a:latin typeface="Consolas"/>
                <a:ea typeface="Consolas"/>
                <a:cs typeface="Consolas"/>
                <a:sym typeface="Consolas"/>
              </a:rPr>
              <a:t>(step, cost_val, W_val, b_val)</a:t>
            </a:r>
          </a:p>
        </p:txBody>
      </p:sp>
      <p:sp>
        <p:nvSpPr>
          <p:cNvPr id="879" name="Shape 879"/>
          <p:cNvSpPr txBox="1"/>
          <p:nvPr/>
        </p:nvSpPr>
        <p:spPr>
          <a:xfrm>
            <a:off x="13626333" y="4016200"/>
            <a:ext cx="10554300" cy="90591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None/>
            </a:pPr>
            <a:r>
              <a:rPr b="1" lang="en-US" sz="3100">
                <a:solidFill>
                  <a:srgbClr val="008080"/>
                </a:solidFill>
                <a:highlight>
                  <a:srgbClr val="FFFFFF"/>
                </a:highlight>
              </a:rPr>
              <a:t>…</a:t>
            </a:r>
          </a:p>
          <a:p>
            <a:pPr lvl="0" rtl="0">
              <a:spcBef>
                <a:spcPts val="0"/>
              </a:spcBef>
              <a:buClr>
                <a:schemeClr val="dk1"/>
              </a:buClr>
              <a:buSzPct val="93548"/>
              <a:buFont typeface="Arial"/>
              <a:buNone/>
            </a:pPr>
            <a:r>
              <a:rPr b="1" lang="en-US" sz="3100">
                <a:solidFill>
                  <a:srgbClr val="008080"/>
                </a:solidFill>
                <a:highlight>
                  <a:srgbClr val="FFFFFF"/>
                </a:highlight>
              </a:rPr>
              <a:t>1960 3.32396e-07 [ 1.00037301] [ 1.09865296]</a:t>
            </a:r>
          </a:p>
          <a:p>
            <a:pPr lvl="0" rtl="0">
              <a:spcBef>
                <a:spcPts val="0"/>
              </a:spcBef>
              <a:buClr>
                <a:schemeClr val="dk1"/>
              </a:buClr>
              <a:buSzPct val="93548"/>
              <a:buFont typeface="Arial"/>
              <a:buNone/>
            </a:pPr>
            <a:r>
              <a:rPr b="1" lang="en-US" sz="3100">
                <a:solidFill>
                  <a:srgbClr val="008080"/>
                </a:solidFill>
                <a:highlight>
                  <a:srgbClr val="FFFFFF"/>
                </a:highlight>
              </a:rPr>
              <a:t>1980 2.90429e-07 [ 1.00034881] [ 1.09874094]</a:t>
            </a:r>
          </a:p>
          <a:p>
            <a:pPr lvl="0" rtl="0">
              <a:spcBef>
                <a:spcPts val="0"/>
              </a:spcBef>
              <a:buClr>
                <a:schemeClr val="dk1"/>
              </a:buClr>
              <a:buSzPct val="93548"/>
              <a:buFont typeface="Arial"/>
              <a:buNone/>
            </a:pPr>
            <a:r>
              <a:rPr b="1" lang="en-US" sz="3100">
                <a:solidFill>
                  <a:srgbClr val="008080"/>
                </a:solidFill>
                <a:highlight>
                  <a:srgbClr val="FFFFFF"/>
                </a:highlight>
              </a:rPr>
              <a:t>2000 2.5373e-07 [ 1.00032604] [ 1.09882331]</a:t>
            </a:r>
          </a:p>
          <a:p>
            <a:pPr lvl="0" rtl="0">
              <a:spcBef>
                <a:spcPts val="0"/>
              </a:spcBef>
              <a:buNone/>
            </a:pPr>
            <a:r>
              <a:t/>
            </a:r>
            <a:endParaRPr b="1" sz="2900">
              <a:solidFill>
                <a:srgbClr val="008080"/>
              </a:solidFill>
              <a:highlight>
                <a:srgbClr val="FFFFFF"/>
              </a:highlight>
              <a:latin typeface="Consolas"/>
              <a:ea typeface="Consolas"/>
              <a:cs typeface="Consolas"/>
              <a:sym typeface="Consolas"/>
            </a:endParaRPr>
          </a:p>
          <a:p>
            <a:pPr lvl="0" rtl="0">
              <a:spcBef>
                <a:spcPts val="0"/>
              </a:spcBef>
              <a:buNone/>
            </a:pPr>
            <a:r>
              <a:rPr i="1" lang="en-US" sz="2900">
                <a:solidFill>
                  <a:srgbClr val="808080"/>
                </a:solidFill>
                <a:highlight>
                  <a:srgbClr val="FFFFFF"/>
                </a:highlight>
                <a:latin typeface="Consolas"/>
                <a:ea typeface="Consolas"/>
                <a:cs typeface="Consolas"/>
                <a:sym typeface="Consolas"/>
              </a:rPr>
              <a:t># Testing our model</a:t>
            </a:r>
          </a:p>
          <a:p>
            <a:pPr lvl="0" rtl="0">
              <a:spcBef>
                <a:spcPts val="0"/>
              </a:spcBef>
              <a:buNone/>
            </a:pPr>
            <a:r>
              <a:rPr lang="en-US" sz="2900">
                <a:solidFill>
                  <a:srgbClr val="000080"/>
                </a:solidFill>
                <a:highlight>
                  <a:srgbClr val="FFFFFF"/>
                </a:highlight>
                <a:latin typeface="Consolas"/>
                <a:ea typeface="Consolas"/>
                <a:cs typeface="Consolas"/>
                <a:sym typeface="Consolas"/>
              </a:rPr>
              <a:t>print</a:t>
            </a:r>
            <a:r>
              <a:rPr lang="en-US" sz="2900">
                <a:solidFill>
                  <a:schemeClr val="dk1"/>
                </a:solidFill>
                <a:highlight>
                  <a:srgbClr val="FFFFFF"/>
                </a:highlight>
                <a:latin typeface="Consolas"/>
                <a:ea typeface="Consolas"/>
                <a:cs typeface="Consolas"/>
                <a:sym typeface="Consolas"/>
              </a:rPr>
              <a:t>(sess.run(hypothesis, </a:t>
            </a:r>
            <a:r>
              <a:rPr lang="en-US" sz="2900">
                <a:solidFill>
                  <a:srgbClr val="660099"/>
                </a:solidFill>
                <a:highlight>
                  <a:srgbClr val="FFFFFF"/>
                </a:highlight>
                <a:latin typeface="Consolas"/>
                <a:ea typeface="Consolas"/>
                <a:cs typeface="Consolas"/>
                <a:sym typeface="Consolas"/>
              </a:rPr>
              <a:t>feed_dict</a:t>
            </a:r>
            <a:r>
              <a:rPr lang="en-US" sz="2900">
                <a:solidFill>
                  <a:schemeClr val="dk1"/>
                </a:solidFill>
                <a:highlight>
                  <a:srgbClr val="FFFFFF"/>
                </a:highlight>
                <a:latin typeface="Consolas"/>
                <a:ea typeface="Consolas"/>
                <a:cs typeface="Consolas"/>
                <a:sym typeface="Consolas"/>
              </a:rPr>
              <a:t>={X: [</a:t>
            </a:r>
            <a:r>
              <a:rPr lang="en-US" sz="2900">
                <a:solidFill>
                  <a:srgbClr val="0000FF"/>
                </a:solidFill>
                <a:highlight>
                  <a:srgbClr val="FFFFFF"/>
                </a:highlight>
                <a:latin typeface="Consolas"/>
                <a:ea typeface="Consolas"/>
                <a:cs typeface="Consolas"/>
                <a:sym typeface="Consolas"/>
              </a:rPr>
              <a:t>5]</a:t>
            </a:r>
            <a:r>
              <a:rPr lang="en-US" sz="2900">
                <a:solidFill>
                  <a:schemeClr val="dk1"/>
                </a:solidFill>
                <a:highlight>
                  <a:srgbClr val="FFFFFF"/>
                </a:highlight>
                <a:latin typeface="Consolas"/>
                <a:ea typeface="Consolas"/>
                <a:cs typeface="Consolas"/>
                <a:sym typeface="Consolas"/>
              </a:rPr>
              <a:t>}))</a:t>
            </a:r>
          </a:p>
          <a:p>
            <a:pPr lvl="0" rtl="0">
              <a:spcBef>
                <a:spcPts val="0"/>
              </a:spcBef>
              <a:buNone/>
            </a:pPr>
            <a:r>
              <a:rPr lang="en-US" sz="2900">
                <a:solidFill>
                  <a:srgbClr val="000080"/>
                </a:solidFill>
                <a:highlight>
                  <a:srgbClr val="FFFFFF"/>
                </a:highlight>
                <a:latin typeface="Consolas"/>
                <a:ea typeface="Consolas"/>
                <a:cs typeface="Consolas"/>
                <a:sym typeface="Consolas"/>
              </a:rPr>
              <a:t>print</a:t>
            </a:r>
            <a:r>
              <a:rPr lang="en-US" sz="2900">
                <a:solidFill>
                  <a:schemeClr val="dk1"/>
                </a:solidFill>
                <a:highlight>
                  <a:srgbClr val="FFFFFF"/>
                </a:highlight>
                <a:latin typeface="Consolas"/>
                <a:ea typeface="Consolas"/>
                <a:cs typeface="Consolas"/>
                <a:sym typeface="Consolas"/>
              </a:rPr>
              <a:t>(sess.run(hypothesis, </a:t>
            </a:r>
            <a:r>
              <a:rPr lang="en-US" sz="2900">
                <a:solidFill>
                  <a:srgbClr val="660099"/>
                </a:solidFill>
                <a:highlight>
                  <a:srgbClr val="FFFFFF"/>
                </a:highlight>
                <a:latin typeface="Consolas"/>
                <a:ea typeface="Consolas"/>
                <a:cs typeface="Consolas"/>
                <a:sym typeface="Consolas"/>
              </a:rPr>
              <a:t>feed_dict</a:t>
            </a:r>
            <a:r>
              <a:rPr lang="en-US" sz="2900">
                <a:solidFill>
                  <a:schemeClr val="dk1"/>
                </a:solidFill>
                <a:highlight>
                  <a:srgbClr val="FFFFFF"/>
                </a:highlight>
                <a:latin typeface="Consolas"/>
                <a:ea typeface="Consolas"/>
                <a:cs typeface="Consolas"/>
                <a:sym typeface="Consolas"/>
              </a:rPr>
              <a:t>={X: [</a:t>
            </a:r>
            <a:r>
              <a:rPr lang="en-US" sz="2900">
                <a:solidFill>
                  <a:srgbClr val="0000FF"/>
                </a:solidFill>
                <a:highlight>
                  <a:srgbClr val="FFFFFF"/>
                </a:highlight>
                <a:latin typeface="Consolas"/>
                <a:ea typeface="Consolas"/>
                <a:cs typeface="Consolas"/>
                <a:sym typeface="Consolas"/>
              </a:rPr>
              <a:t>2.5]</a:t>
            </a:r>
            <a:r>
              <a:rPr lang="en-US" sz="2900">
                <a:solidFill>
                  <a:schemeClr val="dk1"/>
                </a:solidFill>
                <a:highlight>
                  <a:srgbClr val="FFFFFF"/>
                </a:highlight>
                <a:latin typeface="Consolas"/>
                <a:ea typeface="Consolas"/>
                <a:cs typeface="Consolas"/>
                <a:sym typeface="Consolas"/>
              </a:rPr>
              <a:t>}))</a:t>
            </a:r>
          </a:p>
          <a:p>
            <a:pPr lvl="0" rtl="0">
              <a:spcBef>
                <a:spcPts val="0"/>
              </a:spcBef>
              <a:buNone/>
            </a:pPr>
            <a:r>
              <a:rPr lang="en-US" sz="2900">
                <a:solidFill>
                  <a:srgbClr val="000080"/>
                </a:solidFill>
                <a:highlight>
                  <a:srgbClr val="FFFFFF"/>
                </a:highlight>
                <a:latin typeface="Consolas"/>
                <a:ea typeface="Consolas"/>
                <a:cs typeface="Consolas"/>
                <a:sym typeface="Consolas"/>
              </a:rPr>
              <a:t>print</a:t>
            </a:r>
            <a:r>
              <a:rPr lang="en-US" sz="2900">
                <a:solidFill>
                  <a:schemeClr val="dk1"/>
                </a:solidFill>
                <a:highlight>
                  <a:srgbClr val="FFFFFF"/>
                </a:highlight>
                <a:latin typeface="Consolas"/>
                <a:ea typeface="Consolas"/>
                <a:cs typeface="Consolas"/>
                <a:sym typeface="Consolas"/>
              </a:rPr>
              <a:t>(sess.run(</a:t>
            </a:r>
            <a:r>
              <a:rPr lang="en-US" sz="2900">
                <a:solidFill>
                  <a:schemeClr val="dk1"/>
                </a:solidFill>
                <a:highlight>
                  <a:srgbClr val="E4E4FF"/>
                </a:highlight>
                <a:latin typeface="Consolas"/>
                <a:ea typeface="Consolas"/>
                <a:cs typeface="Consolas"/>
                <a:sym typeface="Consolas"/>
              </a:rPr>
              <a:t>hypothesis</a:t>
            </a:r>
            <a:r>
              <a:rPr lang="en-US" sz="2900">
                <a:solidFill>
                  <a:schemeClr val="dk1"/>
                </a:solidFill>
                <a:highlight>
                  <a:srgbClr val="FFFFFF"/>
                </a:highlight>
                <a:latin typeface="Consolas"/>
                <a:ea typeface="Consolas"/>
                <a:cs typeface="Consolas"/>
                <a:sym typeface="Consolas"/>
              </a:rPr>
              <a:t>, </a:t>
            </a:r>
          </a:p>
          <a:p>
            <a:pPr lvl="0" rtl="0">
              <a:spcBef>
                <a:spcPts val="0"/>
              </a:spcBef>
              <a:buNone/>
            </a:pPr>
            <a:r>
              <a:rPr lang="en-US" sz="2900">
                <a:solidFill>
                  <a:srgbClr val="660099"/>
                </a:solidFill>
                <a:highlight>
                  <a:srgbClr val="FFFFFF"/>
                </a:highlight>
                <a:latin typeface="Consolas"/>
                <a:ea typeface="Consolas"/>
                <a:cs typeface="Consolas"/>
                <a:sym typeface="Consolas"/>
              </a:rPr>
              <a:t>                   feed_dict</a:t>
            </a:r>
            <a:r>
              <a:rPr lang="en-US" sz="2900">
                <a:solidFill>
                  <a:schemeClr val="dk1"/>
                </a:solidFill>
                <a:highlight>
                  <a:srgbClr val="FFFFFF"/>
                </a:highlight>
                <a:latin typeface="Consolas"/>
                <a:ea typeface="Consolas"/>
                <a:cs typeface="Consolas"/>
                <a:sym typeface="Consolas"/>
              </a:rPr>
              <a:t>={X: [</a:t>
            </a:r>
            <a:r>
              <a:rPr lang="en-US" sz="2900">
                <a:solidFill>
                  <a:srgbClr val="0000FF"/>
                </a:solidFill>
                <a:highlight>
                  <a:srgbClr val="FFFFFF"/>
                </a:highlight>
                <a:latin typeface="Consolas"/>
                <a:ea typeface="Consolas"/>
                <a:cs typeface="Consolas"/>
                <a:sym typeface="Consolas"/>
              </a:rPr>
              <a:t>1.5</a:t>
            </a:r>
            <a:r>
              <a:rPr lang="en-US" sz="2900">
                <a:solidFill>
                  <a:schemeClr val="dk1"/>
                </a:solidFill>
                <a:highlight>
                  <a:srgbClr val="FFFFFF"/>
                </a:highlight>
                <a:latin typeface="Consolas"/>
                <a:ea typeface="Consolas"/>
                <a:cs typeface="Consolas"/>
                <a:sym typeface="Consolas"/>
              </a:rPr>
              <a:t>, </a:t>
            </a:r>
            <a:r>
              <a:rPr lang="en-US" sz="2900">
                <a:solidFill>
                  <a:srgbClr val="0000FF"/>
                </a:solidFill>
                <a:highlight>
                  <a:srgbClr val="FFFFFF"/>
                </a:highlight>
                <a:latin typeface="Consolas"/>
                <a:ea typeface="Consolas"/>
                <a:cs typeface="Consolas"/>
                <a:sym typeface="Consolas"/>
              </a:rPr>
              <a:t>3.5</a:t>
            </a:r>
            <a:r>
              <a:rPr lang="en-US" sz="2900">
                <a:solidFill>
                  <a:schemeClr val="dk1"/>
                </a:solidFill>
                <a:highlight>
                  <a:srgbClr val="FFFFFF"/>
                </a:highlight>
                <a:latin typeface="Consolas"/>
                <a:ea typeface="Consolas"/>
                <a:cs typeface="Consolas"/>
                <a:sym typeface="Consolas"/>
              </a:rPr>
              <a:t>]}))</a:t>
            </a:r>
          </a:p>
          <a:p>
            <a:pPr lvl="0" rtl="0">
              <a:spcBef>
                <a:spcPts val="0"/>
              </a:spcBef>
              <a:buNone/>
            </a:pPr>
            <a:r>
              <a:t/>
            </a:r>
            <a:endParaRPr sz="2900">
              <a:solidFill>
                <a:schemeClr val="dk1"/>
              </a:solidFill>
              <a:highlight>
                <a:srgbClr val="FFFFFF"/>
              </a:highlight>
              <a:latin typeface="Consolas"/>
              <a:ea typeface="Consolas"/>
              <a:cs typeface="Consolas"/>
              <a:sym typeface="Consolas"/>
            </a:endParaRPr>
          </a:p>
          <a:p>
            <a:pPr lvl="0" rtl="0">
              <a:spcBef>
                <a:spcPts val="0"/>
              </a:spcBef>
              <a:buNone/>
            </a:pPr>
            <a:r>
              <a:t/>
            </a:r>
            <a:endParaRPr sz="2900">
              <a:solidFill>
                <a:schemeClr val="dk1"/>
              </a:solidFill>
              <a:highlight>
                <a:srgbClr val="FFFFFF"/>
              </a:highlight>
              <a:latin typeface="Consolas"/>
              <a:ea typeface="Consolas"/>
              <a:cs typeface="Consolas"/>
              <a:sym typeface="Consolas"/>
            </a:endParaRPr>
          </a:p>
          <a:p>
            <a:pPr lvl="0" rtl="0">
              <a:spcBef>
                <a:spcPts val="0"/>
              </a:spcBef>
              <a:buNone/>
            </a:pPr>
            <a:r>
              <a:t/>
            </a:r>
            <a:endParaRPr b="1" sz="2900">
              <a:solidFill>
                <a:srgbClr val="008080"/>
              </a:solidFill>
              <a:highlight>
                <a:srgbClr val="FFFFFF"/>
              </a:highlight>
              <a:latin typeface="Consolas"/>
              <a:ea typeface="Consolas"/>
              <a:cs typeface="Consolas"/>
              <a:sym typeface="Consolas"/>
            </a:endParaRPr>
          </a:p>
          <a:p>
            <a:pPr lvl="0" rtl="0">
              <a:spcBef>
                <a:spcPts val="0"/>
              </a:spcBef>
              <a:buNone/>
            </a:pPr>
            <a:r>
              <a:rPr b="1" lang="en-US" sz="3100">
                <a:solidFill>
                  <a:srgbClr val="008080"/>
                </a:solidFill>
                <a:highlight>
                  <a:srgbClr val="FFFFFF"/>
                </a:highlight>
              </a:rPr>
              <a:t>[ 6.10045338]</a:t>
            </a:r>
          </a:p>
          <a:p>
            <a:pPr lvl="0" rtl="0">
              <a:spcBef>
                <a:spcPts val="0"/>
              </a:spcBef>
              <a:buNone/>
            </a:pPr>
            <a:r>
              <a:rPr b="1" lang="en-US" sz="3100">
                <a:solidFill>
                  <a:srgbClr val="008080"/>
                </a:solidFill>
                <a:highlight>
                  <a:srgbClr val="FFFFFF"/>
                </a:highlight>
              </a:rPr>
              <a:t>[ 3.59963846]</a:t>
            </a:r>
          </a:p>
          <a:p>
            <a:pPr lvl="0" rtl="0">
              <a:spcBef>
                <a:spcPts val="0"/>
              </a:spcBef>
              <a:buNone/>
            </a:pPr>
            <a:r>
              <a:rPr b="1" lang="en-US" sz="3100">
                <a:solidFill>
                  <a:srgbClr val="008080"/>
                </a:solidFill>
                <a:highlight>
                  <a:srgbClr val="FFFFFF"/>
                </a:highlight>
              </a:rPr>
              <a:t>[ 2.59931231  4.59996414]</a:t>
            </a:r>
          </a:p>
          <a:p>
            <a:pPr lvl="0" rtl="0">
              <a:spcBef>
                <a:spcPts val="0"/>
              </a:spcBef>
              <a:buNone/>
            </a:pPr>
            <a:r>
              <a:t/>
            </a:r>
            <a:endParaRPr b="1" sz="2900">
              <a:solidFill>
                <a:srgbClr val="008080"/>
              </a:solidFill>
              <a:highlight>
                <a:srgbClr val="FFFFFF"/>
              </a:highlight>
              <a:latin typeface="Consolas"/>
              <a:ea typeface="Consolas"/>
              <a:cs typeface="Consolas"/>
              <a:sym typeface="Consolas"/>
            </a:endParaRPr>
          </a:p>
          <a:p>
            <a:pPr lvl="0" rtl="0">
              <a:spcBef>
                <a:spcPts val="0"/>
              </a:spcBef>
              <a:buNone/>
            </a:pPr>
            <a:r>
              <a:t/>
            </a:r>
            <a:endParaRPr b="1" sz="2900">
              <a:solidFill>
                <a:srgbClr val="008080"/>
              </a:solidFill>
              <a:highlight>
                <a:srgbClr val="FFFFFF"/>
              </a:highlight>
              <a:latin typeface="Consolas"/>
              <a:ea typeface="Consolas"/>
              <a:cs typeface="Consolas"/>
              <a:sym typeface="Consolas"/>
            </a:endParaRPr>
          </a:p>
        </p:txBody>
      </p:sp>
      <p:sp>
        <p:nvSpPr>
          <p:cNvPr id="880" name="Shape 880"/>
          <p:cNvSpPr txBox="1"/>
          <p:nvPr/>
        </p:nvSpPr>
        <p:spPr>
          <a:xfrm>
            <a:off x="10008800" y="95800"/>
            <a:ext cx="14172000" cy="2925600"/>
          </a:xfrm>
          <a:prstGeom prst="rect">
            <a:avLst/>
          </a:prstGeom>
          <a:noFill/>
          <a:ln>
            <a:noFill/>
          </a:ln>
        </p:spPr>
        <p:txBody>
          <a:bodyPr anchorCtr="0" anchor="ctr" bIns="243800" lIns="243800" rIns="243800" wrap="square" tIns="243800">
            <a:noAutofit/>
          </a:bodyPr>
          <a:lstStyle/>
          <a:p>
            <a:pPr lvl="0" rtl="0" algn="ctr">
              <a:spcBef>
                <a:spcPts val="0"/>
              </a:spcBef>
              <a:buNone/>
            </a:pPr>
            <a:r>
              <a:rPr lang="en-US" sz="9100">
                <a:solidFill>
                  <a:schemeClr val="dk1"/>
                </a:solidFill>
                <a:latin typeface="Gill Sans"/>
                <a:ea typeface="Gill Sans"/>
                <a:cs typeface="Gill Sans"/>
                <a:sym typeface="Gill Sans"/>
              </a:rPr>
              <a:t>Full code with placeholders</a:t>
            </a: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4" name="Shape 884"/>
        <p:cNvGrpSpPr/>
        <p:nvPr/>
      </p:nvGrpSpPr>
      <p:grpSpPr>
        <a:xfrm>
          <a:off x="0" y="0"/>
          <a:ext cx="0" cy="0"/>
          <a:chOff x="0" y="0"/>
          <a:chExt cx="0" cy="0"/>
        </a:xfrm>
      </p:grpSpPr>
      <p:sp>
        <p:nvSpPr>
          <p:cNvPr id="885" name="Shape 885"/>
          <p:cNvSpPr txBox="1"/>
          <p:nvPr/>
        </p:nvSpPr>
        <p:spPr>
          <a:xfrm>
            <a:off x="414675" y="11180375"/>
            <a:ext cx="7860900" cy="3000000"/>
          </a:xfrm>
          <a:prstGeom prst="rect">
            <a:avLst/>
          </a:prstGeom>
          <a:noFill/>
          <a:ln>
            <a:noFill/>
          </a:ln>
        </p:spPr>
        <p:txBody>
          <a:bodyPr anchorCtr="0" anchor="ctr" bIns="91425" lIns="91425" rIns="91425" wrap="square" tIns="91425">
            <a:noAutofit/>
          </a:bodyPr>
          <a:lstStyle/>
          <a:p>
            <a:pPr lvl="0" rtl="0">
              <a:lnSpc>
                <a:spcPct val="115000"/>
              </a:lnSpc>
              <a:spcBef>
                <a:spcPts val="0"/>
              </a:spcBef>
              <a:buNone/>
            </a:pPr>
            <a:r>
              <a:rPr lang="en-US" sz="4000">
                <a:solidFill>
                  <a:schemeClr val="dk1"/>
                </a:solidFill>
                <a:latin typeface="Consolas"/>
                <a:ea typeface="Consolas"/>
                <a:cs typeface="Consolas"/>
                <a:sym typeface="Consolas"/>
              </a:rPr>
              <a:t>…</a:t>
            </a:r>
          </a:p>
          <a:p>
            <a:pPr lvl="0" rtl="0">
              <a:lnSpc>
                <a:spcPct val="115000"/>
              </a:lnSpc>
              <a:spcBef>
                <a:spcPts val="0"/>
              </a:spcBef>
              <a:buNone/>
            </a:pPr>
            <a:r>
              <a:rPr lang="en-US" sz="4000">
                <a:solidFill>
                  <a:schemeClr val="dk1"/>
                </a:solidFill>
                <a:latin typeface="Consolas"/>
                <a:ea typeface="Consolas"/>
                <a:cs typeface="Consolas"/>
                <a:sym typeface="Consolas"/>
              </a:rPr>
              <a:t>train = optimizer.minimize(cost)</a:t>
            </a:r>
          </a:p>
        </p:txBody>
      </p:sp>
      <p:sp>
        <p:nvSpPr>
          <p:cNvPr id="886" name="Shape 886"/>
          <p:cNvSpPr txBox="1"/>
          <p:nvPr>
            <p:ph type="title"/>
          </p:nvPr>
        </p:nvSpPr>
        <p:spPr>
          <a:xfrm>
            <a:off x="4833937" y="357187"/>
            <a:ext cx="14715900" cy="3428700"/>
          </a:xfrm>
          <a:prstGeom prst="rect">
            <a:avLst/>
          </a:prstGeom>
        </p:spPr>
        <p:txBody>
          <a:bodyPr anchorCtr="0" anchor="ctr" bIns="91400" lIns="91400" rIns="91400" wrap="square" tIns="91400">
            <a:noAutofit/>
          </a:bodyPr>
          <a:lstStyle/>
          <a:p>
            <a:pPr lvl="0" rtl="0">
              <a:spcBef>
                <a:spcPts val="0"/>
              </a:spcBef>
              <a:buNone/>
            </a:pPr>
            <a:r>
              <a:rPr lang="en-US"/>
              <a:t>TensorFlow Mechanics </a:t>
            </a:r>
          </a:p>
        </p:txBody>
      </p:sp>
      <p:sp>
        <p:nvSpPr>
          <p:cNvPr id="887" name="Shape 887"/>
          <p:cNvSpPr txBox="1"/>
          <p:nvPr/>
        </p:nvSpPr>
        <p:spPr>
          <a:xfrm>
            <a:off x="3516067" y="3459867"/>
            <a:ext cx="9024000" cy="1615200"/>
          </a:xfrm>
          <a:prstGeom prst="rect">
            <a:avLst/>
          </a:prstGeom>
          <a:noFill/>
          <a:ln>
            <a:noFill/>
          </a:ln>
        </p:spPr>
        <p:txBody>
          <a:bodyPr anchorCtr="0" anchor="t" bIns="91400" lIns="91400" rIns="91400" wrap="square" tIns="91400">
            <a:noAutofit/>
          </a:bodyPr>
          <a:lstStyle/>
          <a:p>
            <a:pPr lvl="0" rtl="0">
              <a:spcBef>
                <a:spcPts val="0"/>
              </a:spcBef>
              <a:buNone/>
            </a:pPr>
            <a:r>
              <a:rPr lang="en-US" sz="3700"/>
              <a:t>feed data and run graph (operation)</a:t>
            </a:r>
            <a:br>
              <a:rPr lang="en-US" sz="3700"/>
            </a:br>
            <a:r>
              <a:rPr b="1" i="1" lang="en-US" sz="3700"/>
              <a:t>sess.run (op, feed_dict={x: x_data}) </a:t>
            </a:r>
          </a:p>
          <a:p>
            <a:pPr lvl="0" rtl="0">
              <a:spcBef>
                <a:spcPts val="0"/>
              </a:spcBef>
              <a:buNone/>
            </a:pPr>
            <a:r>
              <a:t/>
            </a:r>
            <a:endParaRPr sz="3700"/>
          </a:p>
        </p:txBody>
      </p:sp>
      <p:sp>
        <p:nvSpPr>
          <p:cNvPr id="888" name="Shape 888"/>
          <p:cNvSpPr txBox="1"/>
          <p:nvPr/>
        </p:nvSpPr>
        <p:spPr>
          <a:xfrm>
            <a:off x="19088667" y="9659016"/>
            <a:ext cx="9024000" cy="2377500"/>
          </a:xfrm>
          <a:prstGeom prst="rect">
            <a:avLst/>
          </a:prstGeom>
          <a:noFill/>
          <a:ln>
            <a:noFill/>
          </a:ln>
        </p:spPr>
        <p:txBody>
          <a:bodyPr anchorCtr="0" anchor="t" bIns="91400" lIns="91400" rIns="91400" wrap="square" tIns="91400">
            <a:noAutofit/>
          </a:bodyPr>
          <a:lstStyle/>
          <a:p>
            <a:pPr lvl="0" rtl="0">
              <a:spcBef>
                <a:spcPts val="0"/>
              </a:spcBef>
              <a:buNone/>
            </a:pPr>
            <a:r>
              <a:rPr lang="en-US" sz="3700"/>
              <a:t>update variables </a:t>
            </a:r>
          </a:p>
          <a:p>
            <a:pPr lvl="0" rtl="0">
              <a:spcBef>
                <a:spcPts val="0"/>
              </a:spcBef>
              <a:buNone/>
            </a:pPr>
            <a:r>
              <a:rPr lang="en-US" sz="3700"/>
              <a:t>in the graph </a:t>
            </a:r>
          </a:p>
          <a:p>
            <a:pPr lvl="0" rtl="0">
              <a:spcBef>
                <a:spcPts val="0"/>
              </a:spcBef>
              <a:buNone/>
            </a:pPr>
            <a:r>
              <a:rPr lang="en-US" sz="3700"/>
              <a:t>(and return values)</a:t>
            </a:r>
            <a:r>
              <a:rPr b="1" lang="en-US" sz="3700"/>
              <a:t> </a:t>
            </a:r>
          </a:p>
          <a:p>
            <a:pPr lvl="0" rtl="0">
              <a:spcBef>
                <a:spcPts val="0"/>
              </a:spcBef>
              <a:buNone/>
            </a:pPr>
            <a:r>
              <a:t/>
            </a:r>
            <a:endParaRPr sz="3700"/>
          </a:p>
        </p:txBody>
      </p:sp>
      <p:grpSp>
        <p:nvGrpSpPr>
          <p:cNvPr id="889" name="Shape 889"/>
          <p:cNvGrpSpPr/>
          <p:nvPr/>
        </p:nvGrpSpPr>
        <p:grpSpPr>
          <a:xfrm>
            <a:off x="7860544" y="4730241"/>
            <a:ext cx="11588211" cy="8760109"/>
            <a:chOff x="2322525" y="1302249"/>
            <a:chExt cx="4345525" cy="3285000"/>
          </a:xfrm>
        </p:grpSpPr>
        <p:pic>
          <p:nvPicPr>
            <p:cNvPr id="890" name="Shape 890"/>
            <p:cNvPicPr preferRelativeResize="0"/>
            <p:nvPr/>
          </p:nvPicPr>
          <p:blipFill>
            <a:blip r:embed="rId3">
              <a:alphaModFix/>
            </a:blip>
            <a:stretch>
              <a:fillRect/>
            </a:stretch>
          </p:blipFill>
          <p:spPr>
            <a:xfrm>
              <a:off x="2322525" y="1302249"/>
              <a:ext cx="4345525" cy="3285000"/>
            </a:xfrm>
            <a:prstGeom prst="rect">
              <a:avLst/>
            </a:prstGeom>
            <a:noFill/>
            <a:ln>
              <a:noFill/>
            </a:ln>
          </p:spPr>
        </p:pic>
        <p:pic>
          <p:nvPicPr>
            <p:cNvPr id="891" name="Shape 891"/>
            <p:cNvPicPr preferRelativeResize="0"/>
            <p:nvPr/>
          </p:nvPicPr>
          <p:blipFill>
            <a:blip r:embed="rId4">
              <a:alphaModFix/>
            </a:blip>
            <a:stretch>
              <a:fillRect/>
            </a:stretch>
          </p:blipFill>
          <p:spPr>
            <a:xfrm>
              <a:off x="2556025" y="2044163"/>
              <a:ext cx="1431725" cy="1765275"/>
            </a:xfrm>
            <a:prstGeom prst="rect">
              <a:avLst/>
            </a:prstGeom>
            <a:noFill/>
            <a:ln>
              <a:noFill/>
            </a:ln>
          </p:spPr>
        </p:pic>
      </p:grpSp>
      <p:pic>
        <p:nvPicPr>
          <p:cNvPr id="892" name="Shape 892"/>
          <p:cNvPicPr preferRelativeResize="0"/>
          <p:nvPr/>
        </p:nvPicPr>
        <p:blipFill>
          <a:blip r:embed="rId5">
            <a:alphaModFix/>
          </a:blip>
          <a:stretch>
            <a:fillRect/>
          </a:stretch>
        </p:blipFill>
        <p:spPr>
          <a:xfrm>
            <a:off x="12594867" y="8062400"/>
            <a:ext cx="3442342" cy="2301731"/>
          </a:xfrm>
          <a:prstGeom prst="rect">
            <a:avLst/>
          </a:prstGeom>
          <a:noFill/>
          <a:ln>
            <a:noFill/>
          </a:ln>
        </p:spPr>
      </p:pic>
      <p:pic>
        <p:nvPicPr>
          <p:cNvPr id="893" name="Shape 893"/>
          <p:cNvPicPr preferRelativeResize="0"/>
          <p:nvPr/>
        </p:nvPicPr>
        <p:blipFill>
          <a:blip r:embed="rId6">
            <a:alphaModFix/>
          </a:blip>
          <a:stretch>
            <a:fillRect/>
          </a:stretch>
        </p:blipFill>
        <p:spPr>
          <a:xfrm>
            <a:off x="2477667" y="3912365"/>
            <a:ext cx="953133" cy="946235"/>
          </a:xfrm>
          <a:prstGeom prst="rect">
            <a:avLst/>
          </a:prstGeom>
          <a:noFill/>
          <a:ln>
            <a:noFill/>
          </a:ln>
        </p:spPr>
      </p:pic>
      <p:pic>
        <p:nvPicPr>
          <p:cNvPr id="894" name="Shape 894"/>
          <p:cNvPicPr preferRelativeResize="0"/>
          <p:nvPr/>
        </p:nvPicPr>
        <p:blipFill>
          <a:blip r:embed="rId7">
            <a:alphaModFix/>
          </a:blip>
          <a:stretch>
            <a:fillRect/>
          </a:stretch>
        </p:blipFill>
        <p:spPr>
          <a:xfrm>
            <a:off x="18135533" y="10224400"/>
            <a:ext cx="953134" cy="946359"/>
          </a:xfrm>
          <a:prstGeom prst="rect">
            <a:avLst/>
          </a:prstGeom>
          <a:noFill/>
          <a:ln>
            <a:noFill/>
          </a:ln>
        </p:spPr>
      </p:pic>
      <p:sp>
        <p:nvSpPr>
          <p:cNvPr id="895" name="Shape 895"/>
          <p:cNvSpPr txBox="1"/>
          <p:nvPr/>
        </p:nvSpPr>
        <p:spPr>
          <a:xfrm>
            <a:off x="2405467" y="7809667"/>
            <a:ext cx="6377700" cy="1181700"/>
          </a:xfrm>
          <a:prstGeom prst="rect">
            <a:avLst/>
          </a:prstGeom>
          <a:noFill/>
          <a:ln>
            <a:noFill/>
          </a:ln>
        </p:spPr>
        <p:txBody>
          <a:bodyPr anchorCtr="0" anchor="t" bIns="91400" lIns="91400" rIns="91400" wrap="square" tIns="91400">
            <a:noAutofit/>
          </a:bodyPr>
          <a:lstStyle/>
          <a:p>
            <a:pPr lvl="0" rtl="0">
              <a:spcBef>
                <a:spcPts val="0"/>
              </a:spcBef>
              <a:buNone/>
            </a:pPr>
            <a:r>
              <a:rPr lang="en-US" sz="3700"/>
              <a:t>Build graph using </a:t>
            </a:r>
          </a:p>
          <a:p>
            <a:pPr lvl="0" rtl="0">
              <a:spcBef>
                <a:spcPts val="0"/>
              </a:spcBef>
              <a:buNone/>
            </a:pPr>
            <a:r>
              <a:rPr lang="en-US" sz="3700"/>
              <a:t>TensorFlow operations</a:t>
            </a:r>
          </a:p>
        </p:txBody>
      </p:sp>
      <p:pic>
        <p:nvPicPr>
          <p:cNvPr id="896" name="Shape 896"/>
          <p:cNvPicPr preferRelativeResize="0"/>
          <p:nvPr/>
        </p:nvPicPr>
        <p:blipFill>
          <a:blip r:embed="rId8">
            <a:alphaModFix/>
          </a:blip>
          <a:stretch>
            <a:fillRect/>
          </a:stretch>
        </p:blipFill>
        <p:spPr>
          <a:xfrm>
            <a:off x="1452333" y="8273467"/>
            <a:ext cx="953134" cy="946400"/>
          </a:xfrm>
          <a:prstGeom prst="rect">
            <a:avLst/>
          </a:prstGeom>
          <a:noFill/>
          <a:ln>
            <a:noFill/>
          </a:ln>
        </p:spPr>
      </p:pic>
      <p:pic>
        <p:nvPicPr>
          <p:cNvPr id="897" name="Shape 897"/>
          <p:cNvPicPr preferRelativeResize="0"/>
          <p:nvPr/>
        </p:nvPicPr>
        <p:blipFill rotWithShape="1">
          <a:blip r:embed="rId9">
            <a:alphaModFix/>
          </a:blip>
          <a:srcRect b="0" l="0" r="0" t="0"/>
          <a:stretch/>
        </p:blipFill>
        <p:spPr>
          <a:xfrm>
            <a:off x="1586268" y="9813569"/>
            <a:ext cx="4635900" cy="696900"/>
          </a:xfrm>
          <a:prstGeom prst="rect">
            <a:avLst/>
          </a:prstGeom>
          <a:noFill/>
          <a:ln>
            <a:noFill/>
          </a:ln>
        </p:spPr>
      </p:pic>
      <p:pic>
        <p:nvPicPr>
          <p:cNvPr id="898" name="Shape 898"/>
          <p:cNvPicPr preferRelativeResize="0"/>
          <p:nvPr/>
        </p:nvPicPr>
        <p:blipFill rotWithShape="1">
          <a:blip r:embed="rId10">
            <a:alphaModFix/>
          </a:blip>
          <a:srcRect b="0" l="0" r="0" t="0"/>
          <a:stretch/>
        </p:blipFill>
        <p:spPr>
          <a:xfrm>
            <a:off x="202467" y="10840235"/>
            <a:ext cx="7860900" cy="1407300"/>
          </a:xfrm>
          <a:prstGeom prst="rect">
            <a:avLst/>
          </a:prstGeom>
          <a:noFill/>
          <a:ln>
            <a:noFill/>
          </a:ln>
        </p:spPr>
      </p:pic>
      <p:sp>
        <p:nvSpPr>
          <p:cNvPr id="899" name="Shape 899"/>
          <p:cNvSpPr txBox="1"/>
          <p:nvPr/>
        </p:nvSpPr>
        <p:spPr>
          <a:xfrm>
            <a:off x="717200" y="3459867"/>
            <a:ext cx="8635200" cy="4539900"/>
          </a:xfrm>
          <a:prstGeom prst="rect">
            <a:avLst/>
          </a:prstGeom>
          <a:noFill/>
          <a:ln>
            <a:noFill/>
          </a:ln>
        </p:spPr>
        <p:txBody>
          <a:bodyPr anchorCtr="0" anchor="ctr" bIns="243800" lIns="243800" rIns="243800" wrap="square" tIns="243800">
            <a:noAutofit/>
          </a:bodyPr>
          <a:lstStyle/>
          <a:p>
            <a:pPr lvl="0" rtl="0">
              <a:lnSpc>
                <a:spcPct val="115000"/>
              </a:lnSpc>
              <a:spcBef>
                <a:spcPts val="0"/>
              </a:spcBef>
              <a:buNone/>
            </a:pPr>
            <a:r>
              <a:rPr b="1" lang="en-US" sz="3200">
                <a:solidFill>
                  <a:srgbClr val="660099"/>
                </a:solidFill>
                <a:highlight>
                  <a:srgbClr val="FFFFFF"/>
                </a:highlight>
                <a:latin typeface="Consolas"/>
                <a:ea typeface="Consolas"/>
                <a:cs typeface="Consolas"/>
                <a:sym typeface="Consolas"/>
              </a:rPr>
              <a:t>f</a:t>
            </a:r>
            <a:r>
              <a:rPr b="1" lang="en-US" sz="3500">
                <a:solidFill>
                  <a:srgbClr val="660099"/>
                </a:solidFill>
                <a:highlight>
                  <a:srgbClr val="FFFFFF"/>
                </a:highlight>
                <a:latin typeface="Consolas"/>
                <a:ea typeface="Consolas"/>
                <a:cs typeface="Consolas"/>
                <a:sym typeface="Consolas"/>
              </a:rPr>
              <a:t>eed_dict</a:t>
            </a:r>
            <a:r>
              <a:rPr b="1" lang="en-US" sz="3500">
                <a:solidFill>
                  <a:schemeClr val="dk1"/>
                </a:solidFill>
                <a:highlight>
                  <a:srgbClr val="FFFFFF"/>
                </a:highlight>
                <a:latin typeface="Consolas"/>
                <a:ea typeface="Consolas"/>
                <a:cs typeface="Consolas"/>
                <a:sym typeface="Consolas"/>
              </a:rPr>
              <a:t>={X: [</a:t>
            </a:r>
            <a:r>
              <a:rPr b="1" lang="en-US" sz="3500">
                <a:solidFill>
                  <a:srgbClr val="0000FF"/>
                </a:solidFill>
                <a:highlight>
                  <a:srgbClr val="FFFFFF"/>
                </a:highlight>
                <a:latin typeface="Consolas"/>
                <a:ea typeface="Consolas"/>
                <a:cs typeface="Consolas"/>
                <a:sym typeface="Consolas"/>
              </a:rPr>
              <a:t>1</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2</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3</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4</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5</a:t>
            </a:r>
            <a:r>
              <a:rPr b="1" lang="en-US" sz="3500">
                <a:solidFill>
                  <a:schemeClr val="dk1"/>
                </a:solidFill>
                <a:highlight>
                  <a:srgbClr val="FFFFFF"/>
                </a:highlight>
                <a:latin typeface="Consolas"/>
                <a:ea typeface="Consolas"/>
                <a:cs typeface="Consolas"/>
                <a:sym typeface="Consolas"/>
              </a:rPr>
              <a:t>], </a:t>
            </a:r>
          </a:p>
          <a:p>
            <a:pPr lvl="0" rtl="0">
              <a:lnSpc>
                <a:spcPct val="115000"/>
              </a:lnSpc>
              <a:spcBef>
                <a:spcPts val="0"/>
              </a:spcBef>
              <a:buNone/>
            </a:pPr>
            <a:r>
              <a:rPr b="1" lang="en-US" sz="3500">
                <a:solidFill>
                  <a:schemeClr val="dk1"/>
                </a:solidFill>
                <a:highlight>
                  <a:srgbClr val="FFFFFF"/>
                </a:highlight>
                <a:latin typeface="Consolas"/>
                <a:ea typeface="Consolas"/>
                <a:cs typeface="Consolas"/>
                <a:sym typeface="Consolas"/>
              </a:rPr>
              <a:t> Y: [</a:t>
            </a:r>
            <a:r>
              <a:rPr b="1" lang="en-US" sz="3500">
                <a:solidFill>
                  <a:srgbClr val="0000FF"/>
                </a:solidFill>
                <a:highlight>
                  <a:srgbClr val="FFFFFF"/>
                </a:highlight>
                <a:latin typeface="Consolas"/>
                <a:ea typeface="Consolas"/>
                <a:cs typeface="Consolas"/>
                <a:sym typeface="Consolas"/>
              </a:rPr>
              <a:t>2.1</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3.1</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4.1</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5.1</a:t>
            </a:r>
            <a:r>
              <a:rPr b="1" lang="en-US" sz="3500">
                <a:solidFill>
                  <a:schemeClr val="dk1"/>
                </a:solidFill>
                <a:highlight>
                  <a:srgbClr val="FFFFFF"/>
                </a:highlight>
                <a:latin typeface="Consolas"/>
                <a:ea typeface="Consolas"/>
                <a:cs typeface="Consolas"/>
                <a:sym typeface="Consolas"/>
              </a:rPr>
              <a:t>, </a:t>
            </a:r>
            <a:r>
              <a:rPr b="1" lang="en-US" sz="3500">
                <a:solidFill>
                  <a:srgbClr val="0000FF"/>
                </a:solidFill>
                <a:highlight>
                  <a:srgbClr val="FFFFFF"/>
                </a:highlight>
                <a:latin typeface="Consolas"/>
                <a:ea typeface="Consolas"/>
                <a:cs typeface="Consolas"/>
                <a:sym typeface="Consolas"/>
              </a:rPr>
              <a:t>6.1</a:t>
            </a:r>
            <a:r>
              <a:rPr b="1" lang="en-US" sz="3500">
                <a:solidFill>
                  <a:schemeClr val="dk1"/>
                </a:solidFill>
                <a:highlight>
                  <a:srgbClr val="FFFFFF"/>
                </a:highlight>
                <a:latin typeface="Consolas"/>
                <a:ea typeface="Consolas"/>
                <a:cs typeface="Consolas"/>
                <a:sym typeface="Consolas"/>
              </a:rPr>
              <a:t>]})</a:t>
            </a: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3" name="Shape 903"/>
        <p:cNvGrpSpPr/>
        <p:nvPr/>
      </p:nvGrpSpPr>
      <p:grpSpPr>
        <a:xfrm>
          <a:off x="0" y="0"/>
          <a:ext cx="0" cy="0"/>
          <a:chOff x="0" y="0"/>
          <a:chExt cx="0" cy="0"/>
        </a:xfrm>
      </p:grpSpPr>
      <p:sp>
        <p:nvSpPr>
          <p:cNvPr id="904" name="Shape 904"/>
          <p:cNvSpPr txBox="1"/>
          <p:nvPr>
            <p:ph type="title"/>
          </p:nvPr>
        </p:nvSpPr>
        <p:spPr>
          <a:xfrm>
            <a:off x="-21835" y="357187"/>
            <a:ext cx="24427800" cy="34290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lang="en-US"/>
              <a:t>Machine Learning Basics</a:t>
            </a:r>
          </a:p>
        </p:txBody>
      </p:sp>
      <p:sp>
        <p:nvSpPr>
          <p:cNvPr id="905" name="Shape 905"/>
          <p:cNvSpPr txBox="1"/>
          <p:nvPr>
            <p:ph idx="1" type="body"/>
          </p:nvPr>
        </p:nvSpPr>
        <p:spPr>
          <a:xfrm>
            <a:off x="480561" y="3893343"/>
            <a:ext cx="23422800" cy="8036700"/>
          </a:xfrm>
          <a:prstGeom prst="rect">
            <a:avLst/>
          </a:prstGeom>
          <a:noFill/>
          <a:ln>
            <a:noFill/>
          </a:ln>
        </p:spPr>
        <p:txBody>
          <a:bodyPr anchorCtr="0" anchor="ctr" bIns="71425" lIns="71425" rIns="71425" wrap="square" tIns="71425">
            <a:noAutofit/>
          </a:bodyPr>
          <a:lstStyle/>
          <a:p>
            <a:pPr indent="-228600" lvl="0" marL="457200" marR="0" rtl="0" algn="l">
              <a:lnSpc>
                <a:spcPct val="100000"/>
              </a:lnSpc>
              <a:spcBef>
                <a:spcPts val="0"/>
              </a:spcBef>
              <a:spcAft>
                <a:spcPts val="0"/>
              </a:spcAft>
              <a:buClr>
                <a:srgbClr val="D9D9D9"/>
              </a:buClr>
            </a:pPr>
            <a:r>
              <a:rPr lang="en-US">
                <a:solidFill>
                  <a:srgbClr val="D9D9D9"/>
                </a:solidFill>
              </a:rPr>
              <a:t>Linear Regression</a:t>
            </a:r>
          </a:p>
          <a:p>
            <a:pPr indent="-228600" lvl="0" marL="457200" marR="0" rtl="0" algn="l">
              <a:lnSpc>
                <a:spcPct val="100000"/>
              </a:lnSpc>
              <a:spcBef>
                <a:spcPts val="0"/>
              </a:spcBef>
              <a:spcAft>
                <a:spcPts val="0"/>
              </a:spcAft>
            </a:pPr>
            <a:r>
              <a:rPr lang="en-US"/>
              <a:t>Logistic Regression (Binary classification)</a:t>
            </a:r>
          </a:p>
          <a:p>
            <a:pPr indent="-228600" lvl="0" marL="457200" marR="0" rtl="0" algn="l">
              <a:lnSpc>
                <a:spcPct val="100000"/>
              </a:lnSpc>
              <a:spcBef>
                <a:spcPts val="0"/>
              </a:spcBef>
              <a:spcAft>
                <a:spcPts val="0"/>
              </a:spcAft>
            </a:pPr>
            <a:r>
              <a:rPr lang="en-US"/>
              <a:t>Softmax Classification</a:t>
            </a:r>
          </a:p>
          <a:p>
            <a:pPr indent="-228600" lvl="0" marL="457200" marR="0" rtl="0" algn="l">
              <a:lnSpc>
                <a:spcPct val="100000"/>
              </a:lnSpc>
              <a:spcBef>
                <a:spcPts val="0"/>
              </a:spcBef>
              <a:spcAft>
                <a:spcPts val="0"/>
              </a:spcAft>
            </a:pPr>
            <a:r>
              <a:rPr lang="en-US"/>
              <a:t>Neural Networks </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pic>
        <p:nvPicPr>
          <p:cNvPr descr="pasted-image.png" id="322" name="Shape 322"/>
          <p:cNvPicPr preferRelativeResize="0"/>
          <p:nvPr/>
        </p:nvPicPr>
        <p:blipFill rotWithShape="1">
          <a:blip r:embed="rId3">
            <a:alphaModFix/>
          </a:blip>
          <a:srcRect b="0" l="0" r="0" t="0"/>
          <a:stretch/>
        </p:blipFill>
        <p:spPr>
          <a:xfrm>
            <a:off x="5039702" y="479282"/>
            <a:ext cx="15570200" cy="12738101"/>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9" name="Shape 909"/>
        <p:cNvGrpSpPr/>
        <p:nvPr/>
      </p:nvGrpSpPr>
      <p:grpSpPr>
        <a:xfrm>
          <a:off x="0" y="0"/>
          <a:ext cx="0" cy="0"/>
          <a:chOff x="0" y="0"/>
          <a:chExt cx="0" cy="0"/>
        </a:xfrm>
      </p:grpSpPr>
      <p:sp>
        <p:nvSpPr>
          <p:cNvPr id="910" name="Shape 910"/>
          <p:cNvSpPr txBox="1"/>
          <p:nvPr>
            <p:ph type="title"/>
          </p:nvPr>
        </p:nvSpPr>
        <p:spPr>
          <a:xfrm>
            <a:off x="-21835" y="357187"/>
            <a:ext cx="24427671" cy="3429001"/>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Classification</a:t>
            </a:r>
          </a:p>
        </p:txBody>
      </p:sp>
      <p:pic>
        <p:nvPicPr>
          <p:cNvPr descr="pasted-image.png" id="911" name="Shape 911"/>
          <p:cNvPicPr preferRelativeResize="0"/>
          <p:nvPr/>
        </p:nvPicPr>
        <p:blipFill rotWithShape="1">
          <a:blip r:embed="rId3">
            <a:alphaModFix/>
          </a:blip>
          <a:srcRect b="0" l="0" r="0" t="0"/>
          <a:stretch/>
        </p:blipFill>
        <p:spPr>
          <a:xfrm>
            <a:off x="4795432" y="4083203"/>
            <a:ext cx="14793137" cy="7687446"/>
          </a:xfrm>
          <a:prstGeom prst="rect">
            <a:avLst/>
          </a:prstGeom>
          <a:noFill/>
          <a:ln>
            <a:noFill/>
          </a:ln>
        </p:spPr>
      </p:pic>
      <p:pic>
        <p:nvPicPr>
          <p:cNvPr descr="pasted-image.png" id="912" name="Shape 912"/>
          <p:cNvPicPr preferRelativeResize="0"/>
          <p:nvPr/>
        </p:nvPicPr>
        <p:blipFill rotWithShape="1">
          <a:blip r:embed="rId4">
            <a:alphaModFix/>
          </a:blip>
          <a:srcRect b="0" l="0" r="0" t="0"/>
          <a:stretch/>
        </p:blipFill>
        <p:spPr>
          <a:xfrm rot="942030">
            <a:off x="9609703" y="4326415"/>
            <a:ext cx="6237964" cy="6154790"/>
          </a:xfrm>
          <a:prstGeom prst="rect">
            <a:avLst/>
          </a:prstGeom>
          <a:noFill/>
          <a:ln>
            <a:noFill/>
          </a:ln>
        </p:spPr>
      </p:pic>
      <p:pic>
        <p:nvPicPr>
          <p:cNvPr descr="pasted-image.jpeg" id="913" name="Shape 913"/>
          <p:cNvPicPr preferRelativeResize="0"/>
          <p:nvPr/>
        </p:nvPicPr>
        <p:blipFill rotWithShape="1">
          <a:blip r:embed="rId5">
            <a:alphaModFix/>
          </a:blip>
          <a:srcRect b="0" l="0" r="0" t="0"/>
          <a:stretch/>
        </p:blipFill>
        <p:spPr>
          <a:xfrm>
            <a:off x="17922469" y="5486400"/>
            <a:ext cx="4013201" cy="2032000"/>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7" name="Shape 917"/>
        <p:cNvGrpSpPr/>
        <p:nvPr/>
      </p:nvGrpSpPr>
      <p:grpSpPr>
        <a:xfrm>
          <a:off x="0" y="0"/>
          <a:ext cx="0" cy="0"/>
          <a:chOff x="0" y="0"/>
          <a:chExt cx="0" cy="0"/>
        </a:xfrm>
      </p:grpSpPr>
      <p:sp>
        <p:nvSpPr>
          <p:cNvPr id="918" name="Shape 918"/>
          <p:cNvSpPr txBox="1"/>
          <p:nvPr>
            <p:ph type="title"/>
          </p:nvPr>
        </p:nvSpPr>
        <p:spPr>
          <a:xfrm>
            <a:off x="4833937" y="357187"/>
            <a:ext cx="147159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lang="en-US"/>
              <a:t>Linear Regression</a:t>
            </a:r>
            <a:r>
              <a:rPr b="0" i="0" lang="en-US" sz="9100" u="none" cap="none" strike="noStrike">
                <a:solidFill>
                  <a:srgbClr val="000000"/>
                </a:solidFill>
                <a:latin typeface="Gill Sans"/>
                <a:ea typeface="Gill Sans"/>
                <a:cs typeface="Gill Sans"/>
                <a:sym typeface="Gill Sans"/>
              </a:rPr>
              <a:t> </a:t>
            </a:r>
            <a:r>
              <a:rPr lang="en-US"/>
              <a:t>H</a:t>
            </a:r>
            <a:r>
              <a:rPr b="0" i="0" lang="en-US" sz="9100" u="none" cap="none" strike="noStrike">
                <a:solidFill>
                  <a:srgbClr val="000000"/>
                </a:solidFill>
                <a:latin typeface="Gill Sans"/>
                <a:ea typeface="Gill Sans"/>
                <a:cs typeface="Gill Sans"/>
                <a:sym typeface="Gill Sans"/>
              </a:rPr>
              <a:t>ypothesis </a:t>
            </a:r>
          </a:p>
        </p:txBody>
      </p:sp>
      <p:pic>
        <p:nvPicPr>
          <p:cNvPr id="919" name="Shape 919"/>
          <p:cNvPicPr preferRelativeResize="0"/>
          <p:nvPr/>
        </p:nvPicPr>
        <p:blipFill rotWithShape="1">
          <a:blip r:embed="rId3">
            <a:alphaModFix/>
          </a:blip>
          <a:srcRect b="0" l="0" r="0" t="0"/>
          <a:stretch/>
        </p:blipFill>
        <p:spPr>
          <a:xfrm>
            <a:off x="9977158" y="6187436"/>
            <a:ext cx="3321600" cy="660900"/>
          </a:xfrm>
          <a:prstGeom prst="rect">
            <a:avLst/>
          </a:prstGeom>
          <a:noFill/>
          <a:ln>
            <a:noFill/>
          </a:ln>
        </p:spPr>
      </p:pic>
      <p:pic>
        <p:nvPicPr>
          <p:cNvPr id="920" name="Shape 920"/>
          <p:cNvPicPr preferRelativeResize="0"/>
          <p:nvPr/>
        </p:nvPicPr>
        <p:blipFill rotWithShape="1">
          <a:blip r:embed="rId4">
            <a:alphaModFix/>
          </a:blip>
          <a:srcRect b="0" l="0" r="0" t="0"/>
          <a:stretch/>
        </p:blipFill>
        <p:spPr>
          <a:xfrm>
            <a:off x="8015347" y="7951468"/>
            <a:ext cx="9036900" cy="1767900"/>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4" name="Shape 924"/>
        <p:cNvGrpSpPr/>
        <p:nvPr/>
      </p:nvGrpSpPr>
      <p:grpSpPr>
        <a:xfrm>
          <a:off x="0" y="0"/>
          <a:ext cx="0" cy="0"/>
          <a:chOff x="0" y="0"/>
          <a:chExt cx="0" cy="0"/>
        </a:xfrm>
      </p:grpSpPr>
      <p:pic>
        <p:nvPicPr>
          <p:cNvPr id="925" name="Shape 925"/>
          <p:cNvPicPr preferRelativeResize="0"/>
          <p:nvPr/>
        </p:nvPicPr>
        <p:blipFill rotWithShape="1">
          <a:blip r:embed="rId3">
            <a:alphaModFix/>
          </a:blip>
          <a:srcRect b="0" l="0" r="0" t="0"/>
          <a:stretch/>
        </p:blipFill>
        <p:spPr>
          <a:xfrm>
            <a:off x="2427776" y="216257"/>
            <a:ext cx="19528500" cy="13283400"/>
          </a:xfrm>
          <a:prstGeom prst="rect">
            <a:avLst/>
          </a:prstGeom>
          <a:noFill/>
          <a:ln>
            <a:noFill/>
          </a:ln>
        </p:spPr>
      </p:pic>
      <p:sp>
        <p:nvSpPr>
          <p:cNvPr id="926" name="Shape 926"/>
          <p:cNvSpPr/>
          <p:nvPr/>
        </p:nvSpPr>
        <p:spPr>
          <a:xfrm>
            <a:off x="680446" y="8085121"/>
            <a:ext cx="7554600" cy="54768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a:buNone/>
            </a:pPr>
            <a:r>
              <a:rPr b="0" i="0" lang="en-US" sz="5000" u="none" cap="none" strike="noStrike">
                <a:solidFill>
                  <a:srgbClr val="000000"/>
                </a:solidFill>
                <a:latin typeface="Helvetica Neue"/>
                <a:ea typeface="Helvetica Neue"/>
                <a:cs typeface="Helvetica Neue"/>
                <a:sym typeface="Helvetica Neue"/>
              </a:rPr>
              <a:t>logistic function, </a:t>
            </a:r>
          </a:p>
          <a:p>
            <a:pPr indent="0" lvl="0" marL="0" marR="0" rtl="0" algn="ctr">
              <a:lnSpc>
                <a:spcPct val="100000"/>
              </a:lnSpc>
              <a:spcBef>
                <a:spcPts val="0"/>
              </a:spcBef>
              <a:spcAft>
                <a:spcPts val="0"/>
              </a:spcAft>
              <a:buClr>
                <a:srgbClr val="000000"/>
              </a:buClr>
              <a:buSzPct val="25000"/>
              <a:buFont typeface="Helvetica Neue"/>
              <a:buNone/>
            </a:pPr>
            <a:r>
              <a:rPr b="0" i="0" lang="en-US" sz="5000" u="none" cap="none" strike="noStrike">
                <a:solidFill>
                  <a:srgbClr val="000000"/>
                </a:solidFill>
                <a:latin typeface="Helvetica Neue"/>
                <a:ea typeface="Helvetica Neue"/>
                <a:cs typeface="Helvetica Neue"/>
                <a:sym typeface="Helvetica Neue"/>
              </a:rPr>
              <a:t>sigmoid function.</a:t>
            </a:r>
          </a:p>
          <a:p>
            <a:pPr indent="0" lvl="0" marL="0" marR="0" rtl="0" algn="ctr">
              <a:lnSpc>
                <a:spcPct val="100000"/>
              </a:lnSpc>
              <a:spcBef>
                <a:spcPts val="0"/>
              </a:spcBef>
              <a:spcAft>
                <a:spcPts val="0"/>
              </a:spcAft>
              <a:buClr>
                <a:srgbClr val="000000"/>
              </a:buClr>
              <a:buFont typeface="Helvetica Neue"/>
              <a:buNone/>
            </a:pPr>
            <a:r>
              <a:t/>
            </a:r>
            <a:endParaRPr b="0" i="0" sz="5000" u="none" cap="none" strike="noStrike">
              <a:solidFill>
                <a:srgbClr val="000000"/>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ct val="25000"/>
              <a:buFont typeface="Helvetica Neue"/>
              <a:buNone/>
            </a:pPr>
            <a:r>
              <a:rPr b="1" i="0" lang="en-US" sz="5000" u="none" cap="none" strike="noStrike">
                <a:solidFill>
                  <a:srgbClr val="000000"/>
                </a:solidFill>
                <a:latin typeface="Helvetica Neue"/>
                <a:ea typeface="Helvetica Neue"/>
                <a:cs typeface="Helvetica Neue"/>
                <a:sym typeface="Helvetica Neue"/>
              </a:rPr>
              <a:t>sigmoid</a:t>
            </a:r>
            <a:r>
              <a:rPr b="0" i="0" lang="en-US" sz="5000" u="none" cap="none" strike="noStrike">
                <a:solidFill>
                  <a:srgbClr val="000000"/>
                </a:solidFill>
                <a:latin typeface="Helvetica Neue"/>
                <a:ea typeface="Helvetica Neue"/>
                <a:cs typeface="Helvetica Neue"/>
                <a:sym typeface="Helvetica Neue"/>
              </a:rPr>
              <a:t>: </a:t>
            </a:r>
          </a:p>
          <a:p>
            <a:pPr indent="0" lvl="0" marL="0" marR="0" rtl="0" algn="ctr">
              <a:lnSpc>
                <a:spcPct val="100000"/>
              </a:lnSpc>
              <a:spcBef>
                <a:spcPts val="0"/>
              </a:spcBef>
              <a:spcAft>
                <a:spcPts val="0"/>
              </a:spcAft>
              <a:buClr>
                <a:srgbClr val="000000"/>
              </a:buClr>
              <a:buSzPct val="25000"/>
              <a:buFont typeface="Helvetica Neue"/>
              <a:buNone/>
            </a:pPr>
            <a:r>
              <a:rPr b="0" i="0" lang="en-US" sz="5000" u="none" cap="none" strike="noStrike">
                <a:solidFill>
                  <a:srgbClr val="000000"/>
                </a:solidFill>
                <a:latin typeface="Helvetica Neue"/>
                <a:ea typeface="Helvetica Neue"/>
                <a:cs typeface="Helvetica Neue"/>
                <a:sym typeface="Helvetica Neue"/>
              </a:rPr>
              <a:t>Curved in two directions, </a:t>
            </a:r>
          </a:p>
          <a:p>
            <a:pPr indent="0" lvl="0" marL="0" marR="0" rtl="0" algn="ctr">
              <a:lnSpc>
                <a:spcPct val="100000"/>
              </a:lnSpc>
              <a:spcBef>
                <a:spcPts val="0"/>
              </a:spcBef>
              <a:spcAft>
                <a:spcPts val="0"/>
              </a:spcAft>
              <a:buClr>
                <a:srgbClr val="000000"/>
              </a:buClr>
              <a:buSzPct val="25000"/>
              <a:buFont typeface="Helvetica Neue"/>
              <a:buNone/>
            </a:pPr>
            <a:r>
              <a:rPr b="0" i="0" lang="en-US" sz="5000" u="none" cap="none" strike="noStrike">
                <a:solidFill>
                  <a:srgbClr val="000000"/>
                </a:solidFill>
                <a:latin typeface="Helvetica Neue"/>
                <a:ea typeface="Helvetica Neue"/>
                <a:cs typeface="Helvetica Neue"/>
                <a:sym typeface="Helvetica Neue"/>
              </a:rPr>
              <a:t>like the letter "S", </a:t>
            </a:r>
          </a:p>
          <a:p>
            <a:pPr indent="0" lvl="0" marL="0" marR="0" rtl="0" algn="ctr">
              <a:lnSpc>
                <a:spcPct val="100000"/>
              </a:lnSpc>
              <a:spcBef>
                <a:spcPts val="0"/>
              </a:spcBef>
              <a:spcAft>
                <a:spcPts val="0"/>
              </a:spcAft>
              <a:buClr>
                <a:srgbClr val="000000"/>
              </a:buClr>
              <a:buSzPct val="25000"/>
              <a:buFont typeface="Helvetica Neue"/>
              <a:buNone/>
            </a:pPr>
            <a:r>
              <a:rPr b="0" i="0" lang="en-US" sz="5000" u="none" cap="none" strike="noStrike">
                <a:solidFill>
                  <a:srgbClr val="000000"/>
                </a:solidFill>
                <a:latin typeface="Helvetica Neue"/>
                <a:ea typeface="Helvetica Neue"/>
                <a:cs typeface="Helvetica Neue"/>
                <a:sym typeface="Helvetica Neue"/>
              </a:rPr>
              <a:t>or the Greek ς (sigma).</a:t>
            </a: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0" name="Shape 930"/>
        <p:cNvGrpSpPr/>
        <p:nvPr/>
      </p:nvGrpSpPr>
      <p:grpSpPr>
        <a:xfrm>
          <a:off x="0" y="0"/>
          <a:ext cx="0" cy="0"/>
          <a:chOff x="0" y="0"/>
          <a:chExt cx="0" cy="0"/>
        </a:xfrm>
      </p:grpSpPr>
      <p:pic>
        <p:nvPicPr>
          <p:cNvPr id="931" name="Shape 931"/>
          <p:cNvPicPr preferRelativeResize="0"/>
          <p:nvPr/>
        </p:nvPicPr>
        <p:blipFill rotWithShape="1">
          <a:blip r:embed="rId4">
            <a:alphaModFix/>
          </a:blip>
          <a:srcRect b="0" l="0" r="0" t="0"/>
          <a:stretch/>
        </p:blipFill>
        <p:spPr>
          <a:xfrm>
            <a:off x="14938925" y="357175"/>
            <a:ext cx="9228300" cy="6277500"/>
          </a:xfrm>
          <a:prstGeom prst="rect">
            <a:avLst/>
          </a:prstGeom>
          <a:noFill/>
          <a:ln cap="flat" cmpd="sng" w="9525">
            <a:solidFill>
              <a:srgbClr val="4A86E8"/>
            </a:solidFill>
            <a:prstDash val="solid"/>
            <a:round/>
            <a:headEnd len="med" w="med" type="none"/>
            <a:tailEnd len="med" w="med" type="none"/>
          </a:ln>
        </p:spPr>
      </p:pic>
      <p:sp>
        <p:nvSpPr>
          <p:cNvPr id="932" name="Shape 932"/>
          <p:cNvSpPr txBox="1"/>
          <p:nvPr>
            <p:ph type="title"/>
          </p:nvPr>
        </p:nvSpPr>
        <p:spPr>
          <a:xfrm>
            <a:off x="-21829" y="357175"/>
            <a:ext cx="144714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Logistic Regression </a:t>
            </a:r>
          </a:p>
        </p:txBody>
      </p:sp>
      <p:pic>
        <p:nvPicPr>
          <p:cNvPr id="933" name="Shape 933"/>
          <p:cNvPicPr preferRelativeResize="0"/>
          <p:nvPr/>
        </p:nvPicPr>
        <p:blipFill rotWithShape="1">
          <a:blip r:embed="rId5">
            <a:alphaModFix/>
          </a:blip>
          <a:srcRect b="0" l="0" r="0" t="0"/>
          <a:stretch/>
        </p:blipFill>
        <p:spPr>
          <a:xfrm>
            <a:off x="1931372" y="8928932"/>
            <a:ext cx="7054500" cy="1375200"/>
          </a:xfrm>
          <a:prstGeom prst="rect">
            <a:avLst/>
          </a:prstGeom>
          <a:noFill/>
          <a:ln>
            <a:noFill/>
          </a:ln>
        </p:spPr>
      </p:pic>
      <p:pic>
        <p:nvPicPr>
          <p:cNvPr id="934" name="Shape 934"/>
          <p:cNvPicPr preferRelativeResize="0"/>
          <p:nvPr/>
        </p:nvPicPr>
        <p:blipFill>
          <a:blip r:embed="rId6">
            <a:alphaModFix/>
          </a:blip>
          <a:stretch>
            <a:fillRect/>
          </a:stretch>
        </p:blipFill>
        <p:spPr>
          <a:xfrm>
            <a:off x="1878073" y="6885733"/>
            <a:ext cx="16056140" cy="1375200"/>
          </a:xfrm>
          <a:prstGeom prst="rect">
            <a:avLst/>
          </a:prstGeom>
          <a:noFill/>
          <a:ln>
            <a:noFill/>
          </a:ln>
        </p:spPr>
      </p:pic>
      <p:pic>
        <p:nvPicPr>
          <p:cNvPr id="935" name="Shape 935"/>
          <p:cNvPicPr preferRelativeResize="0"/>
          <p:nvPr/>
        </p:nvPicPr>
        <p:blipFill>
          <a:blip r:embed="rId7">
            <a:alphaModFix/>
          </a:blip>
          <a:stretch>
            <a:fillRect/>
          </a:stretch>
        </p:blipFill>
        <p:spPr>
          <a:xfrm>
            <a:off x="2114775" y="4259487"/>
            <a:ext cx="11010900" cy="1466850"/>
          </a:xfrm>
          <a:prstGeom prst="rect">
            <a:avLst/>
          </a:prstGeom>
          <a:noFill/>
          <a:ln>
            <a:noFill/>
          </a:ln>
        </p:spPr>
      </p:pic>
      <p:sp>
        <p:nvSpPr>
          <p:cNvPr id="936" name="Shape 936"/>
          <p:cNvSpPr/>
          <p:nvPr/>
        </p:nvSpPr>
        <p:spPr>
          <a:xfrm>
            <a:off x="7574900" y="6984125"/>
            <a:ext cx="3245400" cy="1178400"/>
          </a:xfrm>
          <a:prstGeom prst="rect">
            <a:avLst/>
          </a:prstGeom>
          <a:noFill/>
          <a:ln cap="flat" cmpd="sng" w="9525">
            <a:solidFill>
              <a:srgbClr val="0000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937" name="Shape 937"/>
          <p:cNvSpPr txBox="1"/>
          <p:nvPr/>
        </p:nvSpPr>
        <p:spPr>
          <a:xfrm>
            <a:off x="8135000" y="8162525"/>
            <a:ext cx="2685300" cy="477300"/>
          </a:xfrm>
          <a:prstGeom prst="rect">
            <a:avLst/>
          </a:prstGeom>
          <a:noFill/>
          <a:ln>
            <a:noFill/>
          </a:ln>
        </p:spPr>
        <p:txBody>
          <a:bodyPr anchorCtr="0" anchor="t" bIns="91425" lIns="91425" rIns="91425" wrap="square" tIns="91425">
            <a:noAutofit/>
          </a:bodyPr>
          <a:lstStyle/>
          <a:p>
            <a:pPr lvl="0">
              <a:spcBef>
                <a:spcPts val="0"/>
              </a:spcBef>
              <a:buNone/>
            </a:pPr>
            <a:r>
              <a:rPr lang="en-US" sz="2400">
                <a:solidFill>
                  <a:srgbClr val="0000FF"/>
                </a:solidFill>
              </a:rPr>
              <a:t>Case for y=1</a:t>
            </a:r>
          </a:p>
        </p:txBody>
      </p:sp>
      <p:sp>
        <p:nvSpPr>
          <p:cNvPr id="938" name="Shape 938"/>
          <p:cNvSpPr/>
          <p:nvPr/>
        </p:nvSpPr>
        <p:spPr>
          <a:xfrm>
            <a:off x="11610275" y="6984125"/>
            <a:ext cx="6324000" cy="1178400"/>
          </a:xfrm>
          <a:prstGeom prst="rect">
            <a:avLst/>
          </a:prstGeom>
          <a:noFill/>
          <a:ln cap="flat" cmpd="sng" w="9525">
            <a:solidFill>
              <a:srgbClr val="FF0000"/>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p>
        </p:txBody>
      </p:sp>
      <p:sp>
        <p:nvSpPr>
          <p:cNvPr id="939" name="Shape 939"/>
          <p:cNvSpPr txBox="1"/>
          <p:nvPr/>
        </p:nvSpPr>
        <p:spPr>
          <a:xfrm>
            <a:off x="13735175" y="8184725"/>
            <a:ext cx="2685300" cy="477300"/>
          </a:xfrm>
          <a:prstGeom prst="rect">
            <a:avLst/>
          </a:prstGeom>
          <a:noFill/>
          <a:ln>
            <a:noFill/>
          </a:ln>
        </p:spPr>
        <p:txBody>
          <a:bodyPr anchorCtr="0" anchor="t" bIns="91425" lIns="91425" rIns="91425" wrap="square" tIns="91425">
            <a:noAutofit/>
          </a:bodyPr>
          <a:lstStyle/>
          <a:p>
            <a:pPr lvl="0" rtl="0">
              <a:spcBef>
                <a:spcPts val="0"/>
              </a:spcBef>
              <a:buNone/>
            </a:pPr>
            <a:r>
              <a:rPr lang="en-US" sz="2400">
                <a:solidFill>
                  <a:srgbClr val="FF0000"/>
                </a:solidFill>
              </a:rPr>
              <a:t>Case for y=0</a:t>
            </a:r>
          </a:p>
        </p:txBody>
      </p:sp>
      <p:pic>
        <p:nvPicPr>
          <p:cNvPr id="940" name="Shape 940"/>
          <p:cNvPicPr preferRelativeResize="0"/>
          <p:nvPr/>
        </p:nvPicPr>
        <p:blipFill>
          <a:blip r:embed="rId8">
            <a:alphaModFix/>
          </a:blip>
          <a:stretch>
            <a:fillRect/>
          </a:stretch>
        </p:blipFill>
        <p:spPr>
          <a:xfrm>
            <a:off x="13634076" y="8639825"/>
            <a:ext cx="10615947" cy="5038275"/>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4" name="Shape 944"/>
        <p:cNvGrpSpPr/>
        <p:nvPr/>
      </p:nvGrpSpPr>
      <p:grpSpPr>
        <a:xfrm>
          <a:off x="0" y="0"/>
          <a:ext cx="0" cy="0"/>
          <a:chOff x="0" y="0"/>
          <a:chExt cx="0" cy="0"/>
        </a:xfrm>
      </p:grpSpPr>
      <p:sp>
        <p:nvSpPr>
          <p:cNvPr id="945" name="Shape 945"/>
          <p:cNvSpPr txBox="1"/>
          <p:nvPr>
            <p:ph type="title"/>
          </p:nvPr>
        </p:nvSpPr>
        <p:spPr>
          <a:xfrm>
            <a:off x="3405154" y="422342"/>
            <a:ext cx="18120900" cy="26907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000" u="none" cap="none" strike="noStrike">
                <a:solidFill>
                  <a:srgbClr val="000000"/>
                </a:solidFill>
                <a:latin typeface="Gill Sans"/>
                <a:ea typeface="Gill Sans"/>
                <a:cs typeface="Gill Sans"/>
                <a:sym typeface="Gill Sans"/>
              </a:rPr>
              <a:t>Logistic Classification in TF</a:t>
            </a:r>
          </a:p>
        </p:txBody>
      </p:sp>
      <p:sp>
        <p:nvSpPr>
          <p:cNvPr id="946" name="Shape 946"/>
          <p:cNvSpPr txBox="1"/>
          <p:nvPr/>
        </p:nvSpPr>
        <p:spPr>
          <a:xfrm>
            <a:off x="3437800" y="4370663"/>
            <a:ext cx="12091500" cy="3000000"/>
          </a:xfrm>
          <a:prstGeom prst="rect">
            <a:avLst/>
          </a:prstGeom>
          <a:noFill/>
          <a:ln>
            <a:noFill/>
          </a:ln>
        </p:spPr>
        <p:txBody>
          <a:bodyPr anchorCtr="0" anchor="ctr" bIns="91425" lIns="91425" rIns="91425" wrap="square" tIns="91425">
            <a:noAutofit/>
          </a:bodyPr>
          <a:lstStyle/>
          <a:p>
            <a:pPr lvl="0" rtl="0">
              <a:spcBef>
                <a:spcPts val="0"/>
              </a:spcBef>
              <a:buNone/>
            </a:pPr>
            <a:r>
              <a:rPr lang="en-US" sz="5000">
                <a:solidFill>
                  <a:schemeClr val="dk1"/>
                </a:solidFill>
                <a:latin typeface="Consolas"/>
                <a:ea typeface="Consolas"/>
                <a:cs typeface="Consolas"/>
                <a:sym typeface="Consolas"/>
              </a:rPr>
              <a:t>hypothesis = tf.sigmoid(tf.matmul(X, W) + b)</a:t>
            </a:r>
          </a:p>
        </p:txBody>
      </p:sp>
      <p:pic>
        <p:nvPicPr>
          <p:cNvPr id="947" name="Shape 947"/>
          <p:cNvPicPr preferRelativeResize="0"/>
          <p:nvPr/>
        </p:nvPicPr>
        <p:blipFill>
          <a:blip r:embed="rId3">
            <a:alphaModFix/>
          </a:blip>
          <a:stretch>
            <a:fillRect/>
          </a:stretch>
        </p:blipFill>
        <p:spPr>
          <a:xfrm>
            <a:off x="3437800" y="3742037"/>
            <a:ext cx="11010900" cy="1466850"/>
          </a:xfrm>
          <a:prstGeom prst="rect">
            <a:avLst/>
          </a:prstGeom>
          <a:noFill/>
          <a:ln>
            <a:noFill/>
          </a:ln>
        </p:spPr>
      </p:pic>
      <p:sp>
        <p:nvSpPr>
          <p:cNvPr id="948" name="Shape 948"/>
          <p:cNvSpPr txBox="1"/>
          <p:nvPr/>
        </p:nvSpPr>
        <p:spPr>
          <a:xfrm>
            <a:off x="3289000" y="9916625"/>
            <a:ext cx="20925000" cy="3000000"/>
          </a:xfrm>
          <a:prstGeom prst="rect">
            <a:avLst/>
          </a:prstGeom>
          <a:noFill/>
          <a:ln>
            <a:noFill/>
          </a:ln>
        </p:spPr>
        <p:txBody>
          <a:bodyPr anchorCtr="0" anchor="ctr" bIns="91425" lIns="91425" rIns="91425" wrap="square" tIns="91425">
            <a:noAutofit/>
          </a:bodyPr>
          <a:lstStyle/>
          <a:p>
            <a:pPr lvl="0" rtl="0">
              <a:spcBef>
                <a:spcPts val="0"/>
              </a:spcBef>
              <a:buNone/>
            </a:pPr>
            <a:r>
              <a:rPr i="1" lang="en-US" sz="4800">
                <a:solidFill>
                  <a:srgbClr val="808080"/>
                </a:solidFill>
                <a:latin typeface="Consolas"/>
                <a:ea typeface="Consolas"/>
                <a:cs typeface="Consolas"/>
                <a:sym typeface="Consolas"/>
              </a:rPr>
              <a:t># cost/loss function</a:t>
            </a:r>
          </a:p>
          <a:p>
            <a:pPr lvl="0" rtl="0">
              <a:spcBef>
                <a:spcPts val="0"/>
              </a:spcBef>
              <a:buNone/>
            </a:pPr>
            <a:r>
              <a:rPr lang="en-US" sz="4800">
                <a:solidFill>
                  <a:schemeClr val="dk1"/>
                </a:solidFill>
                <a:latin typeface="Consolas"/>
                <a:ea typeface="Consolas"/>
                <a:cs typeface="Consolas"/>
                <a:sym typeface="Consolas"/>
              </a:rPr>
              <a:t>cost = -tf.reduce_mean(Y * tf.log(hypothesis) + (</a:t>
            </a:r>
            <a:r>
              <a:rPr lang="en-US" sz="4800">
                <a:solidFill>
                  <a:schemeClr val="hlink"/>
                </a:solidFill>
                <a:latin typeface="Consolas"/>
                <a:ea typeface="Consolas"/>
                <a:cs typeface="Consolas"/>
                <a:sym typeface="Consolas"/>
              </a:rPr>
              <a:t>1 </a:t>
            </a:r>
            <a:r>
              <a:rPr lang="en-US" sz="4800">
                <a:solidFill>
                  <a:schemeClr val="dk1"/>
                </a:solidFill>
                <a:latin typeface="Consolas"/>
                <a:ea typeface="Consolas"/>
                <a:cs typeface="Consolas"/>
                <a:sym typeface="Consolas"/>
              </a:rPr>
              <a:t>- Y) *</a:t>
            </a:r>
          </a:p>
          <a:p>
            <a:pPr lvl="0" rtl="0">
              <a:spcBef>
                <a:spcPts val="0"/>
              </a:spcBef>
              <a:buNone/>
            </a:pPr>
            <a:r>
              <a:rPr lang="en-US" sz="4800">
                <a:solidFill>
                  <a:schemeClr val="dk1"/>
                </a:solidFill>
                <a:latin typeface="Consolas"/>
                <a:ea typeface="Consolas"/>
                <a:cs typeface="Consolas"/>
                <a:sym typeface="Consolas"/>
              </a:rPr>
              <a:t>                      tf.log(</a:t>
            </a:r>
            <a:r>
              <a:rPr lang="en-US" sz="4800">
                <a:solidFill>
                  <a:schemeClr val="hlink"/>
                </a:solidFill>
                <a:latin typeface="Consolas"/>
                <a:ea typeface="Consolas"/>
                <a:cs typeface="Consolas"/>
                <a:sym typeface="Consolas"/>
              </a:rPr>
              <a:t>1 </a:t>
            </a:r>
            <a:r>
              <a:rPr lang="en-US" sz="4800">
                <a:solidFill>
                  <a:schemeClr val="dk1"/>
                </a:solidFill>
                <a:latin typeface="Consolas"/>
                <a:ea typeface="Consolas"/>
                <a:cs typeface="Consolas"/>
                <a:sym typeface="Consolas"/>
              </a:rPr>
              <a:t>- hypothesis))</a:t>
            </a:r>
          </a:p>
        </p:txBody>
      </p:sp>
      <p:pic>
        <p:nvPicPr>
          <p:cNvPr id="949" name="Shape 949"/>
          <p:cNvPicPr preferRelativeResize="0"/>
          <p:nvPr/>
        </p:nvPicPr>
        <p:blipFill>
          <a:blip r:embed="rId4">
            <a:alphaModFix/>
          </a:blip>
          <a:stretch>
            <a:fillRect/>
          </a:stretch>
        </p:blipFill>
        <p:spPr>
          <a:xfrm>
            <a:off x="3325873" y="8866933"/>
            <a:ext cx="16056140" cy="1375200"/>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3" name="Shape 953"/>
        <p:cNvGrpSpPr/>
        <p:nvPr/>
      </p:nvGrpSpPr>
      <p:grpSpPr>
        <a:xfrm>
          <a:off x="0" y="0"/>
          <a:ext cx="0" cy="0"/>
          <a:chOff x="0" y="0"/>
          <a:chExt cx="0" cy="0"/>
        </a:xfrm>
      </p:grpSpPr>
      <p:sp>
        <p:nvSpPr>
          <p:cNvPr id="954" name="Shape 954"/>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Training Data</a:t>
            </a:r>
          </a:p>
        </p:txBody>
      </p:sp>
      <p:sp>
        <p:nvSpPr>
          <p:cNvPr id="955" name="Shape 955"/>
          <p:cNvSpPr txBox="1"/>
          <p:nvPr/>
        </p:nvSpPr>
        <p:spPr>
          <a:xfrm>
            <a:off x="3232800" y="4050400"/>
            <a:ext cx="17918400" cy="5615100"/>
          </a:xfrm>
          <a:prstGeom prst="rect">
            <a:avLst/>
          </a:prstGeom>
          <a:noFill/>
          <a:ln>
            <a:noFill/>
          </a:ln>
        </p:spPr>
        <p:txBody>
          <a:bodyPr anchorCtr="0" anchor="ctr" bIns="243800" lIns="243800" rIns="243800" wrap="square" tIns="243800">
            <a:noAutofit/>
          </a:bodyPr>
          <a:lstStyle/>
          <a:p>
            <a:pPr lvl="0" rtl="0">
              <a:spcBef>
                <a:spcPts val="0"/>
              </a:spcBef>
              <a:buNone/>
            </a:pPr>
            <a:r>
              <a:rPr lang="en-US" sz="4000">
                <a:solidFill>
                  <a:schemeClr val="dk1"/>
                </a:solidFill>
                <a:highlight>
                  <a:srgbClr val="FFFFFF"/>
                </a:highlight>
                <a:latin typeface="Consolas"/>
                <a:ea typeface="Consolas"/>
                <a:cs typeface="Consolas"/>
                <a:sym typeface="Consolas"/>
              </a:rPr>
              <a:t>x_data = [[</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2</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2</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3</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3</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4</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3</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5</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3</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6</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2</a:t>
            </a:r>
            <a:r>
              <a:rPr lang="en-US" sz="4000">
                <a:solidFill>
                  <a:schemeClr val="dk1"/>
                </a:solidFill>
                <a:highlight>
                  <a:srgbClr val="FFFFFF"/>
                </a:highlight>
                <a:latin typeface="Consolas"/>
                <a:ea typeface="Consolas"/>
                <a:cs typeface="Consolas"/>
                <a:sym typeface="Consolas"/>
              </a:rPr>
              <a:t>]]</a:t>
            </a:r>
          </a:p>
          <a:p>
            <a:pPr lvl="0" rtl="0">
              <a:spcBef>
                <a:spcPts val="0"/>
              </a:spcBef>
              <a:buNone/>
            </a:pPr>
            <a:r>
              <a:rPr lang="en-US" sz="4000">
                <a:solidFill>
                  <a:schemeClr val="dk1"/>
                </a:solidFill>
                <a:highlight>
                  <a:srgbClr val="FFFFFF"/>
                </a:highlight>
                <a:latin typeface="Consolas"/>
                <a:ea typeface="Consolas"/>
                <a:cs typeface="Consolas"/>
                <a:sym typeface="Consolas"/>
              </a:rPr>
              <a:t>y_data = [[</a:t>
            </a:r>
            <a:r>
              <a:rPr lang="en-US" sz="4000">
                <a:solidFill>
                  <a:srgbClr val="0000FF"/>
                </a:solidFill>
                <a:highlight>
                  <a:srgbClr val="FFFFFF"/>
                </a:highlight>
                <a:latin typeface="Consolas"/>
                <a:ea typeface="Consolas"/>
                <a:cs typeface="Consolas"/>
                <a:sym typeface="Consolas"/>
              </a:rPr>
              <a:t>0</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0</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0</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a:t>
            </a:r>
          </a:p>
          <a:p>
            <a:pPr lvl="0" rtl="0">
              <a:spcBef>
                <a:spcPts val="0"/>
              </a:spcBef>
              <a:buNone/>
            </a:pPr>
            <a:r>
              <a:t/>
            </a:r>
            <a:endParaRPr sz="4000">
              <a:solidFill>
                <a:schemeClr val="dk1"/>
              </a:solidFill>
              <a:highlight>
                <a:srgbClr val="FFFFFF"/>
              </a:highlight>
              <a:latin typeface="Consolas"/>
              <a:ea typeface="Consolas"/>
              <a:cs typeface="Consolas"/>
              <a:sym typeface="Consolas"/>
            </a:endParaRPr>
          </a:p>
          <a:p>
            <a:pPr lvl="0" rtl="0">
              <a:spcBef>
                <a:spcPts val="0"/>
              </a:spcBef>
              <a:buNone/>
            </a:pPr>
            <a:r>
              <a:rPr i="1" lang="en-US" sz="4000">
                <a:solidFill>
                  <a:srgbClr val="808080"/>
                </a:solidFill>
                <a:highlight>
                  <a:srgbClr val="FFFFFF"/>
                </a:highlight>
                <a:latin typeface="Consolas"/>
                <a:ea typeface="Consolas"/>
                <a:cs typeface="Consolas"/>
                <a:sym typeface="Consolas"/>
              </a:rPr>
              <a:t># placeholders for a tensor that will be always fed.</a:t>
            </a:r>
          </a:p>
          <a:p>
            <a:pPr lvl="0" rtl="0">
              <a:spcBef>
                <a:spcPts val="0"/>
              </a:spcBef>
              <a:buNone/>
            </a:pPr>
            <a:r>
              <a:rPr lang="en-US" sz="4000">
                <a:solidFill>
                  <a:schemeClr val="dk1"/>
                </a:solidFill>
                <a:highlight>
                  <a:srgbClr val="FFFFFF"/>
                </a:highlight>
                <a:latin typeface="Consolas"/>
                <a:ea typeface="Consolas"/>
                <a:cs typeface="Consolas"/>
                <a:sym typeface="Consolas"/>
              </a:rPr>
              <a:t>X = tf.placeholder(tf.float32, </a:t>
            </a:r>
            <a:r>
              <a:rPr lang="en-US" sz="4000">
                <a:solidFill>
                  <a:srgbClr val="660099"/>
                </a:solidFill>
                <a:highlight>
                  <a:srgbClr val="FFFFFF"/>
                </a:highlight>
                <a:latin typeface="Consolas"/>
                <a:ea typeface="Consolas"/>
                <a:cs typeface="Consolas"/>
                <a:sym typeface="Consolas"/>
              </a:rPr>
              <a:t>shape</a:t>
            </a:r>
            <a:r>
              <a:rPr lang="en-US" sz="4000">
                <a:solidFill>
                  <a:schemeClr val="dk1"/>
                </a:solidFill>
                <a:highlight>
                  <a:srgbClr val="FFFFFF"/>
                </a:highlight>
                <a:latin typeface="Consolas"/>
                <a:ea typeface="Consolas"/>
                <a:cs typeface="Consolas"/>
                <a:sym typeface="Consolas"/>
              </a:rPr>
              <a:t>=[</a:t>
            </a:r>
            <a:r>
              <a:rPr b="1" lang="en-US" sz="4000">
                <a:solidFill>
                  <a:srgbClr val="000080"/>
                </a:solidFill>
                <a:highlight>
                  <a:srgbClr val="FFFFFF"/>
                </a:highlight>
                <a:latin typeface="Consolas"/>
                <a:ea typeface="Consolas"/>
                <a:cs typeface="Consolas"/>
                <a:sym typeface="Consolas"/>
              </a:rPr>
              <a:t>None</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2</a:t>
            </a:r>
            <a:r>
              <a:rPr lang="en-US" sz="4000">
                <a:solidFill>
                  <a:schemeClr val="dk1"/>
                </a:solidFill>
                <a:highlight>
                  <a:srgbClr val="FFFFFF"/>
                </a:highlight>
                <a:latin typeface="Consolas"/>
                <a:ea typeface="Consolas"/>
                <a:cs typeface="Consolas"/>
                <a:sym typeface="Consolas"/>
              </a:rPr>
              <a:t>])</a:t>
            </a:r>
          </a:p>
          <a:p>
            <a:pPr lvl="0" rtl="0">
              <a:spcBef>
                <a:spcPts val="0"/>
              </a:spcBef>
              <a:buNone/>
            </a:pPr>
            <a:r>
              <a:rPr lang="en-US" sz="4000">
                <a:solidFill>
                  <a:schemeClr val="dk1"/>
                </a:solidFill>
                <a:highlight>
                  <a:srgbClr val="FFFFFF"/>
                </a:highlight>
                <a:latin typeface="Consolas"/>
                <a:ea typeface="Consolas"/>
                <a:cs typeface="Consolas"/>
                <a:sym typeface="Consolas"/>
              </a:rPr>
              <a:t>Y = tf.placeholder(tf.float32, </a:t>
            </a:r>
            <a:r>
              <a:rPr lang="en-US" sz="4000">
                <a:solidFill>
                  <a:srgbClr val="660099"/>
                </a:solidFill>
                <a:highlight>
                  <a:srgbClr val="FFFFFF"/>
                </a:highlight>
                <a:latin typeface="Consolas"/>
                <a:ea typeface="Consolas"/>
                <a:cs typeface="Consolas"/>
                <a:sym typeface="Consolas"/>
              </a:rPr>
              <a:t>shape</a:t>
            </a:r>
            <a:r>
              <a:rPr lang="en-US" sz="4000">
                <a:solidFill>
                  <a:schemeClr val="dk1"/>
                </a:solidFill>
                <a:highlight>
                  <a:srgbClr val="FFFFFF"/>
                </a:highlight>
                <a:latin typeface="Consolas"/>
                <a:ea typeface="Consolas"/>
                <a:cs typeface="Consolas"/>
                <a:sym typeface="Consolas"/>
              </a:rPr>
              <a:t>=[</a:t>
            </a:r>
            <a:r>
              <a:rPr b="1" lang="en-US" sz="4000">
                <a:solidFill>
                  <a:srgbClr val="000080"/>
                </a:solidFill>
                <a:highlight>
                  <a:srgbClr val="FFFFFF"/>
                </a:highlight>
                <a:latin typeface="Consolas"/>
                <a:ea typeface="Consolas"/>
                <a:cs typeface="Consolas"/>
                <a:sym typeface="Consolas"/>
              </a:rPr>
              <a:t>None</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a:t>
            </a:r>
          </a:p>
        </p:txBody>
      </p:sp>
      <p:sp>
        <p:nvSpPr>
          <p:cNvPr id="956" name="Shape 956"/>
          <p:cNvSpPr txBox="1"/>
          <p:nvPr/>
        </p:nvSpPr>
        <p:spPr>
          <a:xfrm>
            <a:off x="8597133" y="12829733"/>
            <a:ext cx="20532000" cy="1201500"/>
          </a:xfrm>
          <a:prstGeom prst="rect">
            <a:avLst/>
          </a:prstGeom>
          <a:noFill/>
          <a:ln>
            <a:noFill/>
          </a:ln>
        </p:spPr>
        <p:txBody>
          <a:bodyPr anchorCtr="0" anchor="ctr" bIns="243800" lIns="243800" rIns="243800" wrap="square" tIns="243800">
            <a:noAutofit/>
          </a:bodyPr>
          <a:lstStyle/>
          <a:p>
            <a:pPr lvl="0" rtl="0">
              <a:spcBef>
                <a:spcPts val="0"/>
              </a:spcBef>
              <a:buNone/>
            </a:pPr>
            <a:r>
              <a:rPr lang="en-US" sz="2900" u="sng">
                <a:solidFill>
                  <a:schemeClr val="hlink"/>
                </a:solidFill>
                <a:hlinkClick r:id="rId3"/>
              </a:rPr>
              <a:t>https://github.com/hunkim/DeepLearningZeroToAll/blob/master/lab-05-1-logistic_regression.py</a:t>
            </a:r>
            <a:r>
              <a:rPr lang="en-US" sz="2900"/>
              <a:t> </a:t>
            </a: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0" name="Shape 960"/>
        <p:cNvGrpSpPr/>
        <p:nvPr/>
      </p:nvGrpSpPr>
      <p:grpSpPr>
        <a:xfrm>
          <a:off x="0" y="0"/>
          <a:ext cx="0" cy="0"/>
          <a:chOff x="0" y="0"/>
          <a:chExt cx="0" cy="0"/>
        </a:xfrm>
      </p:grpSpPr>
      <p:sp>
        <p:nvSpPr>
          <p:cNvPr id="961" name="Shape 961"/>
          <p:cNvSpPr txBox="1"/>
          <p:nvPr/>
        </p:nvSpPr>
        <p:spPr>
          <a:xfrm>
            <a:off x="419000" y="609598"/>
            <a:ext cx="20366400" cy="12231900"/>
          </a:xfrm>
          <a:prstGeom prst="rect">
            <a:avLst/>
          </a:prstGeom>
          <a:noFill/>
          <a:ln>
            <a:noFill/>
          </a:ln>
        </p:spPr>
        <p:txBody>
          <a:bodyPr anchorCtr="0" anchor="ctr" bIns="91400" lIns="91400" rIns="91400" wrap="square" tIns="91400">
            <a:noAutofit/>
          </a:bodyPr>
          <a:lstStyle/>
          <a:p>
            <a:pPr lvl="0" rtl="0">
              <a:spcBef>
                <a:spcPts val="0"/>
              </a:spcBef>
              <a:buClr>
                <a:schemeClr val="dk1"/>
              </a:buClr>
              <a:buSzPct val="72500"/>
              <a:buFont typeface="Arial"/>
              <a:buNone/>
            </a:pPr>
            <a:r>
              <a:rPr lang="en-US" sz="4000">
                <a:solidFill>
                  <a:schemeClr val="dk1"/>
                </a:solidFill>
                <a:latin typeface="Consolas"/>
                <a:ea typeface="Consolas"/>
                <a:cs typeface="Consolas"/>
                <a:sym typeface="Consolas"/>
              </a:rPr>
              <a:t>X = tf.placeholder(tf.float32, </a:t>
            </a:r>
            <a:r>
              <a:rPr lang="en-US" sz="4000">
                <a:solidFill>
                  <a:srgbClr val="660099"/>
                </a:solidFill>
                <a:latin typeface="Consolas"/>
                <a:ea typeface="Consolas"/>
                <a:cs typeface="Consolas"/>
                <a:sym typeface="Consolas"/>
              </a:rPr>
              <a:t>shape</a:t>
            </a:r>
            <a:r>
              <a:rPr lang="en-US" sz="4000">
                <a:solidFill>
                  <a:schemeClr val="dk1"/>
                </a:solidFill>
                <a:latin typeface="Consolas"/>
                <a:ea typeface="Consolas"/>
                <a:cs typeface="Consolas"/>
                <a:sym typeface="Consolas"/>
              </a:rPr>
              <a:t>=[</a:t>
            </a:r>
            <a:r>
              <a:rPr b="1" lang="en-US" sz="4000">
                <a:solidFill>
                  <a:srgbClr val="000080"/>
                </a:solidFill>
                <a:latin typeface="Consolas"/>
                <a:ea typeface="Consolas"/>
                <a:cs typeface="Consolas"/>
                <a:sym typeface="Consolas"/>
              </a:rPr>
              <a:t>None</a:t>
            </a:r>
            <a:r>
              <a:rPr lang="en-US" sz="4000">
                <a:solidFill>
                  <a:schemeClr val="dk1"/>
                </a:solidFill>
                <a:latin typeface="Consolas"/>
                <a:ea typeface="Consolas"/>
                <a:cs typeface="Consolas"/>
                <a:sym typeface="Consolas"/>
              </a:rPr>
              <a:t>, </a:t>
            </a:r>
            <a:r>
              <a:rPr lang="en-US" sz="4000">
                <a:solidFill>
                  <a:schemeClr val="hlink"/>
                </a:solidFill>
                <a:latin typeface="Consolas"/>
                <a:ea typeface="Consolas"/>
                <a:cs typeface="Consolas"/>
                <a:sym typeface="Consolas"/>
              </a:rPr>
              <a:t>2</a:t>
            </a:r>
            <a:r>
              <a:rPr lang="en-US" sz="4000">
                <a:solidFill>
                  <a:schemeClr val="dk1"/>
                </a:solidFill>
                <a:latin typeface="Consolas"/>
                <a:ea typeface="Consolas"/>
                <a:cs typeface="Consolas"/>
                <a:sym typeface="Consolas"/>
              </a:rPr>
              <a:t>])</a:t>
            </a:r>
          </a:p>
          <a:p>
            <a:pPr lvl="0" rtl="0">
              <a:spcBef>
                <a:spcPts val="0"/>
              </a:spcBef>
              <a:buClr>
                <a:schemeClr val="dk1"/>
              </a:buClr>
              <a:buSzPct val="72500"/>
              <a:buFont typeface="Arial"/>
              <a:buNone/>
            </a:pPr>
            <a:r>
              <a:rPr lang="en-US" sz="4000">
                <a:solidFill>
                  <a:schemeClr val="dk1"/>
                </a:solidFill>
                <a:latin typeface="Consolas"/>
                <a:ea typeface="Consolas"/>
                <a:cs typeface="Consolas"/>
                <a:sym typeface="Consolas"/>
              </a:rPr>
              <a:t>Y = tf.placeholder(tf.float32, </a:t>
            </a:r>
            <a:r>
              <a:rPr lang="en-US" sz="4000">
                <a:solidFill>
                  <a:srgbClr val="660099"/>
                </a:solidFill>
                <a:latin typeface="Consolas"/>
                <a:ea typeface="Consolas"/>
                <a:cs typeface="Consolas"/>
                <a:sym typeface="Consolas"/>
              </a:rPr>
              <a:t>shape</a:t>
            </a:r>
            <a:r>
              <a:rPr lang="en-US" sz="4000">
                <a:solidFill>
                  <a:schemeClr val="dk1"/>
                </a:solidFill>
                <a:latin typeface="Consolas"/>
                <a:ea typeface="Consolas"/>
                <a:cs typeface="Consolas"/>
                <a:sym typeface="Consolas"/>
              </a:rPr>
              <a:t>=[</a:t>
            </a:r>
            <a:r>
              <a:rPr b="1" lang="en-US" sz="4000">
                <a:solidFill>
                  <a:srgbClr val="000080"/>
                </a:solidFill>
                <a:latin typeface="Consolas"/>
                <a:ea typeface="Consolas"/>
                <a:cs typeface="Consolas"/>
                <a:sym typeface="Consolas"/>
              </a:rPr>
              <a:t>None</a:t>
            </a:r>
            <a:r>
              <a:rPr lang="en-US" sz="4000">
                <a:solidFill>
                  <a:schemeClr val="dk1"/>
                </a:solidFill>
                <a:latin typeface="Consolas"/>
                <a:ea typeface="Consolas"/>
                <a:cs typeface="Consolas"/>
                <a:sym typeface="Consolas"/>
              </a:rPr>
              <a:t>, </a:t>
            </a:r>
            <a:r>
              <a:rPr lang="en-US" sz="4000">
                <a:solidFill>
                  <a:schemeClr val="hlink"/>
                </a:solidFill>
                <a:latin typeface="Consolas"/>
                <a:ea typeface="Consolas"/>
                <a:cs typeface="Consolas"/>
                <a:sym typeface="Consolas"/>
              </a:rPr>
              <a:t>1</a:t>
            </a:r>
            <a:r>
              <a:rPr lang="en-US" sz="4000">
                <a:solidFill>
                  <a:schemeClr val="dk1"/>
                </a:solidFill>
                <a:latin typeface="Consolas"/>
                <a:ea typeface="Consolas"/>
                <a:cs typeface="Consolas"/>
                <a:sym typeface="Consolas"/>
              </a:rPr>
              <a:t>])</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W = tf.Variable(tf.random_normal([</a:t>
            </a:r>
            <a:r>
              <a:rPr lang="en-US" sz="3700">
                <a:solidFill>
                  <a:srgbClr val="0000FF"/>
                </a:solidFill>
                <a:highlight>
                  <a:srgbClr val="FFFFFF"/>
                </a:highlight>
                <a:latin typeface="Consolas"/>
                <a:ea typeface="Consolas"/>
                <a:cs typeface="Consolas"/>
                <a:sym typeface="Consolas"/>
              </a:rPr>
              <a:t>2</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660099"/>
                </a:solidFill>
                <a:highlight>
                  <a:srgbClr val="FFFFFF"/>
                </a:highlight>
                <a:latin typeface="Consolas"/>
                <a:ea typeface="Consolas"/>
                <a:cs typeface="Consolas"/>
                <a:sym typeface="Consolas"/>
              </a:rPr>
              <a:t>name</a:t>
            </a:r>
            <a:r>
              <a:rPr lang="en-US" sz="3700">
                <a:solidFill>
                  <a:schemeClr val="dk1"/>
                </a:solidFill>
                <a:highlight>
                  <a:srgbClr val="FFFFFF"/>
                </a:highlight>
                <a:latin typeface="Consolas"/>
                <a:ea typeface="Consolas"/>
                <a:cs typeface="Consolas"/>
                <a:sym typeface="Consolas"/>
              </a:rPr>
              <a:t>=</a:t>
            </a:r>
            <a:r>
              <a:rPr b="1" lang="en-US" sz="3700">
                <a:solidFill>
                  <a:srgbClr val="008080"/>
                </a:solidFill>
                <a:highlight>
                  <a:srgbClr val="FFFFFF"/>
                </a:highlight>
                <a:latin typeface="Consolas"/>
                <a:ea typeface="Consolas"/>
                <a:cs typeface="Consolas"/>
                <a:sym typeface="Consolas"/>
              </a:rPr>
              <a:t>'weight'</a:t>
            </a:r>
            <a:r>
              <a:rPr lang="en-US" sz="3700">
                <a:solidFill>
                  <a:schemeClr val="dk1"/>
                </a:solidFill>
                <a:highlight>
                  <a:srgbClr val="FFFFFF"/>
                </a:highlight>
                <a:latin typeface="Consolas"/>
                <a:ea typeface="Consolas"/>
                <a:cs typeface="Consolas"/>
                <a:sym typeface="Consolas"/>
              </a:rPr>
              <a:t>)</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b = tf.Variable(tf.random_normal([</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660099"/>
                </a:solidFill>
                <a:highlight>
                  <a:srgbClr val="FFFFFF"/>
                </a:highlight>
                <a:latin typeface="Consolas"/>
                <a:ea typeface="Consolas"/>
                <a:cs typeface="Consolas"/>
                <a:sym typeface="Consolas"/>
              </a:rPr>
              <a:t>name</a:t>
            </a:r>
            <a:r>
              <a:rPr lang="en-US" sz="3700">
                <a:solidFill>
                  <a:schemeClr val="dk1"/>
                </a:solidFill>
                <a:highlight>
                  <a:srgbClr val="FFFFFF"/>
                </a:highlight>
                <a:latin typeface="Consolas"/>
                <a:ea typeface="Consolas"/>
                <a:cs typeface="Consolas"/>
                <a:sym typeface="Consolas"/>
              </a:rPr>
              <a:t>=</a:t>
            </a:r>
            <a:r>
              <a:rPr b="1" lang="en-US" sz="3700">
                <a:solidFill>
                  <a:srgbClr val="008080"/>
                </a:solidFill>
                <a:highlight>
                  <a:srgbClr val="FFFFFF"/>
                </a:highlight>
                <a:latin typeface="Consolas"/>
                <a:ea typeface="Consolas"/>
                <a:cs typeface="Consolas"/>
                <a:sym typeface="Consolas"/>
              </a:rPr>
              <a:t>'bias'</a:t>
            </a:r>
            <a:r>
              <a:rPr lang="en-US" sz="3700">
                <a:solidFill>
                  <a:schemeClr val="dk1"/>
                </a:solidFill>
                <a:highlight>
                  <a:srgbClr val="FFFFFF"/>
                </a:highlight>
                <a:latin typeface="Consolas"/>
                <a:ea typeface="Consolas"/>
                <a:cs typeface="Consolas"/>
                <a:sym typeface="Consolas"/>
              </a:rPr>
              <a:t>)</a:t>
            </a:r>
          </a:p>
          <a:p>
            <a:pPr lvl="0" rtl="0">
              <a:spcBef>
                <a:spcPts val="0"/>
              </a:spcBef>
              <a:buNone/>
            </a:pPr>
            <a:r>
              <a:t/>
            </a:r>
            <a:endParaRPr sz="3700">
              <a:solidFill>
                <a:schemeClr val="dk1"/>
              </a:solidFill>
              <a:highlight>
                <a:srgbClr val="FFFFFF"/>
              </a:highlight>
              <a:latin typeface="Consolas"/>
              <a:ea typeface="Consolas"/>
              <a:cs typeface="Consolas"/>
              <a:sym typeface="Consolas"/>
            </a:endParaRPr>
          </a:p>
          <a:p>
            <a:pPr lvl="0" rtl="0">
              <a:spcBef>
                <a:spcPts val="0"/>
              </a:spcBef>
              <a:buClr>
                <a:schemeClr val="dk1"/>
              </a:buClr>
              <a:buFont typeface="Arial"/>
              <a:buNone/>
            </a:pPr>
            <a:r>
              <a:t/>
            </a:r>
            <a:endParaRPr sz="3700">
              <a:solidFill>
                <a:schemeClr val="dk1"/>
              </a:solidFill>
              <a:highlight>
                <a:srgbClr val="FFFFFF"/>
              </a:highlight>
              <a:latin typeface="Consolas"/>
              <a:ea typeface="Consolas"/>
              <a:cs typeface="Consolas"/>
              <a:sym typeface="Consolas"/>
            </a:endParaRPr>
          </a:p>
          <a:p>
            <a:pPr lvl="0" rtl="0">
              <a:spcBef>
                <a:spcPts val="0"/>
              </a:spcBef>
              <a:buClr>
                <a:schemeClr val="dk1"/>
              </a:buClr>
              <a:buSzPct val="78378"/>
              <a:buFont typeface="Arial"/>
              <a:buNone/>
            </a:pPr>
            <a:r>
              <a:rPr i="1" lang="en-US" sz="3700">
                <a:solidFill>
                  <a:srgbClr val="808080"/>
                </a:solidFill>
                <a:highlight>
                  <a:srgbClr val="FFFFFF"/>
                </a:highlight>
                <a:latin typeface="Consolas"/>
                <a:ea typeface="Consolas"/>
                <a:cs typeface="Consolas"/>
                <a:sym typeface="Consolas"/>
              </a:rPr>
              <a:t># Hypothesis using sigmoid: tf.div(1., 1. + tf.exp(tf.matmul(X, W) + b))</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hypothesis = tf.sigmoid(tf.matmul(X, W) + b)</a:t>
            </a:r>
          </a:p>
          <a:p>
            <a:pPr lvl="0" rtl="0">
              <a:spcBef>
                <a:spcPts val="0"/>
              </a:spcBef>
              <a:buNone/>
            </a:pPr>
            <a:r>
              <a:t/>
            </a:r>
            <a:endParaRPr sz="3700">
              <a:solidFill>
                <a:schemeClr val="dk1"/>
              </a:solidFill>
              <a:highlight>
                <a:srgbClr val="FFFFFF"/>
              </a:highlight>
              <a:latin typeface="Consolas"/>
              <a:ea typeface="Consolas"/>
              <a:cs typeface="Consolas"/>
              <a:sym typeface="Consolas"/>
            </a:endParaRPr>
          </a:p>
          <a:p>
            <a:pPr lvl="0" rtl="0">
              <a:spcBef>
                <a:spcPts val="0"/>
              </a:spcBef>
              <a:buNone/>
            </a:pPr>
            <a:r>
              <a:t/>
            </a:r>
            <a:endParaRPr sz="3700">
              <a:solidFill>
                <a:schemeClr val="dk1"/>
              </a:solidFill>
              <a:highlight>
                <a:srgbClr val="FFFFFF"/>
              </a:highlight>
              <a:latin typeface="Consolas"/>
              <a:ea typeface="Consolas"/>
              <a:cs typeface="Consolas"/>
              <a:sym typeface="Consolas"/>
            </a:endParaRPr>
          </a:p>
          <a:p>
            <a:pPr lvl="0" rtl="0">
              <a:spcBef>
                <a:spcPts val="0"/>
              </a:spcBef>
              <a:buNone/>
            </a:pPr>
            <a:r>
              <a:t/>
            </a:r>
            <a:endParaRPr sz="3700">
              <a:solidFill>
                <a:schemeClr val="dk1"/>
              </a:solidFill>
              <a:highlight>
                <a:srgbClr val="FFFFFF"/>
              </a:highlight>
              <a:latin typeface="Consolas"/>
              <a:ea typeface="Consolas"/>
              <a:cs typeface="Consolas"/>
              <a:sym typeface="Consolas"/>
            </a:endParaRPr>
          </a:p>
          <a:p>
            <a:pPr lvl="0" rtl="0">
              <a:spcBef>
                <a:spcPts val="0"/>
              </a:spcBef>
              <a:buClr>
                <a:schemeClr val="dk1"/>
              </a:buClr>
              <a:buFont typeface="Arial"/>
              <a:buNone/>
            </a:pPr>
            <a:r>
              <a:t/>
            </a:r>
            <a:endParaRPr sz="3700">
              <a:solidFill>
                <a:schemeClr val="dk1"/>
              </a:solidFill>
              <a:highlight>
                <a:srgbClr val="FFFFFF"/>
              </a:highlight>
              <a:latin typeface="Consolas"/>
              <a:ea typeface="Consolas"/>
              <a:cs typeface="Consolas"/>
              <a:sym typeface="Consolas"/>
            </a:endParaRPr>
          </a:p>
          <a:p>
            <a:pPr lvl="0" rtl="0">
              <a:spcBef>
                <a:spcPts val="0"/>
              </a:spcBef>
              <a:buClr>
                <a:schemeClr val="dk1"/>
              </a:buClr>
              <a:buSzPct val="78378"/>
              <a:buFont typeface="Arial"/>
              <a:buNone/>
            </a:pPr>
            <a:r>
              <a:rPr i="1" lang="en-US" sz="3700">
                <a:solidFill>
                  <a:srgbClr val="808080"/>
                </a:solidFill>
                <a:highlight>
                  <a:srgbClr val="FFFFFF"/>
                </a:highlight>
                <a:latin typeface="Consolas"/>
                <a:ea typeface="Consolas"/>
                <a:cs typeface="Consolas"/>
                <a:sym typeface="Consolas"/>
              </a:rPr>
              <a:t># cost/loss function</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cost = -tf.reduce_mean(Y * tf.log(hypothesis) + (</a:t>
            </a:r>
            <a:r>
              <a:rPr lang="en-US" sz="3700">
                <a:solidFill>
                  <a:srgbClr val="0000FF"/>
                </a:solidFill>
                <a:highlight>
                  <a:srgbClr val="FFFFFF"/>
                </a:highlight>
                <a:latin typeface="Consolas"/>
                <a:ea typeface="Consolas"/>
                <a:cs typeface="Consolas"/>
                <a:sym typeface="Consolas"/>
              </a:rPr>
              <a:t>1 </a:t>
            </a:r>
            <a:r>
              <a:rPr lang="en-US" sz="3700">
                <a:solidFill>
                  <a:schemeClr val="dk1"/>
                </a:solidFill>
                <a:highlight>
                  <a:srgbClr val="FFFFFF"/>
                </a:highlight>
                <a:latin typeface="Consolas"/>
                <a:ea typeface="Consolas"/>
                <a:cs typeface="Consolas"/>
                <a:sym typeface="Consolas"/>
              </a:rPr>
              <a:t>- Y) *</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                      tf.log(</a:t>
            </a:r>
            <a:r>
              <a:rPr lang="en-US" sz="3700">
                <a:solidFill>
                  <a:srgbClr val="0000FF"/>
                </a:solidFill>
                <a:highlight>
                  <a:srgbClr val="FFFFFF"/>
                </a:highlight>
                <a:latin typeface="Consolas"/>
                <a:ea typeface="Consolas"/>
                <a:cs typeface="Consolas"/>
                <a:sym typeface="Consolas"/>
              </a:rPr>
              <a:t>1 </a:t>
            </a:r>
            <a:r>
              <a:rPr lang="en-US" sz="3700">
                <a:solidFill>
                  <a:schemeClr val="dk1"/>
                </a:solidFill>
                <a:highlight>
                  <a:srgbClr val="FFFFFF"/>
                </a:highlight>
                <a:latin typeface="Consolas"/>
                <a:ea typeface="Consolas"/>
                <a:cs typeface="Consolas"/>
                <a:sym typeface="Consolas"/>
              </a:rPr>
              <a:t>- hypothesis))</a:t>
            </a:r>
          </a:p>
          <a:p>
            <a:pPr lvl="0" rtl="0">
              <a:spcBef>
                <a:spcPts val="0"/>
              </a:spcBef>
              <a:buNone/>
            </a:pPr>
            <a:r>
              <a:t/>
            </a:r>
            <a:endParaRPr sz="3700">
              <a:solidFill>
                <a:schemeClr val="dk1"/>
              </a:solidFill>
              <a:highlight>
                <a:srgbClr val="FFFFFF"/>
              </a:highlight>
              <a:latin typeface="Consolas"/>
              <a:ea typeface="Consolas"/>
              <a:cs typeface="Consolas"/>
              <a:sym typeface="Consolas"/>
            </a:endParaRPr>
          </a:p>
          <a:p>
            <a:pPr lvl="0" rtl="0">
              <a:spcBef>
                <a:spcPts val="0"/>
              </a:spcBef>
              <a:buClr>
                <a:schemeClr val="dk1"/>
              </a:buClr>
              <a:buFont typeface="Arial"/>
              <a:buNone/>
            </a:pPr>
            <a:r>
              <a:t/>
            </a:r>
            <a:endParaRPr sz="3700">
              <a:solidFill>
                <a:schemeClr val="dk1"/>
              </a:solidFill>
              <a:highlight>
                <a:srgbClr val="FFFFFF"/>
              </a:highlight>
              <a:latin typeface="Consolas"/>
              <a:ea typeface="Consolas"/>
              <a:cs typeface="Consolas"/>
              <a:sym typeface="Consolas"/>
            </a:endParaRP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train = tf.train.GradientDescentOptimizer(</a:t>
            </a:r>
            <a:r>
              <a:rPr lang="en-US" sz="3700">
                <a:solidFill>
                  <a:srgbClr val="660099"/>
                </a:solidFill>
                <a:highlight>
                  <a:srgbClr val="FFFFFF"/>
                </a:highlight>
                <a:latin typeface="Consolas"/>
                <a:ea typeface="Consolas"/>
                <a:cs typeface="Consolas"/>
                <a:sym typeface="Consolas"/>
              </a:rPr>
              <a:t>learning_rate</a:t>
            </a:r>
            <a:r>
              <a:rPr lang="en-US" sz="3700">
                <a:solidFill>
                  <a:schemeClr val="dk1"/>
                </a:solidFill>
                <a:highlight>
                  <a:srgbClr val="FFFFFF"/>
                </a:highlight>
                <a:latin typeface="Consolas"/>
                <a:ea typeface="Consolas"/>
                <a:cs typeface="Consolas"/>
                <a:sym typeface="Consolas"/>
              </a:rPr>
              <a:t>=</a:t>
            </a:r>
            <a:r>
              <a:rPr lang="en-US" sz="3700">
                <a:solidFill>
                  <a:srgbClr val="0000FF"/>
                </a:solidFill>
                <a:highlight>
                  <a:srgbClr val="FFFFFF"/>
                </a:highlight>
                <a:latin typeface="Consolas"/>
                <a:ea typeface="Consolas"/>
                <a:cs typeface="Consolas"/>
                <a:sym typeface="Consolas"/>
              </a:rPr>
              <a:t>0.01</a:t>
            </a:r>
            <a:r>
              <a:rPr lang="en-US" sz="3700">
                <a:solidFill>
                  <a:schemeClr val="dk1"/>
                </a:solidFill>
                <a:highlight>
                  <a:srgbClr val="FFFFFF"/>
                </a:highlight>
                <a:latin typeface="Consolas"/>
                <a:ea typeface="Consolas"/>
                <a:cs typeface="Consolas"/>
                <a:sym typeface="Consolas"/>
              </a:rPr>
              <a:t>).minimize(cost)</a:t>
            </a:r>
          </a:p>
          <a:p>
            <a:pPr lvl="0" rtl="0">
              <a:spcBef>
                <a:spcPts val="0"/>
              </a:spcBef>
              <a:buClr>
                <a:schemeClr val="dk1"/>
              </a:buClr>
              <a:buFont typeface="Arial"/>
              <a:buNone/>
            </a:pPr>
            <a:r>
              <a:t/>
            </a:r>
            <a:endParaRPr sz="3700">
              <a:solidFill>
                <a:schemeClr val="dk1"/>
              </a:solidFill>
              <a:highlight>
                <a:srgbClr val="FFFFFF"/>
              </a:highlight>
              <a:latin typeface="Consolas"/>
              <a:ea typeface="Consolas"/>
              <a:cs typeface="Consolas"/>
              <a:sym typeface="Consolas"/>
            </a:endParaRPr>
          </a:p>
          <a:p>
            <a:pPr lvl="0" rtl="0">
              <a:spcBef>
                <a:spcPts val="0"/>
              </a:spcBef>
              <a:buClr>
                <a:schemeClr val="dk1"/>
              </a:buClr>
              <a:buSzPct val="78378"/>
              <a:buFont typeface="Arial"/>
              <a:buNone/>
            </a:pPr>
            <a:r>
              <a:rPr i="1" lang="en-US" sz="3700">
                <a:solidFill>
                  <a:srgbClr val="808080"/>
                </a:solidFill>
                <a:highlight>
                  <a:srgbClr val="FFFFFF"/>
                </a:highlight>
                <a:latin typeface="Consolas"/>
                <a:ea typeface="Consolas"/>
                <a:cs typeface="Consolas"/>
                <a:sym typeface="Consolas"/>
              </a:rPr>
              <a:t># Accuracy computation</a:t>
            </a:r>
          </a:p>
          <a:p>
            <a:pPr lvl="0" rtl="0">
              <a:spcBef>
                <a:spcPts val="0"/>
              </a:spcBef>
              <a:buClr>
                <a:schemeClr val="dk1"/>
              </a:buClr>
              <a:buSzPct val="78378"/>
              <a:buFont typeface="Arial"/>
              <a:buNone/>
            </a:pPr>
            <a:r>
              <a:rPr i="1" lang="en-US" sz="3700">
                <a:solidFill>
                  <a:srgbClr val="808080"/>
                </a:solidFill>
                <a:highlight>
                  <a:srgbClr val="FFFFFF"/>
                </a:highlight>
                <a:latin typeface="Consolas"/>
                <a:ea typeface="Consolas"/>
                <a:cs typeface="Consolas"/>
                <a:sym typeface="Consolas"/>
              </a:rPr>
              <a:t># True if hypothesis&gt;0.5 else False</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predicted = tf.cast(hypothesis &gt; </a:t>
            </a:r>
            <a:r>
              <a:rPr lang="en-US" sz="3700">
                <a:solidFill>
                  <a:srgbClr val="0000FF"/>
                </a:solidFill>
                <a:highlight>
                  <a:srgbClr val="FFFFFF"/>
                </a:highlight>
                <a:latin typeface="Consolas"/>
                <a:ea typeface="Consolas"/>
                <a:cs typeface="Consolas"/>
                <a:sym typeface="Consolas"/>
              </a:rPr>
              <a:t>0.5</a:t>
            </a:r>
            <a:r>
              <a:rPr lang="en-US" sz="3700">
                <a:solidFill>
                  <a:schemeClr val="dk1"/>
                </a:solidFill>
                <a:highlight>
                  <a:srgbClr val="FFFFFF"/>
                </a:highlight>
                <a:latin typeface="Consolas"/>
                <a:ea typeface="Consolas"/>
                <a:cs typeface="Consolas"/>
                <a:sym typeface="Consolas"/>
              </a:rPr>
              <a:t>, </a:t>
            </a:r>
            <a:r>
              <a:rPr lang="en-US" sz="3700">
                <a:solidFill>
                  <a:srgbClr val="660099"/>
                </a:solidFill>
                <a:highlight>
                  <a:srgbClr val="FFFFFF"/>
                </a:highlight>
                <a:latin typeface="Consolas"/>
                <a:ea typeface="Consolas"/>
                <a:cs typeface="Consolas"/>
                <a:sym typeface="Consolas"/>
              </a:rPr>
              <a:t>dtype</a:t>
            </a:r>
            <a:r>
              <a:rPr lang="en-US" sz="3700">
                <a:solidFill>
                  <a:schemeClr val="dk1"/>
                </a:solidFill>
                <a:highlight>
                  <a:srgbClr val="FFFFFF"/>
                </a:highlight>
                <a:latin typeface="Consolas"/>
                <a:ea typeface="Consolas"/>
                <a:cs typeface="Consolas"/>
                <a:sym typeface="Consolas"/>
              </a:rPr>
              <a:t>=tf.float32)</a:t>
            </a:r>
          </a:p>
          <a:p>
            <a:pPr lvl="0" rtl="0">
              <a:spcBef>
                <a:spcPts val="0"/>
              </a:spcBef>
              <a:buClr>
                <a:schemeClr val="dk1"/>
              </a:buClr>
              <a:buSzPct val="78378"/>
              <a:buFont typeface="Arial"/>
              <a:buNone/>
            </a:pPr>
            <a:r>
              <a:rPr lang="en-US" sz="3700">
                <a:solidFill>
                  <a:schemeClr val="dk1"/>
                </a:solidFill>
                <a:highlight>
                  <a:srgbClr val="FFFFFF"/>
                </a:highlight>
                <a:latin typeface="Consolas"/>
                <a:ea typeface="Consolas"/>
                <a:cs typeface="Consolas"/>
                <a:sym typeface="Consolas"/>
              </a:rPr>
              <a:t>accuracy = tf.reduce_mean(tf.cast(tf.equal(predicted, Y), </a:t>
            </a:r>
            <a:r>
              <a:rPr lang="en-US" sz="3700">
                <a:solidFill>
                  <a:srgbClr val="660099"/>
                </a:solidFill>
                <a:highlight>
                  <a:srgbClr val="FFFFFF"/>
                </a:highlight>
                <a:latin typeface="Consolas"/>
                <a:ea typeface="Consolas"/>
                <a:cs typeface="Consolas"/>
                <a:sym typeface="Consolas"/>
              </a:rPr>
              <a:t>dtype</a:t>
            </a:r>
            <a:r>
              <a:rPr lang="en-US" sz="3700">
                <a:solidFill>
                  <a:schemeClr val="dk1"/>
                </a:solidFill>
                <a:highlight>
                  <a:srgbClr val="FFFFFF"/>
                </a:highlight>
                <a:latin typeface="Consolas"/>
                <a:ea typeface="Consolas"/>
                <a:cs typeface="Consolas"/>
                <a:sym typeface="Consolas"/>
              </a:rPr>
              <a:t>=tf.float32))</a:t>
            </a:r>
          </a:p>
          <a:p>
            <a:pPr lvl="0" rtl="0">
              <a:spcBef>
                <a:spcPts val="0"/>
              </a:spcBef>
              <a:buNone/>
            </a:pPr>
            <a:r>
              <a:t/>
            </a:r>
            <a:endParaRPr b="1" sz="3700">
              <a:solidFill>
                <a:srgbClr val="000080"/>
              </a:solidFill>
              <a:highlight>
                <a:srgbClr val="FFFFFF"/>
              </a:highlight>
              <a:latin typeface="Consolas"/>
              <a:ea typeface="Consolas"/>
              <a:cs typeface="Consolas"/>
              <a:sym typeface="Consolas"/>
            </a:endParaRPr>
          </a:p>
        </p:txBody>
      </p:sp>
      <p:pic>
        <p:nvPicPr>
          <p:cNvPr id="962" name="Shape 962"/>
          <p:cNvPicPr preferRelativeResize="0"/>
          <p:nvPr/>
        </p:nvPicPr>
        <p:blipFill rotWithShape="1">
          <a:blip r:embed="rId3">
            <a:alphaModFix/>
          </a:blip>
          <a:srcRect b="0" l="0" r="0" t="0"/>
          <a:stretch/>
        </p:blipFill>
        <p:spPr>
          <a:xfrm>
            <a:off x="14377200" y="3915001"/>
            <a:ext cx="5432100" cy="1318500"/>
          </a:xfrm>
          <a:prstGeom prst="rect">
            <a:avLst/>
          </a:prstGeom>
          <a:noFill/>
          <a:ln>
            <a:noFill/>
          </a:ln>
        </p:spPr>
      </p:pic>
      <p:pic>
        <p:nvPicPr>
          <p:cNvPr id="963" name="Shape 963"/>
          <p:cNvPicPr preferRelativeResize="0"/>
          <p:nvPr/>
        </p:nvPicPr>
        <p:blipFill>
          <a:blip r:embed="rId4">
            <a:alphaModFix/>
          </a:blip>
          <a:stretch>
            <a:fillRect/>
          </a:stretch>
        </p:blipFill>
        <p:spPr>
          <a:xfrm>
            <a:off x="8913401" y="5917033"/>
            <a:ext cx="14136202" cy="1210734"/>
          </a:xfrm>
          <a:prstGeom prst="rect">
            <a:avLst/>
          </a:prstGeom>
          <a:noFill/>
          <a:ln>
            <a:noFill/>
          </a:ln>
        </p:spPr>
      </p:pic>
      <p:pic>
        <p:nvPicPr>
          <p:cNvPr id="964" name="Shape 964"/>
          <p:cNvPicPr preferRelativeResize="0"/>
          <p:nvPr/>
        </p:nvPicPr>
        <p:blipFill rotWithShape="1">
          <a:blip r:embed="rId5">
            <a:alphaModFix/>
          </a:blip>
          <a:srcRect b="0" l="0" r="0" t="0"/>
          <a:stretch/>
        </p:blipFill>
        <p:spPr>
          <a:xfrm>
            <a:off x="15514772" y="9864265"/>
            <a:ext cx="7054500" cy="1375200"/>
          </a:xfrm>
          <a:prstGeom prst="rect">
            <a:avLst/>
          </a:prstGeom>
          <a:noFill/>
          <a:ln>
            <a:noFill/>
          </a:ln>
        </p:spPr>
      </p:pic>
      <p:sp>
        <p:nvSpPr>
          <p:cNvPr id="965" name="Shape 965"/>
          <p:cNvSpPr txBox="1"/>
          <p:nvPr/>
        </p:nvSpPr>
        <p:spPr>
          <a:xfrm>
            <a:off x="8597133" y="12829733"/>
            <a:ext cx="20532000" cy="1201500"/>
          </a:xfrm>
          <a:prstGeom prst="rect">
            <a:avLst/>
          </a:prstGeom>
          <a:noFill/>
          <a:ln>
            <a:noFill/>
          </a:ln>
        </p:spPr>
        <p:txBody>
          <a:bodyPr anchorCtr="0" anchor="ctr" bIns="243800" lIns="243800" rIns="243800" wrap="square" tIns="243800">
            <a:noAutofit/>
          </a:bodyPr>
          <a:lstStyle/>
          <a:p>
            <a:pPr lvl="0" rtl="0">
              <a:spcBef>
                <a:spcPts val="0"/>
              </a:spcBef>
              <a:buNone/>
            </a:pPr>
            <a:r>
              <a:rPr lang="en-US" sz="2900" u="sng">
                <a:solidFill>
                  <a:schemeClr val="hlink"/>
                </a:solidFill>
                <a:hlinkClick r:id="rId6"/>
              </a:rPr>
              <a:t>https://github.com/hunkim/DeepLearningZeroToAll/blob/master/lab-05-1-logistic_regression.py</a:t>
            </a:r>
            <a:r>
              <a:rPr lang="en-US" sz="2900"/>
              <a:t> </a:t>
            </a: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9" name="Shape 969"/>
        <p:cNvGrpSpPr/>
        <p:nvPr/>
      </p:nvGrpSpPr>
      <p:grpSpPr>
        <a:xfrm>
          <a:off x="0" y="0"/>
          <a:ext cx="0" cy="0"/>
          <a:chOff x="0" y="0"/>
          <a:chExt cx="0" cy="0"/>
        </a:xfrm>
      </p:grpSpPr>
      <p:sp>
        <p:nvSpPr>
          <p:cNvPr id="970" name="Shape 970"/>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lang="en-US"/>
              <a:t>Train the model</a:t>
            </a:r>
          </a:p>
        </p:txBody>
      </p:sp>
      <p:sp>
        <p:nvSpPr>
          <p:cNvPr id="971" name="Shape 971"/>
          <p:cNvSpPr txBox="1"/>
          <p:nvPr/>
        </p:nvSpPr>
        <p:spPr>
          <a:xfrm>
            <a:off x="520533" y="3351867"/>
            <a:ext cx="23276100" cy="8840100"/>
          </a:xfrm>
          <a:prstGeom prst="rect">
            <a:avLst/>
          </a:prstGeom>
          <a:noFill/>
          <a:ln>
            <a:noFill/>
          </a:ln>
        </p:spPr>
        <p:txBody>
          <a:bodyPr anchorCtr="0" anchor="ctr" bIns="243800" lIns="243800" rIns="243800" wrap="square" tIns="243800">
            <a:noAutofit/>
          </a:bodyPr>
          <a:lstStyle/>
          <a:p>
            <a:pPr lvl="0" rtl="0">
              <a:spcBef>
                <a:spcPts val="0"/>
              </a:spcBef>
              <a:buClr>
                <a:schemeClr val="dk1"/>
              </a:buClr>
              <a:buSzPct val="72500"/>
              <a:buFont typeface="Arial"/>
              <a:buNone/>
            </a:pPr>
            <a:r>
              <a:rPr i="1" lang="en-US" sz="4000">
                <a:solidFill>
                  <a:srgbClr val="808080"/>
                </a:solidFill>
                <a:highlight>
                  <a:srgbClr val="FFFFFF"/>
                </a:highlight>
                <a:latin typeface="Consolas"/>
                <a:ea typeface="Consolas"/>
                <a:cs typeface="Consolas"/>
                <a:sym typeface="Consolas"/>
              </a:rPr>
              <a:t># Launch graph</a:t>
            </a:r>
          </a:p>
          <a:p>
            <a:pPr lvl="0" rtl="0">
              <a:spcBef>
                <a:spcPts val="0"/>
              </a:spcBef>
              <a:buClr>
                <a:schemeClr val="dk1"/>
              </a:buClr>
              <a:buSzPct val="72500"/>
              <a:buFont typeface="Arial"/>
              <a:buNone/>
            </a:pPr>
            <a:r>
              <a:rPr b="1" lang="en-US" sz="4000">
                <a:solidFill>
                  <a:srgbClr val="000080"/>
                </a:solidFill>
                <a:highlight>
                  <a:srgbClr val="FFFFFF"/>
                </a:highlight>
                <a:latin typeface="Consolas"/>
                <a:ea typeface="Consolas"/>
                <a:cs typeface="Consolas"/>
                <a:sym typeface="Consolas"/>
              </a:rPr>
              <a:t>with </a:t>
            </a:r>
            <a:r>
              <a:rPr lang="en-US" sz="4000">
                <a:solidFill>
                  <a:schemeClr val="dk1"/>
                </a:solidFill>
                <a:highlight>
                  <a:srgbClr val="FFFFFF"/>
                </a:highlight>
                <a:latin typeface="Consolas"/>
                <a:ea typeface="Consolas"/>
                <a:cs typeface="Consolas"/>
                <a:sym typeface="Consolas"/>
              </a:rPr>
              <a:t>tf.Session() </a:t>
            </a:r>
            <a:r>
              <a:rPr b="1" lang="en-US" sz="4000">
                <a:solidFill>
                  <a:srgbClr val="000080"/>
                </a:solidFill>
                <a:highlight>
                  <a:srgbClr val="FFFFFF"/>
                </a:highlight>
                <a:latin typeface="Consolas"/>
                <a:ea typeface="Consolas"/>
                <a:cs typeface="Consolas"/>
                <a:sym typeface="Consolas"/>
              </a:rPr>
              <a:t>as </a:t>
            </a:r>
            <a:r>
              <a:rPr lang="en-US" sz="4000">
                <a:solidFill>
                  <a:schemeClr val="dk1"/>
                </a:solidFill>
                <a:highlight>
                  <a:srgbClr val="FFFFFF"/>
                </a:highlight>
                <a:latin typeface="Consolas"/>
                <a:ea typeface="Consolas"/>
                <a:cs typeface="Consolas"/>
                <a:sym typeface="Consolas"/>
              </a:rPr>
              <a:t>sess:</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   </a:t>
            </a:r>
            <a:r>
              <a:rPr i="1" lang="en-US" sz="4000">
                <a:solidFill>
                  <a:srgbClr val="808080"/>
                </a:solidFill>
                <a:highlight>
                  <a:srgbClr val="FFFFFF"/>
                </a:highlight>
                <a:latin typeface="Consolas"/>
                <a:ea typeface="Consolas"/>
                <a:cs typeface="Consolas"/>
                <a:sym typeface="Consolas"/>
              </a:rPr>
              <a:t># Initialize TensorFlow variables</a:t>
            </a:r>
          </a:p>
          <a:p>
            <a:pPr lvl="0" rtl="0">
              <a:spcBef>
                <a:spcPts val="0"/>
              </a:spcBef>
              <a:buClr>
                <a:schemeClr val="dk1"/>
              </a:buClr>
              <a:buSzPct val="72500"/>
              <a:buFont typeface="Arial"/>
              <a:buNone/>
            </a:pPr>
            <a:r>
              <a:rPr i="1" lang="en-US" sz="4000">
                <a:solidFill>
                  <a:srgbClr val="808080"/>
                </a:solidFill>
                <a:highlight>
                  <a:srgbClr val="FFFFFF"/>
                </a:highlight>
                <a:latin typeface="Consolas"/>
                <a:ea typeface="Consolas"/>
                <a:cs typeface="Consolas"/>
                <a:sym typeface="Consolas"/>
              </a:rPr>
              <a:t>   </a:t>
            </a:r>
            <a:r>
              <a:rPr lang="en-US" sz="4000">
                <a:solidFill>
                  <a:schemeClr val="dk1"/>
                </a:solidFill>
                <a:highlight>
                  <a:srgbClr val="FFFFFF"/>
                </a:highlight>
                <a:latin typeface="Consolas"/>
                <a:ea typeface="Consolas"/>
                <a:cs typeface="Consolas"/>
                <a:sym typeface="Consolas"/>
              </a:rPr>
              <a:t>sess.run(tf.global_variables_initializer())</a:t>
            </a:r>
          </a:p>
          <a:p>
            <a:pPr lvl="0" rtl="0">
              <a:spcBef>
                <a:spcPts val="0"/>
              </a:spcBef>
              <a:buClr>
                <a:schemeClr val="dk1"/>
              </a:buClr>
              <a:buFont typeface="Arial"/>
              <a:buNone/>
            </a:pPr>
            <a:r>
              <a:t/>
            </a:r>
            <a:endParaRPr sz="4000">
              <a:solidFill>
                <a:schemeClr val="dk1"/>
              </a:solidFill>
              <a:highlight>
                <a:srgbClr val="FFFFFF"/>
              </a:highlight>
              <a:latin typeface="Consolas"/>
              <a:ea typeface="Consolas"/>
              <a:cs typeface="Consolas"/>
              <a:sym typeface="Consolas"/>
            </a:endParaRP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   </a:t>
            </a:r>
            <a:r>
              <a:rPr b="1" lang="en-US" sz="4000">
                <a:solidFill>
                  <a:srgbClr val="000080"/>
                </a:solidFill>
                <a:highlight>
                  <a:srgbClr val="FFFFFF"/>
                </a:highlight>
                <a:latin typeface="Consolas"/>
                <a:ea typeface="Consolas"/>
                <a:cs typeface="Consolas"/>
                <a:sym typeface="Consolas"/>
              </a:rPr>
              <a:t>for </a:t>
            </a:r>
            <a:r>
              <a:rPr lang="en-US" sz="4000">
                <a:solidFill>
                  <a:schemeClr val="dk1"/>
                </a:solidFill>
                <a:highlight>
                  <a:srgbClr val="FFFFFF"/>
                </a:highlight>
                <a:latin typeface="Consolas"/>
                <a:ea typeface="Consolas"/>
                <a:cs typeface="Consolas"/>
                <a:sym typeface="Consolas"/>
              </a:rPr>
              <a:t>step </a:t>
            </a:r>
            <a:r>
              <a:rPr b="1" lang="en-US" sz="4000">
                <a:solidFill>
                  <a:srgbClr val="000080"/>
                </a:solidFill>
                <a:highlight>
                  <a:srgbClr val="FFFFFF"/>
                </a:highlight>
                <a:latin typeface="Consolas"/>
                <a:ea typeface="Consolas"/>
                <a:cs typeface="Consolas"/>
                <a:sym typeface="Consolas"/>
              </a:rPr>
              <a:t>in </a:t>
            </a:r>
            <a:r>
              <a:rPr lang="en-US" sz="4000">
                <a:solidFill>
                  <a:srgbClr val="000080"/>
                </a:solidFill>
                <a:highlight>
                  <a:srgbClr val="FFFFFF"/>
                </a:highlight>
                <a:latin typeface="Consolas"/>
                <a:ea typeface="Consolas"/>
                <a:cs typeface="Consolas"/>
                <a:sym typeface="Consolas"/>
              </a:rPr>
              <a:t>range</a:t>
            </a:r>
            <a:r>
              <a:rPr lang="en-US" sz="4000">
                <a:solidFill>
                  <a:schemeClr val="dk1"/>
                </a:solidFill>
                <a:highlight>
                  <a:srgbClr val="FFFFFF"/>
                </a:highlight>
                <a:latin typeface="Consolas"/>
                <a:ea typeface="Consolas"/>
                <a:cs typeface="Consolas"/>
                <a:sym typeface="Consolas"/>
              </a:rPr>
              <a:t>(</a:t>
            </a:r>
            <a:r>
              <a:rPr lang="en-US" sz="4000">
                <a:solidFill>
                  <a:srgbClr val="0000FF"/>
                </a:solidFill>
                <a:highlight>
                  <a:srgbClr val="FFFFFF"/>
                </a:highlight>
                <a:latin typeface="Consolas"/>
                <a:ea typeface="Consolas"/>
                <a:cs typeface="Consolas"/>
                <a:sym typeface="Consolas"/>
              </a:rPr>
              <a:t>10001</a:t>
            </a:r>
            <a:r>
              <a:rPr lang="en-US" sz="4000">
                <a:solidFill>
                  <a:schemeClr val="dk1"/>
                </a:solidFill>
                <a:highlight>
                  <a:srgbClr val="FFFFFF"/>
                </a:highlight>
                <a:latin typeface="Consolas"/>
                <a:ea typeface="Consolas"/>
                <a:cs typeface="Consolas"/>
                <a:sym typeface="Consolas"/>
              </a:rPr>
              <a:t>):</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       cost_val, _ = sess.run([cost, train], </a:t>
            </a:r>
            <a:r>
              <a:rPr lang="en-US" sz="4000">
                <a:solidFill>
                  <a:srgbClr val="660099"/>
                </a:solidFill>
                <a:highlight>
                  <a:srgbClr val="FFFFFF"/>
                </a:highlight>
                <a:latin typeface="Consolas"/>
                <a:ea typeface="Consolas"/>
                <a:cs typeface="Consolas"/>
                <a:sym typeface="Consolas"/>
              </a:rPr>
              <a:t>feed_dict</a:t>
            </a:r>
            <a:r>
              <a:rPr lang="en-US" sz="4000">
                <a:solidFill>
                  <a:schemeClr val="dk1"/>
                </a:solidFill>
                <a:highlight>
                  <a:srgbClr val="FFFFFF"/>
                </a:highlight>
                <a:latin typeface="Consolas"/>
                <a:ea typeface="Consolas"/>
                <a:cs typeface="Consolas"/>
                <a:sym typeface="Consolas"/>
              </a:rPr>
              <a:t>={X: x_data, Y: y_data})</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       </a:t>
            </a:r>
            <a:r>
              <a:rPr b="1" lang="en-US" sz="4000">
                <a:solidFill>
                  <a:srgbClr val="000080"/>
                </a:solidFill>
                <a:highlight>
                  <a:srgbClr val="FFFFFF"/>
                </a:highlight>
                <a:latin typeface="Consolas"/>
                <a:ea typeface="Consolas"/>
                <a:cs typeface="Consolas"/>
                <a:sym typeface="Consolas"/>
              </a:rPr>
              <a:t>if </a:t>
            </a:r>
            <a:r>
              <a:rPr lang="en-US" sz="4000">
                <a:solidFill>
                  <a:schemeClr val="dk1"/>
                </a:solidFill>
                <a:highlight>
                  <a:srgbClr val="FFFFFF"/>
                </a:highlight>
                <a:latin typeface="Consolas"/>
                <a:ea typeface="Consolas"/>
                <a:cs typeface="Consolas"/>
                <a:sym typeface="Consolas"/>
              </a:rPr>
              <a:t>step % </a:t>
            </a:r>
            <a:r>
              <a:rPr lang="en-US" sz="4000">
                <a:solidFill>
                  <a:srgbClr val="0000FF"/>
                </a:solidFill>
                <a:highlight>
                  <a:srgbClr val="FFFFFF"/>
                </a:highlight>
                <a:latin typeface="Consolas"/>
                <a:ea typeface="Consolas"/>
                <a:cs typeface="Consolas"/>
                <a:sym typeface="Consolas"/>
              </a:rPr>
              <a:t>200 </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0</a:t>
            </a:r>
            <a:r>
              <a:rPr lang="en-US" sz="4000">
                <a:solidFill>
                  <a:schemeClr val="dk1"/>
                </a:solidFill>
                <a:highlight>
                  <a:srgbClr val="FFFFFF"/>
                </a:highlight>
                <a:latin typeface="Consolas"/>
                <a:ea typeface="Consolas"/>
                <a:cs typeface="Consolas"/>
                <a:sym typeface="Consolas"/>
              </a:rPr>
              <a:t>:</a:t>
            </a:r>
          </a:p>
          <a:p>
            <a:pPr lvl="0" rtl="0">
              <a:spcBef>
                <a:spcPts val="0"/>
              </a:spcBef>
              <a:buClr>
                <a:schemeClr val="dk1"/>
              </a:buClr>
              <a:buSzPct val="72500"/>
              <a:buFont typeface="Arial"/>
              <a:buNone/>
            </a:pPr>
            <a:r>
              <a:rPr lang="en-US" sz="4000">
                <a:solidFill>
                  <a:schemeClr val="dk1"/>
                </a:solidFill>
                <a:highlight>
                  <a:srgbClr val="FFFFFF"/>
                </a:highlight>
                <a:latin typeface="Consolas"/>
                <a:ea typeface="Consolas"/>
                <a:cs typeface="Consolas"/>
                <a:sym typeface="Consolas"/>
              </a:rPr>
              <a:t>           </a:t>
            </a:r>
            <a:r>
              <a:rPr lang="en-US" sz="4000">
                <a:solidFill>
                  <a:srgbClr val="000080"/>
                </a:solidFill>
                <a:highlight>
                  <a:srgbClr val="FFFFFF"/>
                </a:highlight>
                <a:latin typeface="Consolas"/>
                <a:ea typeface="Consolas"/>
                <a:cs typeface="Consolas"/>
                <a:sym typeface="Consolas"/>
              </a:rPr>
              <a:t>print</a:t>
            </a:r>
            <a:r>
              <a:rPr lang="en-US" sz="4000">
                <a:solidFill>
                  <a:schemeClr val="dk1"/>
                </a:solidFill>
                <a:highlight>
                  <a:srgbClr val="FFFFFF"/>
                </a:highlight>
                <a:latin typeface="Consolas"/>
                <a:ea typeface="Consolas"/>
                <a:cs typeface="Consolas"/>
                <a:sym typeface="Consolas"/>
              </a:rPr>
              <a:t>(step, cost_val)</a:t>
            </a:r>
          </a:p>
          <a:p>
            <a:pPr lvl="0" rtl="0">
              <a:spcBef>
                <a:spcPts val="0"/>
              </a:spcBef>
              <a:buNone/>
            </a:pPr>
            <a:r>
              <a:t/>
            </a:r>
            <a:endParaRPr sz="4000">
              <a:solidFill>
                <a:schemeClr val="dk1"/>
              </a:solidFill>
              <a:highlight>
                <a:srgbClr val="FFFFFF"/>
              </a:highlight>
              <a:latin typeface="Consolas"/>
              <a:ea typeface="Consolas"/>
              <a:cs typeface="Consolas"/>
              <a:sym typeface="Consolas"/>
            </a:endParaRPr>
          </a:p>
          <a:p>
            <a:pPr lvl="0" rtl="0">
              <a:spcBef>
                <a:spcPts val="0"/>
              </a:spcBef>
              <a:buNone/>
            </a:pPr>
            <a:r>
              <a:rPr lang="en-US" sz="4000">
                <a:solidFill>
                  <a:schemeClr val="dk1"/>
                </a:solidFill>
                <a:highlight>
                  <a:srgbClr val="FFFFFF"/>
                </a:highlight>
                <a:latin typeface="Consolas"/>
                <a:ea typeface="Consolas"/>
                <a:cs typeface="Consolas"/>
                <a:sym typeface="Consolas"/>
              </a:rPr>
              <a:t>   </a:t>
            </a:r>
            <a:r>
              <a:rPr i="1" lang="en-US" sz="4000">
                <a:solidFill>
                  <a:srgbClr val="808080"/>
                </a:solidFill>
                <a:highlight>
                  <a:srgbClr val="FFFFFF"/>
                </a:highlight>
                <a:latin typeface="Consolas"/>
                <a:ea typeface="Consolas"/>
                <a:cs typeface="Consolas"/>
                <a:sym typeface="Consolas"/>
              </a:rPr>
              <a:t># Accuracy report</a:t>
            </a:r>
          </a:p>
          <a:p>
            <a:pPr lvl="0" rtl="0">
              <a:spcBef>
                <a:spcPts val="0"/>
              </a:spcBef>
              <a:buClr>
                <a:schemeClr val="dk1"/>
              </a:buClr>
              <a:buSzPct val="72500"/>
              <a:buFont typeface="Arial"/>
              <a:buNone/>
            </a:pPr>
            <a:r>
              <a:rPr i="1" lang="en-US" sz="4000">
                <a:solidFill>
                  <a:srgbClr val="808080"/>
                </a:solidFill>
                <a:highlight>
                  <a:srgbClr val="FFFFFF"/>
                </a:highlight>
                <a:latin typeface="Consolas"/>
                <a:ea typeface="Consolas"/>
                <a:cs typeface="Consolas"/>
                <a:sym typeface="Consolas"/>
              </a:rPr>
              <a:t>   </a:t>
            </a:r>
            <a:r>
              <a:rPr lang="en-US" sz="4000">
                <a:solidFill>
                  <a:schemeClr val="dk1"/>
                </a:solidFill>
                <a:highlight>
                  <a:srgbClr val="FFFFFF"/>
                </a:highlight>
                <a:latin typeface="Consolas"/>
                <a:ea typeface="Consolas"/>
                <a:cs typeface="Consolas"/>
                <a:sym typeface="Consolas"/>
              </a:rPr>
              <a:t>h, c, a = sess.run([hypothesis, predicted, accuracy],</a:t>
            </a:r>
          </a:p>
          <a:p>
            <a:pPr lvl="0" rtl="0">
              <a:spcBef>
                <a:spcPts val="0"/>
              </a:spcBef>
              <a:buNone/>
            </a:pPr>
            <a:r>
              <a:rPr lang="en-US" sz="4000">
                <a:solidFill>
                  <a:schemeClr val="dk1"/>
                </a:solidFill>
                <a:highlight>
                  <a:srgbClr val="FFFFFF"/>
                </a:highlight>
                <a:latin typeface="Consolas"/>
                <a:ea typeface="Consolas"/>
                <a:cs typeface="Consolas"/>
                <a:sym typeface="Consolas"/>
              </a:rPr>
              <a:t>                      </a:t>
            </a:r>
            <a:r>
              <a:rPr lang="en-US" sz="4000">
                <a:solidFill>
                  <a:srgbClr val="660099"/>
                </a:solidFill>
                <a:highlight>
                  <a:srgbClr val="FFFFFF"/>
                </a:highlight>
                <a:latin typeface="Consolas"/>
                <a:ea typeface="Consolas"/>
                <a:cs typeface="Consolas"/>
                <a:sym typeface="Consolas"/>
              </a:rPr>
              <a:t>feed_dict</a:t>
            </a:r>
            <a:r>
              <a:rPr lang="en-US" sz="4000">
                <a:solidFill>
                  <a:schemeClr val="dk1"/>
                </a:solidFill>
                <a:highlight>
                  <a:srgbClr val="FFFFFF"/>
                </a:highlight>
                <a:latin typeface="Consolas"/>
                <a:ea typeface="Consolas"/>
                <a:cs typeface="Consolas"/>
                <a:sym typeface="Consolas"/>
              </a:rPr>
              <a:t>={X: x_data, Y: y_data})</a:t>
            </a:r>
          </a:p>
          <a:p>
            <a:pPr lvl="0" rtl="0">
              <a:spcBef>
                <a:spcPts val="0"/>
              </a:spcBef>
              <a:buNone/>
            </a:pPr>
            <a:r>
              <a:rPr lang="en-US" sz="4000">
                <a:solidFill>
                  <a:schemeClr val="dk1"/>
                </a:solidFill>
                <a:highlight>
                  <a:srgbClr val="FFFFFF"/>
                </a:highlight>
                <a:latin typeface="Consolas"/>
                <a:ea typeface="Consolas"/>
                <a:cs typeface="Consolas"/>
                <a:sym typeface="Consolas"/>
              </a:rPr>
              <a:t>   </a:t>
            </a:r>
            <a:r>
              <a:rPr lang="en-US" sz="4000">
                <a:solidFill>
                  <a:srgbClr val="000080"/>
                </a:solidFill>
                <a:highlight>
                  <a:srgbClr val="FFFFFF"/>
                </a:highlight>
                <a:latin typeface="Consolas"/>
                <a:ea typeface="Consolas"/>
                <a:cs typeface="Consolas"/>
                <a:sym typeface="Consolas"/>
              </a:rPr>
              <a:t>print</a:t>
            </a:r>
            <a:r>
              <a:rPr lang="en-US" sz="4000">
                <a:solidFill>
                  <a:schemeClr val="dk1"/>
                </a:solidFill>
                <a:highlight>
                  <a:srgbClr val="FFFFFF"/>
                </a:highlight>
                <a:latin typeface="Consolas"/>
                <a:ea typeface="Consolas"/>
                <a:cs typeface="Consolas"/>
                <a:sym typeface="Consolas"/>
              </a:rPr>
              <a:t>(</a:t>
            </a:r>
            <a:r>
              <a:rPr b="1" lang="en-US" sz="4000">
                <a:solidFill>
                  <a:srgbClr val="008080"/>
                </a:solidFill>
                <a:highlight>
                  <a:srgbClr val="FFFFFF"/>
                </a:highlight>
                <a:latin typeface="Consolas"/>
                <a:ea typeface="Consolas"/>
                <a:cs typeface="Consolas"/>
                <a:sym typeface="Consolas"/>
              </a:rPr>
              <a:t>"</a:t>
            </a:r>
            <a:r>
              <a:rPr b="1" lang="en-US" sz="4000">
                <a:solidFill>
                  <a:srgbClr val="000080"/>
                </a:solidFill>
                <a:highlight>
                  <a:srgbClr val="FFFFFF"/>
                </a:highlight>
                <a:latin typeface="Consolas"/>
                <a:ea typeface="Consolas"/>
                <a:cs typeface="Consolas"/>
                <a:sym typeface="Consolas"/>
              </a:rPr>
              <a:t>\n</a:t>
            </a:r>
            <a:r>
              <a:rPr b="1" lang="en-US" sz="4000">
                <a:solidFill>
                  <a:srgbClr val="008080"/>
                </a:solidFill>
                <a:highlight>
                  <a:srgbClr val="FFFFFF"/>
                </a:highlight>
                <a:latin typeface="Consolas"/>
                <a:ea typeface="Consolas"/>
                <a:cs typeface="Consolas"/>
                <a:sym typeface="Consolas"/>
              </a:rPr>
              <a:t>Hypothesis: "</a:t>
            </a:r>
            <a:r>
              <a:rPr lang="en-US" sz="4000">
                <a:solidFill>
                  <a:schemeClr val="dk1"/>
                </a:solidFill>
                <a:highlight>
                  <a:srgbClr val="FFFFFF"/>
                </a:highlight>
                <a:latin typeface="Consolas"/>
                <a:ea typeface="Consolas"/>
                <a:cs typeface="Consolas"/>
                <a:sym typeface="Consolas"/>
              </a:rPr>
              <a:t>, h, </a:t>
            </a:r>
            <a:r>
              <a:rPr b="1" lang="en-US" sz="4000">
                <a:solidFill>
                  <a:srgbClr val="008080"/>
                </a:solidFill>
                <a:highlight>
                  <a:srgbClr val="FFFFFF"/>
                </a:highlight>
                <a:latin typeface="Consolas"/>
                <a:ea typeface="Consolas"/>
                <a:cs typeface="Consolas"/>
                <a:sym typeface="Consolas"/>
              </a:rPr>
              <a:t>"</a:t>
            </a:r>
            <a:r>
              <a:rPr b="1" lang="en-US" sz="4000">
                <a:solidFill>
                  <a:srgbClr val="000080"/>
                </a:solidFill>
                <a:highlight>
                  <a:srgbClr val="FFFFFF"/>
                </a:highlight>
                <a:latin typeface="Consolas"/>
                <a:ea typeface="Consolas"/>
                <a:cs typeface="Consolas"/>
                <a:sym typeface="Consolas"/>
              </a:rPr>
              <a:t>\n</a:t>
            </a:r>
            <a:r>
              <a:rPr b="1" lang="en-US" sz="4000">
                <a:solidFill>
                  <a:srgbClr val="008080"/>
                </a:solidFill>
                <a:highlight>
                  <a:srgbClr val="FFFFFF"/>
                </a:highlight>
                <a:latin typeface="Consolas"/>
                <a:ea typeface="Consolas"/>
                <a:cs typeface="Consolas"/>
                <a:sym typeface="Consolas"/>
              </a:rPr>
              <a:t>Correct (Y): "</a:t>
            </a:r>
            <a:r>
              <a:rPr lang="en-US" sz="4000">
                <a:solidFill>
                  <a:schemeClr val="dk1"/>
                </a:solidFill>
                <a:highlight>
                  <a:srgbClr val="FFFFFF"/>
                </a:highlight>
                <a:latin typeface="Consolas"/>
                <a:ea typeface="Consolas"/>
                <a:cs typeface="Consolas"/>
                <a:sym typeface="Consolas"/>
              </a:rPr>
              <a:t>, c, </a:t>
            </a:r>
            <a:r>
              <a:rPr b="1" lang="en-US" sz="4000">
                <a:solidFill>
                  <a:srgbClr val="008080"/>
                </a:solidFill>
                <a:highlight>
                  <a:srgbClr val="FFFFFF"/>
                </a:highlight>
                <a:latin typeface="Consolas"/>
                <a:ea typeface="Consolas"/>
                <a:cs typeface="Consolas"/>
                <a:sym typeface="Consolas"/>
              </a:rPr>
              <a:t>"</a:t>
            </a:r>
            <a:r>
              <a:rPr b="1" lang="en-US" sz="4000">
                <a:solidFill>
                  <a:srgbClr val="000080"/>
                </a:solidFill>
                <a:highlight>
                  <a:srgbClr val="FFFFFF"/>
                </a:highlight>
                <a:latin typeface="Consolas"/>
                <a:ea typeface="Consolas"/>
                <a:cs typeface="Consolas"/>
                <a:sym typeface="Consolas"/>
              </a:rPr>
              <a:t>\n</a:t>
            </a:r>
            <a:r>
              <a:rPr b="1" lang="en-US" sz="4000">
                <a:solidFill>
                  <a:srgbClr val="008080"/>
                </a:solidFill>
                <a:highlight>
                  <a:srgbClr val="FFFFFF"/>
                </a:highlight>
                <a:latin typeface="Consolas"/>
                <a:ea typeface="Consolas"/>
                <a:cs typeface="Consolas"/>
                <a:sym typeface="Consolas"/>
              </a:rPr>
              <a:t>Accuracy: "</a:t>
            </a:r>
            <a:r>
              <a:rPr lang="en-US" sz="4000">
                <a:solidFill>
                  <a:schemeClr val="dk1"/>
                </a:solidFill>
                <a:highlight>
                  <a:srgbClr val="FFFFFF"/>
                </a:highlight>
                <a:latin typeface="Consolas"/>
                <a:ea typeface="Consolas"/>
                <a:cs typeface="Consolas"/>
                <a:sym typeface="Consolas"/>
              </a:rPr>
              <a:t>, a)</a:t>
            </a:r>
          </a:p>
        </p:txBody>
      </p:sp>
      <p:sp>
        <p:nvSpPr>
          <p:cNvPr id="972" name="Shape 972"/>
          <p:cNvSpPr txBox="1"/>
          <p:nvPr/>
        </p:nvSpPr>
        <p:spPr>
          <a:xfrm>
            <a:off x="8597133" y="12829733"/>
            <a:ext cx="20532000" cy="1201500"/>
          </a:xfrm>
          <a:prstGeom prst="rect">
            <a:avLst/>
          </a:prstGeom>
          <a:noFill/>
          <a:ln>
            <a:noFill/>
          </a:ln>
        </p:spPr>
        <p:txBody>
          <a:bodyPr anchorCtr="0" anchor="ctr" bIns="243800" lIns="243800" rIns="243800" wrap="square" tIns="243800">
            <a:noAutofit/>
          </a:bodyPr>
          <a:lstStyle/>
          <a:p>
            <a:pPr lvl="0" rtl="0">
              <a:spcBef>
                <a:spcPts val="0"/>
              </a:spcBef>
              <a:buNone/>
            </a:pPr>
            <a:r>
              <a:rPr lang="en-US" sz="2900" u="sng">
                <a:solidFill>
                  <a:schemeClr val="hlink"/>
                </a:solidFill>
                <a:hlinkClick r:id="rId3"/>
              </a:rPr>
              <a:t>https://github.com/hunkim/DeepLearningZeroToAll/blob/master/lab-05-1-logistic_regression.py</a:t>
            </a:r>
            <a:r>
              <a:rPr lang="en-US" sz="2900"/>
              <a:t> </a:t>
            </a: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6" name="Shape 976"/>
        <p:cNvGrpSpPr/>
        <p:nvPr/>
      </p:nvGrpSpPr>
      <p:grpSpPr>
        <a:xfrm>
          <a:off x="0" y="0"/>
          <a:ext cx="0" cy="0"/>
          <a:chOff x="0" y="0"/>
          <a:chExt cx="0" cy="0"/>
        </a:xfrm>
      </p:grpSpPr>
      <p:sp>
        <p:nvSpPr>
          <p:cNvPr id="977" name="Shape 977"/>
          <p:cNvSpPr txBox="1"/>
          <p:nvPr/>
        </p:nvSpPr>
        <p:spPr>
          <a:xfrm>
            <a:off x="0" y="0"/>
            <a:ext cx="23731200" cy="13642500"/>
          </a:xfrm>
          <a:prstGeom prst="rect">
            <a:avLst/>
          </a:prstGeom>
          <a:noFill/>
          <a:ln>
            <a:noFill/>
          </a:ln>
        </p:spPr>
        <p:txBody>
          <a:bodyPr anchorCtr="0" anchor="ctr" bIns="243800" lIns="243800" rIns="243800" wrap="square" tIns="243800">
            <a:noAutofit/>
          </a:bodyPr>
          <a:lstStyle/>
          <a:p>
            <a:pPr lvl="0" rtl="0">
              <a:spcBef>
                <a:spcPts val="0"/>
              </a:spcBef>
              <a:buNone/>
            </a:pPr>
            <a:r>
              <a:rPr lang="en-US" sz="2700">
                <a:solidFill>
                  <a:schemeClr val="dk1"/>
                </a:solidFill>
                <a:highlight>
                  <a:srgbClr val="FFFFFF"/>
                </a:highlight>
                <a:latin typeface="Consolas"/>
                <a:ea typeface="Consolas"/>
                <a:cs typeface="Consolas"/>
                <a:sym typeface="Consolas"/>
              </a:rPr>
              <a:t>x_data = [[</a:t>
            </a:r>
            <a:r>
              <a:rPr lang="en-US" sz="2700">
                <a:solidFill>
                  <a:srgbClr val="0000FF"/>
                </a:solidFill>
                <a:highlight>
                  <a:srgbClr val="FFFFFF"/>
                </a:highlight>
                <a:latin typeface="Consolas"/>
                <a:ea typeface="Consolas"/>
                <a:cs typeface="Consolas"/>
                <a:sym typeface="Consolas"/>
              </a:rPr>
              <a:t>1</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2</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2</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3</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3</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1</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4</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3</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5</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3</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6</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2</a:t>
            </a:r>
            <a:r>
              <a:rPr lang="en-US" sz="2700">
                <a:solidFill>
                  <a:schemeClr val="dk1"/>
                </a:solidFill>
                <a:highlight>
                  <a:srgbClr val="FFFFFF"/>
                </a:highlight>
                <a:latin typeface="Consolas"/>
                <a:ea typeface="Consolas"/>
                <a:cs typeface="Consolas"/>
                <a:sym typeface="Consolas"/>
              </a:rPr>
              <a:t>]] </a:t>
            </a:r>
          </a:p>
          <a:p>
            <a:pPr lvl="0" rtl="0">
              <a:spcBef>
                <a:spcPts val="0"/>
              </a:spcBef>
              <a:buNone/>
            </a:pPr>
            <a:r>
              <a:rPr lang="en-US" sz="2700">
                <a:solidFill>
                  <a:schemeClr val="dk1"/>
                </a:solidFill>
                <a:highlight>
                  <a:srgbClr val="FFFFFF"/>
                </a:highlight>
                <a:latin typeface="Consolas"/>
                <a:ea typeface="Consolas"/>
                <a:cs typeface="Consolas"/>
                <a:sym typeface="Consolas"/>
              </a:rPr>
              <a:t>y_data = [[</a:t>
            </a:r>
            <a:r>
              <a:rPr lang="en-US" sz="2700">
                <a:solidFill>
                  <a:srgbClr val="0000FF"/>
                </a:solidFill>
                <a:highlight>
                  <a:srgbClr val="FFFFFF"/>
                </a:highlight>
                <a:latin typeface="Consolas"/>
                <a:ea typeface="Consolas"/>
                <a:cs typeface="Consolas"/>
                <a:sym typeface="Consolas"/>
              </a:rPr>
              <a:t>0</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0</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0</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1</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1</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1</a:t>
            </a:r>
            <a:r>
              <a:rPr lang="en-US" sz="2700">
                <a:solidFill>
                  <a:schemeClr val="dk1"/>
                </a:solidFill>
                <a:highlight>
                  <a:srgbClr val="FFFFFF"/>
                </a:highlight>
                <a:latin typeface="Consolas"/>
                <a:ea typeface="Consolas"/>
                <a:cs typeface="Consolas"/>
                <a:sym typeface="Consolas"/>
              </a:rPr>
              <a:t>]]</a:t>
            </a:r>
          </a:p>
          <a:p>
            <a:pPr lvl="0" rtl="0">
              <a:spcBef>
                <a:spcPts val="0"/>
              </a:spcBef>
              <a:buNone/>
            </a:pPr>
            <a:r>
              <a:rPr i="1" lang="en-US" sz="2700">
                <a:solidFill>
                  <a:srgbClr val="808080"/>
                </a:solidFill>
                <a:highlight>
                  <a:srgbClr val="FFFFFF"/>
                </a:highlight>
                <a:latin typeface="Consolas"/>
                <a:ea typeface="Consolas"/>
                <a:cs typeface="Consolas"/>
                <a:sym typeface="Consolas"/>
              </a:rPr>
              <a:t># placeholders for a tensor that will be always fed.</a:t>
            </a:r>
          </a:p>
          <a:p>
            <a:pPr lvl="0" rtl="0">
              <a:spcBef>
                <a:spcPts val="0"/>
              </a:spcBef>
              <a:buNone/>
            </a:pPr>
            <a:r>
              <a:rPr lang="en-US" sz="2700">
                <a:solidFill>
                  <a:schemeClr val="dk1"/>
                </a:solidFill>
                <a:highlight>
                  <a:srgbClr val="FFFFFF"/>
                </a:highlight>
                <a:latin typeface="Consolas"/>
                <a:ea typeface="Consolas"/>
                <a:cs typeface="Consolas"/>
                <a:sym typeface="Consolas"/>
              </a:rPr>
              <a:t>X = tf.placeholder(tf.float32, </a:t>
            </a:r>
            <a:r>
              <a:rPr lang="en-US" sz="2700">
                <a:solidFill>
                  <a:srgbClr val="660099"/>
                </a:solidFill>
                <a:highlight>
                  <a:srgbClr val="FFFFFF"/>
                </a:highlight>
                <a:latin typeface="Consolas"/>
                <a:ea typeface="Consolas"/>
                <a:cs typeface="Consolas"/>
                <a:sym typeface="Consolas"/>
              </a:rPr>
              <a:t>shape</a:t>
            </a:r>
            <a:r>
              <a:rPr lang="en-US" sz="2700">
                <a:solidFill>
                  <a:schemeClr val="dk1"/>
                </a:solidFill>
                <a:highlight>
                  <a:srgbClr val="FFFFFF"/>
                </a:highlight>
                <a:latin typeface="Consolas"/>
                <a:ea typeface="Consolas"/>
                <a:cs typeface="Consolas"/>
                <a:sym typeface="Consolas"/>
              </a:rPr>
              <a:t>=[</a:t>
            </a:r>
            <a:r>
              <a:rPr b="1" lang="en-US" sz="2700">
                <a:solidFill>
                  <a:srgbClr val="000080"/>
                </a:solidFill>
                <a:highlight>
                  <a:srgbClr val="FFFFFF"/>
                </a:highlight>
                <a:latin typeface="Consolas"/>
                <a:ea typeface="Consolas"/>
                <a:cs typeface="Consolas"/>
                <a:sym typeface="Consolas"/>
              </a:rPr>
              <a:t>None</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2</a:t>
            </a:r>
            <a:r>
              <a:rPr lang="en-US" sz="2700">
                <a:solidFill>
                  <a:schemeClr val="dk1"/>
                </a:solidFill>
                <a:highlight>
                  <a:srgbClr val="FFFFFF"/>
                </a:highlight>
                <a:latin typeface="Consolas"/>
                <a:ea typeface="Consolas"/>
                <a:cs typeface="Consolas"/>
                <a:sym typeface="Consolas"/>
              </a:rPr>
              <a:t>])</a:t>
            </a:r>
          </a:p>
          <a:p>
            <a:pPr lvl="0" rtl="0">
              <a:spcBef>
                <a:spcPts val="0"/>
              </a:spcBef>
              <a:buNone/>
            </a:pPr>
            <a:r>
              <a:rPr lang="en-US" sz="2700">
                <a:solidFill>
                  <a:schemeClr val="dk1"/>
                </a:solidFill>
                <a:highlight>
                  <a:srgbClr val="FFFFFF"/>
                </a:highlight>
                <a:latin typeface="Consolas"/>
                <a:ea typeface="Consolas"/>
                <a:cs typeface="Consolas"/>
                <a:sym typeface="Consolas"/>
              </a:rPr>
              <a:t>Y = tf.placeholder(tf.float32, </a:t>
            </a:r>
            <a:r>
              <a:rPr lang="en-US" sz="2700">
                <a:solidFill>
                  <a:srgbClr val="660099"/>
                </a:solidFill>
                <a:highlight>
                  <a:srgbClr val="FFFFFF"/>
                </a:highlight>
                <a:latin typeface="Consolas"/>
                <a:ea typeface="Consolas"/>
                <a:cs typeface="Consolas"/>
                <a:sym typeface="Consolas"/>
              </a:rPr>
              <a:t>shape</a:t>
            </a:r>
            <a:r>
              <a:rPr lang="en-US" sz="2700">
                <a:solidFill>
                  <a:schemeClr val="dk1"/>
                </a:solidFill>
                <a:highlight>
                  <a:srgbClr val="FFFFFF"/>
                </a:highlight>
                <a:latin typeface="Consolas"/>
                <a:ea typeface="Consolas"/>
                <a:cs typeface="Consolas"/>
                <a:sym typeface="Consolas"/>
              </a:rPr>
              <a:t>=[</a:t>
            </a:r>
            <a:r>
              <a:rPr b="1" lang="en-US" sz="2700">
                <a:solidFill>
                  <a:srgbClr val="000080"/>
                </a:solidFill>
                <a:highlight>
                  <a:srgbClr val="FFFFFF"/>
                </a:highlight>
                <a:latin typeface="Consolas"/>
                <a:ea typeface="Consolas"/>
                <a:cs typeface="Consolas"/>
                <a:sym typeface="Consolas"/>
              </a:rPr>
              <a:t>None</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1</a:t>
            </a:r>
            <a:r>
              <a:rPr lang="en-US" sz="2700">
                <a:solidFill>
                  <a:schemeClr val="dk1"/>
                </a:solidFill>
                <a:highlight>
                  <a:srgbClr val="FFFFFF"/>
                </a:highlight>
                <a:latin typeface="Consolas"/>
                <a:ea typeface="Consolas"/>
                <a:cs typeface="Consolas"/>
                <a:sym typeface="Consolas"/>
              </a:rPr>
              <a:t>])</a:t>
            </a:r>
          </a:p>
          <a:p>
            <a:pPr lvl="0" rtl="0">
              <a:spcBef>
                <a:spcPts val="0"/>
              </a:spcBef>
              <a:buNone/>
            </a:pPr>
            <a:r>
              <a:t/>
            </a:r>
            <a:endParaRPr sz="2700">
              <a:solidFill>
                <a:schemeClr val="dk1"/>
              </a:solidFill>
              <a:highlight>
                <a:srgbClr val="FFFFFF"/>
              </a:highlight>
              <a:latin typeface="Consolas"/>
              <a:ea typeface="Consolas"/>
              <a:cs typeface="Consolas"/>
              <a:sym typeface="Consolas"/>
            </a:endParaRPr>
          </a:p>
          <a:p>
            <a:pPr lvl="0" rtl="0">
              <a:spcBef>
                <a:spcPts val="0"/>
              </a:spcBef>
              <a:buNone/>
            </a:pPr>
            <a:r>
              <a:rPr lang="en-US" sz="2700">
                <a:solidFill>
                  <a:schemeClr val="dk1"/>
                </a:solidFill>
                <a:highlight>
                  <a:srgbClr val="FFFFFF"/>
                </a:highlight>
                <a:latin typeface="Consolas"/>
                <a:ea typeface="Consolas"/>
                <a:cs typeface="Consolas"/>
                <a:sym typeface="Consolas"/>
              </a:rPr>
              <a:t>W = tf.Variable(tf.random_normal([</a:t>
            </a:r>
            <a:r>
              <a:rPr lang="en-US" sz="2700">
                <a:solidFill>
                  <a:srgbClr val="0000FF"/>
                </a:solidFill>
                <a:highlight>
                  <a:srgbClr val="FFFFFF"/>
                </a:highlight>
                <a:latin typeface="Consolas"/>
                <a:ea typeface="Consolas"/>
                <a:cs typeface="Consolas"/>
                <a:sym typeface="Consolas"/>
              </a:rPr>
              <a:t>2</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1</a:t>
            </a:r>
            <a:r>
              <a:rPr lang="en-US" sz="2700">
                <a:solidFill>
                  <a:schemeClr val="dk1"/>
                </a:solidFill>
                <a:highlight>
                  <a:srgbClr val="FFFFFF"/>
                </a:highlight>
                <a:latin typeface="Consolas"/>
                <a:ea typeface="Consolas"/>
                <a:cs typeface="Consolas"/>
                <a:sym typeface="Consolas"/>
              </a:rPr>
              <a:t>]), </a:t>
            </a:r>
            <a:r>
              <a:rPr lang="en-US" sz="2700">
                <a:solidFill>
                  <a:srgbClr val="660099"/>
                </a:solidFill>
                <a:highlight>
                  <a:srgbClr val="FFFFFF"/>
                </a:highlight>
                <a:latin typeface="Consolas"/>
                <a:ea typeface="Consolas"/>
                <a:cs typeface="Consolas"/>
                <a:sym typeface="Consolas"/>
              </a:rPr>
              <a:t>name</a:t>
            </a:r>
            <a:r>
              <a:rPr lang="en-US" sz="2700">
                <a:solidFill>
                  <a:schemeClr val="dk1"/>
                </a:solidFill>
                <a:highlight>
                  <a:srgbClr val="FFFFFF"/>
                </a:highlight>
                <a:latin typeface="Consolas"/>
                <a:ea typeface="Consolas"/>
                <a:cs typeface="Consolas"/>
                <a:sym typeface="Consolas"/>
              </a:rPr>
              <a:t>=</a:t>
            </a:r>
            <a:r>
              <a:rPr b="1" lang="en-US" sz="2700">
                <a:solidFill>
                  <a:srgbClr val="008080"/>
                </a:solidFill>
                <a:highlight>
                  <a:srgbClr val="FFFFFF"/>
                </a:highlight>
                <a:latin typeface="Consolas"/>
                <a:ea typeface="Consolas"/>
                <a:cs typeface="Consolas"/>
                <a:sym typeface="Consolas"/>
              </a:rPr>
              <a:t>'weight'</a:t>
            </a:r>
            <a:r>
              <a:rPr lang="en-US" sz="2700">
                <a:solidFill>
                  <a:schemeClr val="dk1"/>
                </a:solidFill>
                <a:highlight>
                  <a:srgbClr val="FFFFFF"/>
                </a:highlight>
                <a:latin typeface="Consolas"/>
                <a:ea typeface="Consolas"/>
                <a:cs typeface="Consolas"/>
                <a:sym typeface="Consolas"/>
              </a:rPr>
              <a:t>)</a:t>
            </a:r>
          </a:p>
          <a:p>
            <a:pPr lvl="0" rtl="0">
              <a:spcBef>
                <a:spcPts val="0"/>
              </a:spcBef>
              <a:buNone/>
            </a:pPr>
            <a:r>
              <a:rPr lang="en-US" sz="2700">
                <a:solidFill>
                  <a:schemeClr val="dk1"/>
                </a:solidFill>
                <a:highlight>
                  <a:srgbClr val="FFFFFF"/>
                </a:highlight>
                <a:latin typeface="Consolas"/>
                <a:ea typeface="Consolas"/>
                <a:cs typeface="Consolas"/>
                <a:sym typeface="Consolas"/>
              </a:rPr>
              <a:t>b = tf.Variable(tf.random_normal([</a:t>
            </a:r>
            <a:r>
              <a:rPr lang="en-US" sz="2700">
                <a:solidFill>
                  <a:srgbClr val="0000FF"/>
                </a:solidFill>
                <a:highlight>
                  <a:srgbClr val="FFFFFF"/>
                </a:highlight>
                <a:latin typeface="Consolas"/>
                <a:ea typeface="Consolas"/>
                <a:cs typeface="Consolas"/>
                <a:sym typeface="Consolas"/>
              </a:rPr>
              <a:t>1</a:t>
            </a:r>
            <a:r>
              <a:rPr lang="en-US" sz="2700">
                <a:solidFill>
                  <a:schemeClr val="dk1"/>
                </a:solidFill>
                <a:highlight>
                  <a:srgbClr val="FFFFFF"/>
                </a:highlight>
                <a:latin typeface="Consolas"/>
                <a:ea typeface="Consolas"/>
                <a:cs typeface="Consolas"/>
                <a:sym typeface="Consolas"/>
              </a:rPr>
              <a:t>]), </a:t>
            </a:r>
            <a:r>
              <a:rPr lang="en-US" sz="2700">
                <a:solidFill>
                  <a:srgbClr val="660099"/>
                </a:solidFill>
                <a:highlight>
                  <a:srgbClr val="FFFFFF"/>
                </a:highlight>
                <a:latin typeface="Consolas"/>
                <a:ea typeface="Consolas"/>
                <a:cs typeface="Consolas"/>
                <a:sym typeface="Consolas"/>
              </a:rPr>
              <a:t>name</a:t>
            </a:r>
            <a:r>
              <a:rPr lang="en-US" sz="2700">
                <a:solidFill>
                  <a:schemeClr val="dk1"/>
                </a:solidFill>
                <a:highlight>
                  <a:srgbClr val="FFFFFF"/>
                </a:highlight>
                <a:latin typeface="Consolas"/>
                <a:ea typeface="Consolas"/>
                <a:cs typeface="Consolas"/>
                <a:sym typeface="Consolas"/>
              </a:rPr>
              <a:t>=</a:t>
            </a:r>
            <a:r>
              <a:rPr b="1" lang="en-US" sz="2700">
                <a:solidFill>
                  <a:srgbClr val="008080"/>
                </a:solidFill>
                <a:highlight>
                  <a:srgbClr val="FFFFFF"/>
                </a:highlight>
                <a:latin typeface="Consolas"/>
                <a:ea typeface="Consolas"/>
                <a:cs typeface="Consolas"/>
                <a:sym typeface="Consolas"/>
              </a:rPr>
              <a:t>'bias'</a:t>
            </a:r>
            <a:r>
              <a:rPr lang="en-US" sz="2700">
                <a:solidFill>
                  <a:schemeClr val="dk1"/>
                </a:solidFill>
                <a:highlight>
                  <a:srgbClr val="FFFFFF"/>
                </a:highlight>
                <a:latin typeface="Consolas"/>
                <a:ea typeface="Consolas"/>
                <a:cs typeface="Consolas"/>
                <a:sym typeface="Consolas"/>
              </a:rPr>
              <a:t>)</a:t>
            </a:r>
          </a:p>
          <a:p>
            <a:pPr lvl="0" rtl="0">
              <a:spcBef>
                <a:spcPts val="0"/>
              </a:spcBef>
              <a:buNone/>
            </a:pPr>
            <a:r>
              <a:rPr i="1" lang="en-US" sz="2700">
                <a:solidFill>
                  <a:srgbClr val="808080"/>
                </a:solidFill>
                <a:highlight>
                  <a:srgbClr val="FFFFFF"/>
                </a:highlight>
                <a:latin typeface="Consolas"/>
                <a:ea typeface="Consolas"/>
                <a:cs typeface="Consolas"/>
                <a:sym typeface="Consolas"/>
              </a:rPr>
              <a:t># Hypothesis using sigmoid: tf.div(1., 1. + tf.exp(tf.matmul(X, W)))</a:t>
            </a:r>
          </a:p>
          <a:p>
            <a:pPr lvl="0" rtl="0">
              <a:spcBef>
                <a:spcPts val="0"/>
              </a:spcBef>
              <a:buNone/>
            </a:pPr>
            <a:r>
              <a:rPr lang="en-US" sz="2700">
                <a:solidFill>
                  <a:schemeClr val="dk1"/>
                </a:solidFill>
                <a:highlight>
                  <a:srgbClr val="FFFFFF"/>
                </a:highlight>
                <a:latin typeface="Consolas"/>
                <a:ea typeface="Consolas"/>
                <a:cs typeface="Consolas"/>
                <a:sym typeface="Consolas"/>
              </a:rPr>
              <a:t>hypothesis = tf.sigmoid(tf.matmul(X, W) + b)</a:t>
            </a:r>
          </a:p>
          <a:p>
            <a:pPr lvl="0" rtl="0">
              <a:spcBef>
                <a:spcPts val="0"/>
              </a:spcBef>
              <a:buNone/>
            </a:pPr>
            <a:r>
              <a:rPr i="1" lang="en-US" sz="2700">
                <a:solidFill>
                  <a:srgbClr val="808080"/>
                </a:solidFill>
                <a:highlight>
                  <a:srgbClr val="FFFFFF"/>
                </a:highlight>
                <a:latin typeface="Consolas"/>
                <a:ea typeface="Consolas"/>
                <a:cs typeface="Consolas"/>
                <a:sym typeface="Consolas"/>
              </a:rPr>
              <a:t># cost/loss function</a:t>
            </a:r>
          </a:p>
          <a:p>
            <a:pPr lvl="0" rtl="0">
              <a:spcBef>
                <a:spcPts val="0"/>
              </a:spcBef>
              <a:buNone/>
            </a:pPr>
            <a:r>
              <a:rPr lang="en-US" sz="2700">
                <a:solidFill>
                  <a:schemeClr val="dk1"/>
                </a:solidFill>
                <a:highlight>
                  <a:srgbClr val="FFFFFF"/>
                </a:highlight>
                <a:latin typeface="Consolas"/>
                <a:ea typeface="Consolas"/>
                <a:cs typeface="Consolas"/>
                <a:sym typeface="Consolas"/>
              </a:rPr>
              <a:t>cost = -tf.reduce_mean(Y * tf.log(hypothesis) + (</a:t>
            </a:r>
            <a:r>
              <a:rPr lang="en-US" sz="2700">
                <a:solidFill>
                  <a:srgbClr val="0000FF"/>
                </a:solidFill>
                <a:highlight>
                  <a:srgbClr val="FFFFFF"/>
                </a:highlight>
                <a:latin typeface="Consolas"/>
                <a:ea typeface="Consolas"/>
                <a:cs typeface="Consolas"/>
                <a:sym typeface="Consolas"/>
              </a:rPr>
              <a:t>1 </a:t>
            </a:r>
            <a:r>
              <a:rPr lang="en-US" sz="2700">
                <a:solidFill>
                  <a:schemeClr val="dk1"/>
                </a:solidFill>
                <a:highlight>
                  <a:srgbClr val="FFFFFF"/>
                </a:highlight>
                <a:latin typeface="Consolas"/>
                <a:ea typeface="Consolas"/>
                <a:cs typeface="Consolas"/>
                <a:sym typeface="Consolas"/>
              </a:rPr>
              <a:t>- Y) * tf.log(</a:t>
            </a:r>
            <a:r>
              <a:rPr lang="en-US" sz="2700">
                <a:solidFill>
                  <a:srgbClr val="0000FF"/>
                </a:solidFill>
                <a:highlight>
                  <a:srgbClr val="FFFFFF"/>
                </a:highlight>
                <a:latin typeface="Consolas"/>
                <a:ea typeface="Consolas"/>
                <a:cs typeface="Consolas"/>
                <a:sym typeface="Consolas"/>
              </a:rPr>
              <a:t>1 </a:t>
            </a:r>
            <a:r>
              <a:rPr lang="en-US" sz="2700">
                <a:solidFill>
                  <a:schemeClr val="dk1"/>
                </a:solidFill>
                <a:highlight>
                  <a:srgbClr val="FFFFFF"/>
                </a:highlight>
                <a:latin typeface="Consolas"/>
                <a:ea typeface="Consolas"/>
                <a:cs typeface="Consolas"/>
                <a:sym typeface="Consolas"/>
              </a:rPr>
              <a:t>- hypothesis))</a:t>
            </a:r>
          </a:p>
          <a:p>
            <a:pPr lvl="0" rtl="0">
              <a:spcBef>
                <a:spcPts val="0"/>
              </a:spcBef>
              <a:buNone/>
            </a:pPr>
            <a:r>
              <a:rPr lang="en-US" sz="2700">
                <a:solidFill>
                  <a:schemeClr val="dk1"/>
                </a:solidFill>
                <a:highlight>
                  <a:srgbClr val="FFFFFF"/>
                </a:highlight>
                <a:latin typeface="Consolas"/>
                <a:ea typeface="Consolas"/>
                <a:cs typeface="Consolas"/>
                <a:sym typeface="Consolas"/>
              </a:rPr>
              <a:t>train = tf.train.GradientDescentOptimizer(</a:t>
            </a:r>
            <a:r>
              <a:rPr lang="en-US" sz="2700">
                <a:solidFill>
                  <a:srgbClr val="660099"/>
                </a:solidFill>
                <a:highlight>
                  <a:srgbClr val="FFFFFF"/>
                </a:highlight>
                <a:latin typeface="Consolas"/>
                <a:ea typeface="Consolas"/>
                <a:cs typeface="Consolas"/>
                <a:sym typeface="Consolas"/>
              </a:rPr>
              <a:t>learning_rate</a:t>
            </a:r>
            <a:r>
              <a:rPr lang="en-US" sz="2700">
                <a:solidFill>
                  <a:schemeClr val="dk1"/>
                </a:solidFill>
                <a:highlight>
                  <a:srgbClr val="FFFFFF"/>
                </a:highlight>
                <a:latin typeface="Consolas"/>
                <a:ea typeface="Consolas"/>
                <a:cs typeface="Consolas"/>
                <a:sym typeface="Consolas"/>
              </a:rPr>
              <a:t>=</a:t>
            </a:r>
            <a:r>
              <a:rPr lang="en-US" sz="2700">
                <a:solidFill>
                  <a:srgbClr val="0000FF"/>
                </a:solidFill>
                <a:highlight>
                  <a:srgbClr val="FFFFFF"/>
                </a:highlight>
                <a:latin typeface="Consolas"/>
                <a:ea typeface="Consolas"/>
                <a:cs typeface="Consolas"/>
                <a:sym typeface="Consolas"/>
              </a:rPr>
              <a:t>0.01</a:t>
            </a:r>
            <a:r>
              <a:rPr lang="en-US" sz="2700">
                <a:solidFill>
                  <a:schemeClr val="dk1"/>
                </a:solidFill>
                <a:highlight>
                  <a:srgbClr val="FFFFFF"/>
                </a:highlight>
                <a:latin typeface="Consolas"/>
                <a:ea typeface="Consolas"/>
                <a:cs typeface="Consolas"/>
                <a:sym typeface="Consolas"/>
              </a:rPr>
              <a:t>).minimize(cost)</a:t>
            </a:r>
          </a:p>
          <a:p>
            <a:pPr lvl="0" rtl="0">
              <a:spcBef>
                <a:spcPts val="0"/>
              </a:spcBef>
              <a:buNone/>
            </a:pPr>
            <a:r>
              <a:t/>
            </a:r>
            <a:endParaRPr sz="2700">
              <a:solidFill>
                <a:schemeClr val="dk1"/>
              </a:solidFill>
              <a:highlight>
                <a:srgbClr val="FFFFFF"/>
              </a:highlight>
              <a:latin typeface="Consolas"/>
              <a:ea typeface="Consolas"/>
              <a:cs typeface="Consolas"/>
              <a:sym typeface="Consolas"/>
            </a:endParaRPr>
          </a:p>
          <a:p>
            <a:pPr lvl="0" rtl="0">
              <a:spcBef>
                <a:spcPts val="0"/>
              </a:spcBef>
              <a:buNone/>
            </a:pPr>
            <a:r>
              <a:rPr i="1" lang="en-US" sz="2700">
                <a:solidFill>
                  <a:srgbClr val="808080"/>
                </a:solidFill>
                <a:highlight>
                  <a:srgbClr val="FFFFFF"/>
                </a:highlight>
                <a:latin typeface="Consolas"/>
                <a:ea typeface="Consolas"/>
                <a:cs typeface="Consolas"/>
                <a:sym typeface="Consolas"/>
              </a:rPr>
              <a:t># Accuracy computation</a:t>
            </a:r>
          </a:p>
          <a:p>
            <a:pPr lvl="0" rtl="0">
              <a:spcBef>
                <a:spcPts val="0"/>
              </a:spcBef>
              <a:buNone/>
            </a:pPr>
            <a:r>
              <a:rPr i="1" lang="en-US" sz="2700">
                <a:solidFill>
                  <a:srgbClr val="808080"/>
                </a:solidFill>
                <a:highlight>
                  <a:srgbClr val="FFFFFF"/>
                </a:highlight>
                <a:latin typeface="Consolas"/>
                <a:ea typeface="Consolas"/>
                <a:cs typeface="Consolas"/>
                <a:sym typeface="Consolas"/>
              </a:rPr>
              <a:t># True if hypothesis&gt;0.5 else False</a:t>
            </a:r>
          </a:p>
          <a:p>
            <a:pPr lvl="0" rtl="0">
              <a:spcBef>
                <a:spcPts val="0"/>
              </a:spcBef>
              <a:buNone/>
            </a:pPr>
            <a:r>
              <a:rPr lang="en-US" sz="2700">
                <a:solidFill>
                  <a:schemeClr val="dk1"/>
                </a:solidFill>
                <a:highlight>
                  <a:srgbClr val="FFFFFF"/>
                </a:highlight>
                <a:latin typeface="Consolas"/>
                <a:ea typeface="Consolas"/>
                <a:cs typeface="Consolas"/>
                <a:sym typeface="Consolas"/>
              </a:rPr>
              <a:t>predicted = tf.cast(hypothesis &gt; </a:t>
            </a:r>
            <a:r>
              <a:rPr lang="en-US" sz="2700">
                <a:solidFill>
                  <a:srgbClr val="0000FF"/>
                </a:solidFill>
                <a:highlight>
                  <a:srgbClr val="FFFFFF"/>
                </a:highlight>
                <a:latin typeface="Consolas"/>
                <a:ea typeface="Consolas"/>
                <a:cs typeface="Consolas"/>
                <a:sym typeface="Consolas"/>
              </a:rPr>
              <a:t>0.5</a:t>
            </a:r>
            <a:r>
              <a:rPr lang="en-US" sz="2700">
                <a:solidFill>
                  <a:schemeClr val="dk1"/>
                </a:solidFill>
                <a:highlight>
                  <a:srgbClr val="FFFFFF"/>
                </a:highlight>
                <a:latin typeface="Consolas"/>
                <a:ea typeface="Consolas"/>
                <a:cs typeface="Consolas"/>
                <a:sym typeface="Consolas"/>
              </a:rPr>
              <a:t>, </a:t>
            </a:r>
            <a:r>
              <a:rPr lang="en-US" sz="2700">
                <a:solidFill>
                  <a:srgbClr val="660099"/>
                </a:solidFill>
                <a:highlight>
                  <a:srgbClr val="FFFFFF"/>
                </a:highlight>
                <a:latin typeface="Consolas"/>
                <a:ea typeface="Consolas"/>
                <a:cs typeface="Consolas"/>
                <a:sym typeface="Consolas"/>
              </a:rPr>
              <a:t>dtype</a:t>
            </a:r>
            <a:r>
              <a:rPr lang="en-US" sz="2700">
                <a:solidFill>
                  <a:schemeClr val="dk1"/>
                </a:solidFill>
                <a:highlight>
                  <a:srgbClr val="FFFFFF"/>
                </a:highlight>
                <a:latin typeface="Consolas"/>
                <a:ea typeface="Consolas"/>
                <a:cs typeface="Consolas"/>
                <a:sym typeface="Consolas"/>
              </a:rPr>
              <a:t>=tf.float32)</a:t>
            </a:r>
          </a:p>
          <a:p>
            <a:pPr lvl="0" rtl="0">
              <a:spcBef>
                <a:spcPts val="0"/>
              </a:spcBef>
              <a:buNone/>
            </a:pPr>
            <a:r>
              <a:rPr lang="en-US" sz="2700">
                <a:solidFill>
                  <a:schemeClr val="dk1"/>
                </a:solidFill>
                <a:highlight>
                  <a:srgbClr val="FFFFFF"/>
                </a:highlight>
                <a:latin typeface="Consolas"/>
                <a:ea typeface="Consolas"/>
                <a:cs typeface="Consolas"/>
                <a:sym typeface="Consolas"/>
              </a:rPr>
              <a:t>accuracy = tf.reduce_mean(tf.cast(tf.equal(predicted, Y), </a:t>
            </a:r>
            <a:r>
              <a:rPr lang="en-US" sz="2700">
                <a:solidFill>
                  <a:srgbClr val="660099"/>
                </a:solidFill>
                <a:highlight>
                  <a:srgbClr val="FFFFFF"/>
                </a:highlight>
                <a:latin typeface="Consolas"/>
                <a:ea typeface="Consolas"/>
                <a:cs typeface="Consolas"/>
                <a:sym typeface="Consolas"/>
              </a:rPr>
              <a:t>dtype</a:t>
            </a:r>
            <a:r>
              <a:rPr lang="en-US" sz="2700">
                <a:solidFill>
                  <a:schemeClr val="dk1"/>
                </a:solidFill>
                <a:highlight>
                  <a:srgbClr val="FFFFFF"/>
                </a:highlight>
                <a:latin typeface="Consolas"/>
                <a:ea typeface="Consolas"/>
                <a:cs typeface="Consolas"/>
                <a:sym typeface="Consolas"/>
              </a:rPr>
              <a:t>=tf.float32))</a:t>
            </a:r>
          </a:p>
          <a:p>
            <a:pPr lvl="0" rtl="0">
              <a:spcBef>
                <a:spcPts val="0"/>
              </a:spcBef>
              <a:buNone/>
            </a:pPr>
            <a:r>
              <a:t/>
            </a:r>
            <a:endParaRPr sz="2700">
              <a:solidFill>
                <a:schemeClr val="dk1"/>
              </a:solidFill>
              <a:highlight>
                <a:srgbClr val="FFFFFF"/>
              </a:highlight>
              <a:latin typeface="Consolas"/>
              <a:ea typeface="Consolas"/>
              <a:cs typeface="Consolas"/>
              <a:sym typeface="Consolas"/>
            </a:endParaRPr>
          </a:p>
          <a:p>
            <a:pPr lvl="0" rtl="0">
              <a:spcBef>
                <a:spcPts val="0"/>
              </a:spcBef>
              <a:buClr>
                <a:schemeClr val="dk1"/>
              </a:buClr>
              <a:buSzPct val="107407"/>
              <a:buFont typeface="Arial"/>
              <a:buNone/>
            </a:pPr>
            <a:r>
              <a:rPr i="1" lang="en-US" sz="2700">
                <a:solidFill>
                  <a:srgbClr val="808080"/>
                </a:solidFill>
                <a:highlight>
                  <a:srgbClr val="FFFFFF"/>
                </a:highlight>
                <a:latin typeface="Consolas"/>
                <a:ea typeface="Consolas"/>
                <a:cs typeface="Consolas"/>
                <a:sym typeface="Consolas"/>
              </a:rPr>
              <a:t># Launch graph</a:t>
            </a:r>
          </a:p>
          <a:p>
            <a:pPr lvl="0" rtl="0">
              <a:spcBef>
                <a:spcPts val="0"/>
              </a:spcBef>
              <a:buClr>
                <a:schemeClr val="dk1"/>
              </a:buClr>
              <a:buSzPct val="107407"/>
              <a:buFont typeface="Arial"/>
              <a:buNone/>
            </a:pPr>
            <a:r>
              <a:rPr b="1" lang="en-US" sz="2700">
                <a:solidFill>
                  <a:srgbClr val="000080"/>
                </a:solidFill>
                <a:highlight>
                  <a:srgbClr val="FFFFFF"/>
                </a:highlight>
                <a:latin typeface="Consolas"/>
                <a:ea typeface="Consolas"/>
                <a:cs typeface="Consolas"/>
                <a:sym typeface="Consolas"/>
              </a:rPr>
              <a:t>with </a:t>
            </a:r>
            <a:r>
              <a:rPr lang="en-US" sz="2700">
                <a:solidFill>
                  <a:schemeClr val="dk1"/>
                </a:solidFill>
                <a:highlight>
                  <a:srgbClr val="FFFFFF"/>
                </a:highlight>
                <a:latin typeface="Consolas"/>
                <a:ea typeface="Consolas"/>
                <a:cs typeface="Consolas"/>
                <a:sym typeface="Consolas"/>
              </a:rPr>
              <a:t>tf.Session() </a:t>
            </a:r>
            <a:r>
              <a:rPr b="1" lang="en-US" sz="2700">
                <a:solidFill>
                  <a:srgbClr val="000080"/>
                </a:solidFill>
                <a:highlight>
                  <a:srgbClr val="FFFFFF"/>
                </a:highlight>
                <a:latin typeface="Consolas"/>
                <a:ea typeface="Consolas"/>
                <a:cs typeface="Consolas"/>
                <a:sym typeface="Consolas"/>
              </a:rPr>
              <a:t>as </a:t>
            </a:r>
            <a:r>
              <a:rPr lang="en-US" sz="2700">
                <a:solidFill>
                  <a:schemeClr val="dk1"/>
                </a:solidFill>
                <a:highlight>
                  <a:srgbClr val="FFFFFF"/>
                </a:highlight>
                <a:latin typeface="Consolas"/>
                <a:ea typeface="Consolas"/>
                <a:cs typeface="Consolas"/>
                <a:sym typeface="Consolas"/>
              </a:rPr>
              <a:t>sess:</a:t>
            </a:r>
          </a:p>
          <a:p>
            <a:pPr lvl="0" rtl="0">
              <a:spcBef>
                <a:spcPts val="0"/>
              </a:spcBef>
              <a:buClr>
                <a:schemeClr val="dk1"/>
              </a:buClr>
              <a:buSzPct val="107407"/>
              <a:buFont typeface="Arial"/>
              <a:buNone/>
            </a:pPr>
            <a:r>
              <a:rPr lang="en-US" sz="2700">
                <a:solidFill>
                  <a:schemeClr val="dk1"/>
                </a:solidFill>
                <a:highlight>
                  <a:srgbClr val="FFFFFF"/>
                </a:highlight>
                <a:latin typeface="Consolas"/>
                <a:ea typeface="Consolas"/>
                <a:cs typeface="Consolas"/>
                <a:sym typeface="Consolas"/>
              </a:rPr>
              <a:t>   </a:t>
            </a:r>
            <a:r>
              <a:rPr i="1" lang="en-US" sz="2700">
                <a:solidFill>
                  <a:srgbClr val="808080"/>
                </a:solidFill>
                <a:highlight>
                  <a:srgbClr val="FFFFFF"/>
                </a:highlight>
                <a:latin typeface="Consolas"/>
                <a:ea typeface="Consolas"/>
                <a:cs typeface="Consolas"/>
                <a:sym typeface="Consolas"/>
              </a:rPr>
              <a:t># Initialize TensorFlow variables</a:t>
            </a:r>
          </a:p>
          <a:p>
            <a:pPr lvl="0" rtl="0">
              <a:spcBef>
                <a:spcPts val="0"/>
              </a:spcBef>
              <a:buClr>
                <a:schemeClr val="dk1"/>
              </a:buClr>
              <a:buSzPct val="107407"/>
              <a:buFont typeface="Arial"/>
              <a:buNone/>
            </a:pPr>
            <a:r>
              <a:rPr i="1" lang="en-US" sz="2700">
                <a:solidFill>
                  <a:srgbClr val="808080"/>
                </a:solidFill>
                <a:highlight>
                  <a:srgbClr val="FFFFFF"/>
                </a:highlight>
                <a:latin typeface="Consolas"/>
                <a:ea typeface="Consolas"/>
                <a:cs typeface="Consolas"/>
                <a:sym typeface="Consolas"/>
              </a:rPr>
              <a:t>   </a:t>
            </a:r>
            <a:r>
              <a:rPr lang="en-US" sz="2700">
                <a:solidFill>
                  <a:schemeClr val="dk1"/>
                </a:solidFill>
                <a:highlight>
                  <a:srgbClr val="FFFFFF"/>
                </a:highlight>
                <a:latin typeface="Consolas"/>
                <a:ea typeface="Consolas"/>
                <a:cs typeface="Consolas"/>
                <a:sym typeface="Consolas"/>
              </a:rPr>
              <a:t>sess.run(tf.global_variables_initializer())</a:t>
            </a:r>
          </a:p>
          <a:p>
            <a:pPr lvl="0" rtl="0">
              <a:spcBef>
                <a:spcPts val="0"/>
              </a:spcBef>
              <a:buClr>
                <a:schemeClr val="dk1"/>
              </a:buClr>
              <a:buFont typeface="Arial"/>
              <a:buNone/>
            </a:pPr>
            <a:r>
              <a:t/>
            </a:r>
            <a:endParaRPr sz="2700">
              <a:solidFill>
                <a:schemeClr val="dk1"/>
              </a:solidFill>
              <a:highlight>
                <a:srgbClr val="FFFFFF"/>
              </a:highlight>
              <a:latin typeface="Consolas"/>
              <a:ea typeface="Consolas"/>
              <a:cs typeface="Consolas"/>
              <a:sym typeface="Consolas"/>
            </a:endParaRPr>
          </a:p>
          <a:p>
            <a:pPr lvl="0" rtl="0">
              <a:spcBef>
                <a:spcPts val="0"/>
              </a:spcBef>
              <a:buClr>
                <a:schemeClr val="dk1"/>
              </a:buClr>
              <a:buSzPct val="107407"/>
              <a:buFont typeface="Arial"/>
              <a:buNone/>
            </a:pPr>
            <a:r>
              <a:rPr lang="en-US" sz="2700">
                <a:solidFill>
                  <a:schemeClr val="dk1"/>
                </a:solidFill>
                <a:highlight>
                  <a:srgbClr val="FFFFFF"/>
                </a:highlight>
                <a:latin typeface="Consolas"/>
                <a:ea typeface="Consolas"/>
                <a:cs typeface="Consolas"/>
                <a:sym typeface="Consolas"/>
              </a:rPr>
              <a:t>   </a:t>
            </a:r>
            <a:r>
              <a:rPr b="1" lang="en-US" sz="2700">
                <a:solidFill>
                  <a:srgbClr val="000080"/>
                </a:solidFill>
                <a:highlight>
                  <a:srgbClr val="FFFFFF"/>
                </a:highlight>
                <a:latin typeface="Consolas"/>
                <a:ea typeface="Consolas"/>
                <a:cs typeface="Consolas"/>
                <a:sym typeface="Consolas"/>
              </a:rPr>
              <a:t>for </a:t>
            </a:r>
            <a:r>
              <a:rPr lang="en-US" sz="2700">
                <a:solidFill>
                  <a:schemeClr val="dk1"/>
                </a:solidFill>
                <a:highlight>
                  <a:srgbClr val="FFFFFF"/>
                </a:highlight>
                <a:latin typeface="Consolas"/>
                <a:ea typeface="Consolas"/>
                <a:cs typeface="Consolas"/>
                <a:sym typeface="Consolas"/>
              </a:rPr>
              <a:t>step </a:t>
            </a:r>
            <a:r>
              <a:rPr b="1" lang="en-US" sz="2700">
                <a:solidFill>
                  <a:srgbClr val="000080"/>
                </a:solidFill>
                <a:highlight>
                  <a:srgbClr val="FFFFFF"/>
                </a:highlight>
                <a:latin typeface="Consolas"/>
                <a:ea typeface="Consolas"/>
                <a:cs typeface="Consolas"/>
                <a:sym typeface="Consolas"/>
              </a:rPr>
              <a:t>in </a:t>
            </a:r>
            <a:r>
              <a:rPr lang="en-US" sz="2700">
                <a:solidFill>
                  <a:srgbClr val="000080"/>
                </a:solidFill>
                <a:highlight>
                  <a:srgbClr val="FFFFFF"/>
                </a:highlight>
                <a:latin typeface="Consolas"/>
                <a:ea typeface="Consolas"/>
                <a:cs typeface="Consolas"/>
                <a:sym typeface="Consolas"/>
              </a:rPr>
              <a:t>range</a:t>
            </a:r>
            <a:r>
              <a:rPr lang="en-US" sz="2700">
                <a:solidFill>
                  <a:schemeClr val="dk1"/>
                </a:solidFill>
                <a:highlight>
                  <a:srgbClr val="FFFFFF"/>
                </a:highlight>
                <a:latin typeface="Consolas"/>
                <a:ea typeface="Consolas"/>
                <a:cs typeface="Consolas"/>
                <a:sym typeface="Consolas"/>
              </a:rPr>
              <a:t>(</a:t>
            </a:r>
            <a:r>
              <a:rPr lang="en-US" sz="2700">
                <a:solidFill>
                  <a:srgbClr val="0000FF"/>
                </a:solidFill>
                <a:highlight>
                  <a:srgbClr val="FFFFFF"/>
                </a:highlight>
                <a:latin typeface="Consolas"/>
                <a:ea typeface="Consolas"/>
                <a:cs typeface="Consolas"/>
                <a:sym typeface="Consolas"/>
              </a:rPr>
              <a:t>10001</a:t>
            </a:r>
            <a:r>
              <a:rPr lang="en-US" sz="2700">
                <a:solidFill>
                  <a:schemeClr val="dk1"/>
                </a:solidFill>
                <a:highlight>
                  <a:srgbClr val="FFFFFF"/>
                </a:highlight>
                <a:latin typeface="Consolas"/>
                <a:ea typeface="Consolas"/>
                <a:cs typeface="Consolas"/>
                <a:sym typeface="Consolas"/>
              </a:rPr>
              <a:t>):</a:t>
            </a:r>
          </a:p>
          <a:p>
            <a:pPr lvl="0" rtl="0">
              <a:spcBef>
                <a:spcPts val="0"/>
              </a:spcBef>
              <a:buClr>
                <a:schemeClr val="dk1"/>
              </a:buClr>
              <a:buSzPct val="107407"/>
              <a:buFont typeface="Arial"/>
              <a:buNone/>
            </a:pPr>
            <a:r>
              <a:rPr lang="en-US" sz="2700">
                <a:solidFill>
                  <a:schemeClr val="dk1"/>
                </a:solidFill>
                <a:highlight>
                  <a:srgbClr val="FFFFFF"/>
                </a:highlight>
                <a:latin typeface="Consolas"/>
                <a:ea typeface="Consolas"/>
                <a:cs typeface="Consolas"/>
                <a:sym typeface="Consolas"/>
              </a:rPr>
              <a:t>       cost_val, _ = sess.run([cost, train], </a:t>
            </a:r>
            <a:r>
              <a:rPr lang="en-US" sz="2700">
                <a:solidFill>
                  <a:srgbClr val="660099"/>
                </a:solidFill>
                <a:highlight>
                  <a:srgbClr val="FFFFFF"/>
                </a:highlight>
                <a:latin typeface="Consolas"/>
                <a:ea typeface="Consolas"/>
                <a:cs typeface="Consolas"/>
                <a:sym typeface="Consolas"/>
              </a:rPr>
              <a:t>feed_dict</a:t>
            </a:r>
            <a:r>
              <a:rPr lang="en-US" sz="2700">
                <a:solidFill>
                  <a:schemeClr val="dk1"/>
                </a:solidFill>
                <a:highlight>
                  <a:srgbClr val="FFFFFF"/>
                </a:highlight>
                <a:latin typeface="Consolas"/>
                <a:ea typeface="Consolas"/>
                <a:cs typeface="Consolas"/>
                <a:sym typeface="Consolas"/>
              </a:rPr>
              <a:t>={X: x_data, Y: y_data})</a:t>
            </a:r>
          </a:p>
          <a:p>
            <a:pPr lvl="0" rtl="0">
              <a:spcBef>
                <a:spcPts val="0"/>
              </a:spcBef>
              <a:buClr>
                <a:schemeClr val="dk1"/>
              </a:buClr>
              <a:buSzPct val="107407"/>
              <a:buFont typeface="Arial"/>
              <a:buNone/>
            </a:pPr>
            <a:r>
              <a:rPr lang="en-US" sz="2700">
                <a:solidFill>
                  <a:schemeClr val="dk1"/>
                </a:solidFill>
                <a:highlight>
                  <a:srgbClr val="FFFFFF"/>
                </a:highlight>
                <a:latin typeface="Consolas"/>
                <a:ea typeface="Consolas"/>
                <a:cs typeface="Consolas"/>
                <a:sym typeface="Consolas"/>
              </a:rPr>
              <a:t>       </a:t>
            </a:r>
            <a:r>
              <a:rPr b="1" lang="en-US" sz="2700">
                <a:solidFill>
                  <a:srgbClr val="000080"/>
                </a:solidFill>
                <a:highlight>
                  <a:srgbClr val="FFFFFF"/>
                </a:highlight>
                <a:latin typeface="Consolas"/>
                <a:ea typeface="Consolas"/>
                <a:cs typeface="Consolas"/>
                <a:sym typeface="Consolas"/>
              </a:rPr>
              <a:t>if </a:t>
            </a:r>
            <a:r>
              <a:rPr lang="en-US" sz="2700">
                <a:solidFill>
                  <a:schemeClr val="dk1"/>
                </a:solidFill>
                <a:highlight>
                  <a:srgbClr val="FFFFFF"/>
                </a:highlight>
                <a:latin typeface="Consolas"/>
                <a:ea typeface="Consolas"/>
                <a:cs typeface="Consolas"/>
                <a:sym typeface="Consolas"/>
              </a:rPr>
              <a:t>step % </a:t>
            </a:r>
            <a:r>
              <a:rPr lang="en-US" sz="2700">
                <a:solidFill>
                  <a:srgbClr val="0000FF"/>
                </a:solidFill>
                <a:highlight>
                  <a:srgbClr val="FFFFFF"/>
                </a:highlight>
                <a:latin typeface="Consolas"/>
                <a:ea typeface="Consolas"/>
                <a:cs typeface="Consolas"/>
                <a:sym typeface="Consolas"/>
              </a:rPr>
              <a:t>200 </a:t>
            </a:r>
            <a:r>
              <a:rPr lang="en-US" sz="2700">
                <a:solidFill>
                  <a:schemeClr val="dk1"/>
                </a:solidFill>
                <a:highlight>
                  <a:srgbClr val="FFFFFF"/>
                </a:highlight>
                <a:latin typeface="Consolas"/>
                <a:ea typeface="Consolas"/>
                <a:cs typeface="Consolas"/>
                <a:sym typeface="Consolas"/>
              </a:rPr>
              <a:t>== </a:t>
            </a:r>
            <a:r>
              <a:rPr lang="en-US" sz="2700">
                <a:solidFill>
                  <a:srgbClr val="0000FF"/>
                </a:solidFill>
                <a:highlight>
                  <a:srgbClr val="FFFFFF"/>
                </a:highlight>
                <a:latin typeface="Consolas"/>
                <a:ea typeface="Consolas"/>
                <a:cs typeface="Consolas"/>
                <a:sym typeface="Consolas"/>
              </a:rPr>
              <a:t>0</a:t>
            </a:r>
            <a:r>
              <a:rPr lang="en-US" sz="2700">
                <a:solidFill>
                  <a:schemeClr val="dk1"/>
                </a:solidFill>
                <a:highlight>
                  <a:srgbClr val="FFFFFF"/>
                </a:highlight>
                <a:latin typeface="Consolas"/>
                <a:ea typeface="Consolas"/>
                <a:cs typeface="Consolas"/>
                <a:sym typeface="Consolas"/>
              </a:rPr>
              <a:t>:</a:t>
            </a:r>
          </a:p>
          <a:p>
            <a:pPr lvl="0" rtl="0">
              <a:spcBef>
                <a:spcPts val="0"/>
              </a:spcBef>
              <a:buClr>
                <a:schemeClr val="dk1"/>
              </a:buClr>
              <a:buSzPct val="107407"/>
              <a:buFont typeface="Arial"/>
              <a:buNone/>
            </a:pPr>
            <a:r>
              <a:rPr lang="en-US" sz="2700">
                <a:solidFill>
                  <a:schemeClr val="dk1"/>
                </a:solidFill>
                <a:highlight>
                  <a:srgbClr val="FFFFFF"/>
                </a:highlight>
                <a:latin typeface="Consolas"/>
                <a:ea typeface="Consolas"/>
                <a:cs typeface="Consolas"/>
                <a:sym typeface="Consolas"/>
              </a:rPr>
              <a:t>           </a:t>
            </a:r>
            <a:r>
              <a:rPr lang="en-US" sz="2700">
                <a:solidFill>
                  <a:srgbClr val="000080"/>
                </a:solidFill>
                <a:highlight>
                  <a:srgbClr val="FFFFFF"/>
                </a:highlight>
                <a:latin typeface="Consolas"/>
                <a:ea typeface="Consolas"/>
                <a:cs typeface="Consolas"/>
                <a:sym typeface="Consolas"/>
              </a:rPr>
              <a:t>print</a:t>
            </a:r>
            <a:r>
              <a:rPr lang="en-US" sz="2700">
                <a:solidFill>
                  <a:schemeClr val="dk1"/>
                </a:solidFill>
                <a:highlight>
                  <a:srgbClr val="FFFFFF"/>
                </a:highlight>
                <a:latin typeface="Consolas"/>
                <a:ea typeface="Consolas"/>
                <a:cs typeface="Consolas"/>
                <a:sym typeface="Consolas"/>
              </a:rPr>
              <a:t>(step, cost_val)</a:t>
            </a:r>
          </a:p>
          <a:p>
            <a:pPr lvl="0" rtl="0">
              <a:spcBef>
                <a:spcPts val="0"/>
              </a:spcBef>
              <a:buClr>
                <a:schemeClr val="dk1"/>
              </a:buClr>
              <a:buFont typeface="Arial"/>
              <a:buNone/>
            </a:pPr>
            <a:r>
              <a:t/>
            </a:r>
            <a:endParaRPr sz="2700">
              <a:solidFill>
                <a:schemeClr val="dk1"/>
              </a:solidFill>
              <a:highlight>
                <a:srgbClr val="FFFFFF"/>
              </a:highlight>
              <a:latin typeface="Consolas"/>
              <a:ea typeface="Consolas"/>
              <a:cs typeface="Consolas"/>
              <a:sym typeface="Consolas"/>
            </a:endParaRPr>
          </a:p>
          <a:p>
            <a:pPr lvl="0" rtl="0">
              <a:spcBef>
                <a:spcPts val="0"/>
              </a:spcBef>
              <a:buClr>
                <a:schemeClr val="dk1"/>
              </a:buClr>
              <a:buSzPct val="107407"/>
              <a:buFont typeface="Arial"/>
              <a:buNone/>
            </a:pPr>
            <a:r>
              <a:rPr lang="en-US" sz="2700">
                <a:solidFill>
                  <a:schemeClr val="dk1"/>
                </a:solidFill>
                <a:highlight>
                  <a:srgbClr val="FFFFFF"/>
                </a:highlight>
                <a:latin typeface="Consolas"/>
                <a:ea typeface="Consolas"/>
                <a:cs typeface="Consolas"/>
                <a:sym typeface="Consolas"/>
              </a:rPr>
              <a:t>   </a:t>
            </a:r>
            <a:r>
              <a:rPr i="1" lang="en-US" sz="2700">
                <a:solidFill>
                  <a:srgbClr val="808080"/>
                </a:solidFill>
                <a:highlight>
                  <a:srgbClr val="FFFFFF"/>
                </a:highlight>
                <a:latin typeface="Consolas"/>
                <a:ea typeface="Consolas"/>
                <a:cs typeface="Consolas"/>
                <a:sym typeface="Consolas"/>
              </a:rPr>
              <a:t># Accuracy report</a:t>
            </a:r>
          </a:p>
          <a:p>
            <a:pPr lvl="0" rtl="0">
              <a:spcBef>
                <a:spcPts val="0"/>
              </a:spcBef>
              <a:buClr>
                <a:schemeClr val="dk1"/>
              </a:buClr>
              <a:buSzPct val="107407"/>
              <a:buFont typeface="Arial"/>
              <a:buNone/>
            </a:pPr>
            <a:r>
              <a:rPr i="1" lang="en-US" sz="2700">
                <a:solidFill>
                  <a:srgbClr val="808080"/>
                </a:solidFill>
                <a:highlight>
                  <a:srgbClr val="FFFFFF"/>
                </a:highlight>
                <a:latin typeface="Consolas"/>
                <a:ea typeface="Consolas"/>
                <a:cs typeface="Consolas"/>
                <a:sym typeface="Consolas"/>
              </a:rPr>
              <a:t>   </a:t>
            </a:r>
            <a:r>
              <a:rPr lang="en-US" sz="2700">
                <a:solidFill>
                  <a:schemeClr val="dk1"/>
                </a:solidFill>
                <a:highlight>
                  <a:srgbClr val="FFFFFF"/>
                </a:highlight>
                <a:latin typeface="Consolas"/>
                <a:ea typeface="Consolas"/>
                <a:cs typeface="Consolas"/>
                <a:sym typeface="Consolas"/>
              </a:rPr>
              <a:t>h, c, a = sess.run([hypothesis, predicted, accuracy],</a:t>
            </a:r>
          </a:p>
          <a:p>
            <a:pPr lvl="0" rtl="0">
              <a:spcBef>
                <a:spcPts val="0"/>
              </a:spcBef>
              <a:buClr>
                <a:schemeClr val="dk1"/>
              </a:buClr>
              <a:buSzPct val="107407"/>
              <a:buFont typeface="Arial"/>
              <a:buNone/>
            </a:pPr>
            <a:r>
              <a:rPr lang="en-US" sz="2700">
                <a:solidFill>
                  <a:schemeClr val="dk1"/>
                </a:solidFill>
                <a:highlight>
                  <a:srgbClr val="FFFFFF"/>
                </a:highlight>
                <a:latin typeface="Consolas"/>
                <a:ea typeface="Consolas"/>
                <a:cs typeface="Consolas"/>
                <a:sym typeface="Consolas"/>
              </a:rPr>
              <a:t>                      </a:t>
            </a:r>
            <a:r>
              <a:rPr lang="en-US" sz="2700">
                <a:solidFill>
                  <a:srgbClr val="660099"/>
                </a:solidFill>
                <a:highlight>
                  <a:srgbClr val="FFFFFF"/>
                </a:highlight>
                <a:latin typeface="Consolas"/>
                <a:ea typeface="Consolas"/>
                <a:cs typeface="Consolas"/>
                <a:sym typeface="Consolas"/>
              </a:rPr>
              <a:t>feed_dict</a:t>
            </a:r>
            <a:r>
              <a:rPr lang="en-US" sz="2700">
                <a:solidFill>
                  <a:schemeClr val="dk1"/>
                </a:solidFill>
                <a:highlight>
                  <a:srgbClr val="FFFFFF"/>
                </a:highlight>
                <a:latin typeface="Consolas"/>
                <a:ea typeface="Consolas"/>
                <a:cs typeface="Consolas"/>
                <a:sym typeface="Consolas"/>
              </a:rPr>
              <a:t>={X: x_data, Y: y_data})</a:t>
            </a:r>
          </a:p>
          <a:p>
            <a:pPr lvl="0" rtl="0">
              <a:spcBef>
                <a:spcPts val="0"/>
              </a:spcBef>
              <a:buClr>
                <a:schemeClr val="dk1"/>
              </a:buClr>
              <a:buSzPct val="107407"/>
              <a:buFont typeface="Arial"/>
              <a:buNone/>
            </a:pPr>
            <a:r>
              <a:rPr lang="en-US" sz="2700">
                <a:solidFill>
                  <a:schemeClr val="dk1"/>
                </a:solidFill>
                <a:highlight>
                  <a:srgbClr val="FFFFFF"/>
                </a:highlight>
                <a:latin typeface="Consolas"/>
                <a:ea typeface="Consolas"/>
                <a:cs typeface="Consolas"/>
                <a:sym typeface="Consolas"/>
              </a:rPr>
              <a:t>   </a:t>
            </a:r>
            <a:r>
              <a:rPr lang="en-US" sz="2700">
                <a:solidFill>
                  <a:srgbClr val="000080"/>
                </a:solidFill>
                <a:highlight>
                  <a:srgbClr val="FFFFFF"/>
                </a:highlight>
                <a:latin typeface="Consolas"/>
                <a:ea typeface="Consolas"/>
                <a:cs typeface="Consolas"/>
                <a:sym typeface="Consolas"/>
              </a:rPr>
              <a:t>print</a:t>
            </a:r>
            <a:r>
              <a:rPr lang="en-US" sz="2700">
                <a:solidFill>
                  <a:schemeClr val="dk1"/>
                </a:solidFill>
                <a:highlight>
                  <a:srgbClr val="FFFFFF"/>
                </a:highlight>
                <a:latin typeface="Consolas"/>
                <a:ea typeface="Consolas"/>
                <a:cs typeface="Consolas"/>
                <a:sym typeface="Consolas"/>
              </a:rPr>
              <a:t>(</a:t>
            </a:r>
            <a:r>
              <a:rPr b="1" lang="en-US" sz="2700">
                <a:solidFill>
                  <a:srgbClr val="008080"/>
                </a:solidFill>
                <a:highlight>
                  <a:srgbClr val="FFFFFF"/>
                </a:highlight>
                <a:latin typeface="Consolas"/>
                <a:ea typeface="Consolas"/>
                <a:cs typeface="Consolas"/>
                <a:sym typeface="Consolas"/>
              </a:rPr>
              <a:t>"</a:t>
            </a:r>
            <a:r>
              <a:rPr b="1" lang="en-US" sz="2700">
                <a:solidFill>
                  <a:srgbClr val="000080"/>
                </a:solidFill>
                <a:highlight>
                  <a:srgbClr val="FFFFFF"/>
                </a:highlight>
                <a:latin typeface="Consolas"/>
                <a:ea typeface="Consolas"/>
                <a:cs typeface="Consolas"/>
                <a:sym typeface="Consolas"/>
              </a:rPr>
              <a:t>\n</a:t>
            </a:r>
            <a:r>
              <a:rPr b="1" lang="en-US" sz="2700">
                <a:solidFill>
                  <a:srgbClr val="008080"/>
                </a:solidFill>
                <a:highlight>
                  <a:srgbClr val="FFFFFF"/>
                </a:highlight>
                <a:latin typeface="Consolas"/>
                <a:ea typeface="Consolas"/>
                <a:cs typeface="Consolas"/>
                <a:sym typeface="Consolas"/>
              </a:rPr>
              <a:t>Hypothesis: "</a:t>
            </a:r>
            <a:r>
              <a:rPr lang="en-US" sz="2700">
                <a:solidFill>
                  <a:schemeClr val="dk1"/>
                </a:solidFill>
                <a:highlight>
                  <a:srgbClr val="FFFFFF"/>
                </a:highlight>
                <a:latin typeface="Consolas"/>
                <a:ea typeface="Consolas"/>
                <a:cs typeface="Consolas"/>
                <a:sym typeface="Consolas"/>
              </a:rPr>
              <a:t>, h, </a:t>
            </a:r>
            <a:r>
              <a:rPr b="1" lang="en-US" sz="2700">
                <a:solidFill>
                  <a:srgbClr val="008080"/>
                </a:solidFill>
                <a:highlight>
                  <a:srgbClr val="FFFFFF"/>
                </a:highlight>
                <a:latin typeface="Consolas"/>
                <a:ea typeface="Consolas"/>
                <a:cs typeface="Consolas"/>
                <a:sym typeface="Consolas"/>
              </a:rPr>
              <a:t>"</a:t>
            </a:r>
            <a:r>
              <a:rPr b="1" lang="en-US" sz="2700">
                <a:solidFill>
                  <a:srgbClr val="000080"/>
                </a:solidFill>
                <a:highlight>
                  <a:srgbClr val="FFFFFF"/>
                </a:highlight>
                <a:latin typeface="Consolas"/>
                <a:ea typeface="Consolas"/>
                <a:cs typeface="Consolas"/>
                <a:sym typeface="Consolas"/>
              </a:rPr>
              <a:t>\n</a:t>
            </a:r>
            <a:r>
              <a:rPr b="1" lang="en-US" sz="2700">
                <a:solidFill>
                  <a:srgbClr val="008080"/>
                </a:solidFill>
                <a:highlight>
                  <a:srgbClr val="FFFFFF"/>
                </a:highlight>
                <a:latin typeface="Consolas"/>
                <a:ea typeface="Consolas"/>
                <a:cs typeface="Consolas"/>
                <a:sym typeface="Consolas"/>
              </a:rPr>
              <a:t>Correct (Y): "</a:t>
            </a:r>
            <a:r>
              <a:rPr lang="en-US" sz="2700">
                <a:solidFill>
                  <a:schemeClr val="dk1"/>
                </a:solidFill>
                <a:highlight>
                  <a:srgbClr val="FFFFFF"/>
                </a:highlight>
                <a:latin typeface="Consolas"/>
                <a:ea typeface="Consolas"/>
                <a:cs typeface="Consolas"/>
                <a:sym typeface="Consolas"/>
              </a:rPr>
              <a:t>, c, </a:t>
            </a:r>
            <a:r>
              <a:rPr b="1" lang="en-US" sz="2700">
                <a:solidFill>
                  <a:srgbClr val="008080"/>
                </a:solidFill>
                <a:highlight>
                  <a:srgbClr val="FFFFFF"/>
                </a:highlight>
                <a:latin typeface="Consolas"/>
                <a:ea typeface="Consolas"/>
                <a:cs typeface="Consolas"/>
                <a:sym typeface="Consolas"/>
              </a:rPr>
              <a:t>"</a:t>
            </a:r>
            <a:r>
              <a:rPr b="1" lang="en-US" sz="2700">
                <a:solidFill>
                  <a:srgbClr val="000080"/>
                </a:solidFill>
                <a:highlight>
                  <a:srgbClr val="FFFFFF"/>
                </a:highlight>
                <a:latin typeface="Consolas"/>
                <a:ea typeface="Consolas"/>
                <a:cs typeface="Consolas"/>
                <a:sym typeface="Consolas"/>
              </a:rPr>
              <a:t>\n</a:t>
            </a:r>
            <a:r>
              <a:rPr b="1" lang="en-US" sz="2700">
                <a:solidFill>
                  <a:srgbClr val="008080"/>
                </a:solidFill>
                <a:highlight>
                  <a:srgbClr val="FFFFFF"/>
                </a:highlight>
                <a:latin typeface="Consolas"/>
                <a:ea typeface="Consolas"/>
                <a:cs typeface="Consolas"/>
                <a:sym typeface="Consolas"/>
              </a:rPr>
              <a:t>Accuracy: "</a:t>
            </a:r>
            <a:r>
              <a:rPr lang="en-US" sz="2700">
                <a:solidFill>
                  <a:schemeClr val="dk1"/>
                </a:solidFill>
                <a:highlight>
                  <a:srgbClr val="FFFFFF"/>
                </a:highlight>
                <a:latin typeface="Consolas"/>
                <a:ea typeface="Consolas"/>
                <a:cs typeface="Consolas"/>
                <a:sym typeface="Consolas"/>
              </a:rPr>
              <a:t>, a)</a:t>
            </a:r>
          </a:p>
          <a:p>
            <a:pPr lvl="0" rtl="0">
              <a:spcBef>
                <a:spcPts val="0"/>
              </a:spcBef>
              <a:buNone/>
            </a:pPr>
            <a:r>
              <a:t/>
            </a:r>
            <a:endParaRPr i="1" sz="2700">
              <a:solidFill>
                <a:srgbClr val="808080"/>
              </a:solidFill>
              <a:highlight>
                <a:srgbClr val="FFFFFF"/>
              </a:highlight>
              <a:latin typeface="Consolas"/>
              <a:ea typeface="Consolas"/>
              <a:cs typeface="Consolas"/>
              <a:sym typeface="Consolas"/>
            </a:endParaRPr>
          </a:p>
        </p:txBody>
      </p:sp>
      <p:sp>
        <p:nvSpPr>
          <p:cNvPr id="978" name="Shape 978"/>
          <p:cNvSpPr txBox="1"/>
          <p:nvPr/>
        </p:nvSpPr>
        <p:spPr>
          <a:xfrm>
            <a:off x="20448267" y="502800"/>
            <a:ext cx="3486300" cy="127104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None/>
            </a:pPr>
            <a:r>
              <a:rPr b="1" lang="en-US" sz="3100">
                <a:solidFill>
                  <a:srgbClr val="008080"/>
                </a:solidFill>
                <a:highlight>
                  <a:srgbClr val="FFFFFF"/>
                </a:highlight>
              </a:rPr>
              <a:t># step, cost</a:t>
            </a:r>
          </a:p>
          <a:p>
            <a:pPr lvl="0" rtl="0">
              <a:spcBef>
                <a:spcPts val="0"/>
              </a:spcBef>
              <a:buNone/>
            </a:pPr>
            <a:r>
              <a:rPr b="1" lang="en-US" sz="3100">
                <a:solidFill>
                  <a:srgbClr val="008080"/>
                </a:solidFill>
                <a:highlight>
                  <a:srgbClr val="FFFFFF"/>
                </a:highlight>
              </a:rPr>
              <a:t>0 1.73078</a:t>
            </a:r>
          </a:p>
          <a:p>
            <a:pPr lvl="0" rtl="0">
              <a:spcBef>
                <a:spcPts val="0"/>
              </a:spcBef>
              <a:buNone/>
            </a:pPr>
            <a:r>
              <a:rPr b="1" lang="en-US" sz="3100">
                <a:solidFill>
                  <a:srgbClr val="008080"/>
                </a:solidFill>
                <a:highlight>
                  <a:srgbClr val="FFFFFF"/>
                </a:highlight>
              </a:rPr>
              <a:t>200 0.571512</a:t>
            </a:r>
          </a:p>
          <a:p>
            <a:pPr lvl="0" rtl="0">
              <a:spcBef>
                <a:spcPts val="0"/>
              </a:spcBef>
              <a:buNone/>
            </a:pPr>
            <a:r>
              <a:rPr b="1" lang="en-US" sz="3100">
                <a:solidFill>
                  <a:srgbClr val="008080"/>
                </a:solidFill>
                <a:highlight>
                  <a:srgbClr val="FFFFFF"/>
                </a:highlight>
              </a:rPr>
              <a:t>400 0.507414</a:t>
            </a:r>
          </a:p>
          <a:p>
            <a:pPr lvl="0" rtl="0">
              <a:spcBef>
                <a:spcPts val="0"/>
              </a:spcBef>
              <a:buNone/>
            </a:pPr>
            <a:r>
              <a:rPr b="1" lang="en-US" sz="3100">
                <a:solidFill>
                  <a:srgbClr val="008080"/>
                </a:solidFill>
                <a:highlight>
                  <a:srgbClr val="FFFFFF"/>
                </a:highlight>
              </a:rPr>
              <a:t>...</a:t>
            </a:r>
          </a:p>
          <a:p>
            <a:pPr lvl="0" rtl="0">
              <a:spcBef>
                <a:spcPts val="0"/>
              </a:spcBef>
              <a:buNone/>
            </a:pPr>
            <a:r>
              <a:rPr b="1" lang="en-US" sz="3100">
                <a:solidFill>
                  <a:srgbClr val="008080"/>
                </a:solidFill>
                <a:highlight>
                  <a:srgbClr val="FFFFFF"/>
                </a:highlight>
              </a:rPr>
              <a:t>9600 0.154132</a:t>
            </a:r>
          </a:p>
          <a:p>
            <a:pPr lvl="0" rtl="0">
              <a:spcBef>
                <a:spcPts val="0"/>
              </a:spcBef>
              <a:buNone/>
            </a:pPr>
            <a:r>
              <a:rPr b="1" lang="en-US" sz="3100">
                <a:solidFill>
                  <a:srgbClr val="008080"/>
                </a:solidFill>
                <a:highlight>
                  <a:srgbClr val="FFFFFF"/>
                </a:highlight>
              </a:rPr>
              <a:t>9800 0.151778</a:t>
            </a:r>
          </a:p>
          <a:p>
            <a:pPr lvl="0" rtl="0">
              <a:spcBef>
                <a:spcPts val="0"/>
              </a:spcBef>
              <a:buNone/>
            </a:pPr>
            <a:r>
              <a:rPr b="1" lang="en-US" sz="3100">
                <a:solidFill>
                  <a:srgbClr val="008080"/>
                </a:solidFill>
                <a:highlight>
                  <a:srgbClr val="FFFFFF"/>
                </a:highlight>
              </a:rPr>
              <a:t>10000 0.149496</a:t>
            </a:r>
          </a:p>
          <a:p>
            <a:pPr lvl="0" rtl="0">
              <a:spcBef>
                <a:spcPts val="0"/>
              </a:spcBef>
              <a:buClr>
                <a:schemeClr val="dk1"/>
              </a:buClr>
              <a:buFont typeface="Arial"/>
              <a:buNone/>
            </a:pPr>
            <a:r>
              <a:t/>
            </a:r>
            <a:endParaRPr b="1" sz="3100">
              <a:solidFill>
                <a:srgbClr val="008080"/>
              </a:solidFill>
              <a:highlight>
                <a:srgbClr val="FFFFFF"/>
              </a:highlight>
            </a:endParaRPr>
          </a:p>
          <a:p>
            <a:pPr lvl="0" rtl="0">
              <a:spcBef>
                <a:spcPts val="0"/>
              </a:spcBef>
              <a:buNone/>
            </a:pPr>
            <a:r>
              <a:t/>
            </a:r>
            <a:endParaRPr b="1" sz="3100">
              <a:solidFill>
                <a:srgbClr val="008080"/>
              </a:solidFill>
              <a:highlight>
                <a:srgbClr val="FFFFFF"/>
              </a:highlight>
            </a:endParaRPr>
          </a:p>
          <a:p>
            <a:pPr lvl="0" rtl="0">
              <a:spcBef>
                <a:spcPts val="0"/>
              </a:spcBef>
              <a:buNone/>
            </a:pPr>
            <a:r>
              <a:rPr b="1" lang="en-US" sz="3100">
                <a:solidFill>
                  <a:srgbClr val="008080"/>
                </a:solidFill>
                <a:highlight>
                  <a:srgbClr val="FFFFFF"/>
                </a:highlight>
              </a:rPr>
              <a:t>Hypothesis:  </a:t>
            </a:r>
          </a:p>
          <a:p>
            <a:pPr lvl="0" rtl="0">
              <a:spcBef>
                <a:spcPts val="0"/>
              </a:spcBef>
              <a:buNone/>
            </a:pPr>
            <a:r>
              <a:rPr b="1" lang="en-US" sz="3100">
                <a:solidFill>
                  <a:srgbClr val="008080"/>
                </a:solidFill>
                <a:highlight>
                  <a:srgbClr val="FFFFFF"/>
                </a:highlight>
              </a:rPr>
              <a:t>[[ 0.03074029]</a:t>
            </a:r>
          </a:p>
          <a:p>
            <a:pPr lvl="0" rtl="0">
              <a:spcBef>
                <a:spcPts val="0"/>
              </a:spcBef>
              <a:buNone/>
            </a:pPr>
            <a:r>
              <a:rPr b="1" lang="en-US" sz="3100">
                <a:solidFill>
                  <a:srgbClr val="008080"/>
                </a:solidFill>
                <a:highlight>
                  <a:srgbClr val="FFFFFF"/>
                </a:highlight>
              </a:rPr>
              <a:t>[ 0.15884677]</a:t>
            </a:r>
          </a:p>
          <a:p>
            <a:pPr lvl="0" rtl="0">
              <a:spcBef>
                <a:spcPts val="0"/>
              </a:spcBef>
              <a:buNone/>
            </a:pPr>
            <a:r>
              <a:rPr b="1" lang="en-US" sz="3100">
                <a:solidFill>
                  <a:srgbClr val="008080"/>
                </a:solidFill>
                <a:highlight>
                  <a:srgbClr val="FFFFFF"/>
                </a:highlight>
              </a:rPr>
              <a:t>[ 0.30486736]</a:t>
            </a:r>
          </a:p>
          <a:p>
            <a:pPr lvl="0" rtl="0">
              <a:spcBef>
                <a:spcPts val="0"/>
              </a:spcBef>
              <a:buNone/>
            </a:pPr>
            <a:r>
              <a:rPr b="1" lang="en-US" sz="3100">
                <a:solidFill>
                  <a:srgbClr val="008080"/>
                </a:solidFill>
                <a:highlight>
                  <a:srgbClr val="FFFFFF"/>
                </a:highlight>
              </a:rPr>
              <a:t>[ 0.78138196]</a:t>
            </a:r>
          </a:p>
          <a:p>
            <a:pPr lvl="0" rtl="0">
              <a:spcBef>
                <a:spcPts val="0"/>
              </a:spcBef>
              <a:buNone/>
            </a:pPr>
            <a:r>
              <a:rPr b="1" lang="en-US" sz="3100">
                <a:solidFill>
                  <a:srgbClr val="008080"/>
                </a:solidFill>
                <a:highlight>
                  <a:srgbClr val="FFFFFF"/>
                </a:highlight>
              </a:rPr>
              <a:t>[ 0.93957496]</a:t>
            </a:r>
          </a:p>
          <a:p>
            <a:pPr lvl="0" rtl="0">
              <a:spcBef>
                <a:spcPts val="0"/>
              </a:spcBef>
              <a:buNone/>
            </a:pPr>
            <a:r>
              <a:rPr b="1" lang="en-US" sz="3100">
                <a:solidFill>
                  <a:srgbClr val="008080"/>
                </a:solidFill>
                <a:highlight>
                  <a:srgbClr val="FFFFFF"/>
                </a:highlight>
              </a:rPr>
              <a:t>[ 0.98016882]]</a:t>
            </a:r>
          </a:p>
          <a:p>
            <a:pPr lvl="0" rtl="0">
              <a:spcBef>
                <a:spcPts val="0"/>
              </a:spcBef>
              <a:buNone/>
            </a:pPr>
            <a:r>
              <a:t/>
            </a:r>
            <a:endParaRPr b="1" sz="3100">
              <a:solidFill>
                <a:srgbClr val="008080"/>
              </a:solidFill>
              <a:highlight>
                <a:srgbClr val="FFFFFF"/>
              </a:highlight>
            </a:endParaRPr>
          </a:p>
          <a:p>
            <a:pPr lvl="0" rtl="0">
              <a:spcBef>
                <a:spcPts val="0"/>
              </a:spcBef>
              <a:buNone/>
            </a:pPr>
            <a:r>
              <a:rPr b="1" lang="en-US" sz="3100">
                <a:solidFill>
                  <a:srgbClr val="008080"/>
                </a:solidFill>
                <a:highlight>
                  <a:srgbClr val="FFFFFF"/>
                </a:highlight>
              </a:rPr>
              <a:t>Correct (Y):  </a:t>
            </a:r>
          </a:p>
          <a:p>
            <a:pPr lvl="0" rtl="0">
              <a:spcBef>
                <a:spcPts val="0"/>
              </a:spcBef>
              <a:buNone/>
            </a:pPr>
            <a:r>
              <a:rPr b="1" lang="en-US" sz="3100">
                <a:solidFill>
                  <a:srgbClr val="008080"/>
                </a:solidFill>
                <a:highlight>
                  <a:srgbClr val="FFFFFF"/>
                </a:highlight>
              </a:rPr>
              <a:t>[[ 0.]</a:t>
            </a:r>
          </a:p>
          <a:p>
            <a:pPr lvl="0" rtl="0">
              <a:spcBef>
                <a:spcPts val="0"/>
              </a:spcBef>
              <a:buNone/>
            </a:pPr>
            <a:r>
              <a:rPr b="1" lang="en-US" sz="3100">
                <a:solidFill>
                  <a:srgbClr val="008080"/>
                </a:solidFill>
                <a:highlight>
                  <a:srgbClr val="FFFFFF"/>
                </a:highlight>
              </a:rPr>
              <a:t>[ 0.]</a:t>
            </a:r>
          </a:p>
          <a:p>
            <a:pPr lvl="0" rtl="0">
              <a:spcBef>
                <a:spcPts val="0"/>
              </a:spcBef>
              <a:buNone/>
            </a:pPr>
            <a:r>
              <a:rPr b="1" lang="en-US" sz="3100">
                <a:solidFill>
                  <a:srgbClr val="008080"/>
                </a:solidFill>
                <a:highlight>
                  <a:srgbClr val="FFFFFF"/>
                </a:highlight>
              </a:rPr>
              <a:t>[ 0.]</a:t>
            </a:r>
          </a:p>
          <a:p>
            <a:pPr lvl="0" rtl="0">
              <a:spcBef>
                <a:spcPts val="0"/>
              </a:spcBef>
              <a:buNone/>
            </a:pPr>
            <a:r>
              <a:rPr b="1" lang="en-US" sz="3100">
                <a:solidFill>
                  <a:srgbClr val="008080"/>
                </a:solidFill>
                <a:highlight>
                  <a:srgbClr val="FFFFFF"/>
                </a:highlight>
              </a:rPr>
              <a:t>[ 1.]</a:t>
            </a:r>
          </a:p>
          <a:p>
            <a:pPr lvl="0" rtl="0">
              <a:spcBef>
                <a:spcPts val="0"/>
              </a:spcBef>
              <a:buNone/>
            </a:pPr>
            <a:r>
              <a:rPr b="1" lang="en-US" sz="3100">
                <a:solidFill>
                  <a:srgbClr val="008080"/>
                </a:solidFill>
                <a:highlight>
                  <a:srgbClr val="FFFFFF"/>
                </a:highlight>
              </a:rPr>
              <a:t>[ 1.]</a:t>
            </a:r>
          </a:p>
          <a:p>
            <a:pPr lvl="0" rtl="0">
              <a:spcBef>
                <a:spcPts val="0"/>
              </a:spcBef>
              <a:buNone/>
            </a:pPr>
            <a:r>
              <a:rPr b="1" lang="en-US" sz="3100">
                <a:solidFill>
                  <a:srgbClr val="008080"/>
                </a:solidFill>
                <a:highlight>
                  <a:srgbClr val="FFFFFF"/>
                </a:highlight>
              </a:rPr>
              <a:t>[ 1.]]</a:t>
            </a:r>
          </a:p>
          <a:p>
            <a:pPr lvl="0" rtl="0">
              <a:spcBef>
                <a:spcPts val="0"/>
              </a:spcBef>
              <a:buNone/>
            </a:pPr>
            <a:r>
              <a:t/>
            </a:r>
            <a:endParaRPr b="1" sz="3100">
              <a:solidFill>
                <a:srgbClr val="008080"/>
              </a:solidFill>
              <a:highlight>
                <a:srgbClr val="FFFFFF"/>
              </a:highlight>
            </a:endParaRPr>
          </a:p>
          <a:p>
            <a:pPr lvl="0" rtl="0">
              <a:spcBef>
                <a:spcPts val="0"/>
              </a:spcBef>
              <a:buNone/>
            </a:pPr>
            <a:r>
              <a:rPr b="1" lang="en-US" sz="3100">
                <a:solidFill>
                  <a:srgbClr val="008080"/>
                </a:solidFill>
                <a:highlight>
                  <a:srgbClr val="FFFFFF"/>
                </a:highlight>
              </a:rPr>
              <a:t>Accuracy:  1.0</a:t>
            </a:r>
          </a:p>
        </p:txBody>
      </p:sp>
      <p:sp>
        <p:nvSpPr>
          <p:cNvPr id="979" name="Shape 979"/>
          <p:cNvSpPr txBox="1"/>
          <p:nvPr/>
        </p:nvSpPr>
        <p:spPr>
          <a:xfrm>
            <a:off x="8597133" y="12829733"/>
            <a:ext cx="20532000" cy="1201500"/>
          </a:xfrm>
          <a:prstGeom prst="rect">
            <a:avLst/>
          </a:prstGeom>
          <a:noFill/>
          <a:ln>
            <a:noFill/>
          </a:ln>
        </p:spPr>
        <p:txBody>
          <a:bodyPr anchorCtr="0" anchor="ctr" bIns="243800" lIns="243800" rIns="243800" wrap="square" tIns="243800">
            <a:noAutofit/>
          </a:bodyPr>
          <a:lstStyle/>
          <a:p>
            <a:pPr lvl="0" rtl="0">
              <a:spcBef>
                <a:spcPts val="0"/>
              </a:spcBef>
              <a:buNone/>
            </a:pPr>
            <a:r>
              <a:rPr lang="en-US" sz="2900" u="sng">
                <a:solidFill>
                  <a:schemeClr val="hlink"/>
                </a:solidFill>
                <a:hlinkClick r:id="rId3"/>
              </a:rPr>
              <a:t>https://github.com/hunkim/DeepLearningZeroToAll/blob/master/lab-05-1-logistic_regression.py</a:t>
            </a:r>
            <a:r>
              <a:rPr lang="en-US" sz="2900"/>
              <a:t> </a:t>
            </a: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3" name="Shape 983"/>
        <p:cNvGrpSpPr/>
        <p:nvPr/>
      </p:nvGrpSpPr>
      <p:grpSpPr>
        <a:xfrm>
          <a:off x="0" y="0"/>
          <a:ext cx="0" cy="0"/>
          <a:chOff x="0" y="0"/>
          <a:chExt cx="0" cy="0"/>
        </a:xfrm>
      </p:grpSpPr>
      <p:sp>
        <p:nvSpPr>
          <p:cNvPr id="984" name="Shape 984"/>
          <p:cNvSpPr txBox="1"/>
          <p:nvPr>
            <p:ph type="title"/>
          </p:nvPr>
        </p:nvSpPr>
        <p:spPr>
          <a:xfrm>
            <a:off x="3697152" y="578133"/>
            <a:ext cx="10166400" cy="3428700"/>
          </a:xfrm>
          <a:prstGeom prst="rect">
            <a:avLst/>
          </a:prstGeom>
        </p:spPr>
        <p:txBody>
          <a:bodyPr anchorCtr="0" anchor="ctr" bIns="91400" lIns="91400" rIns="91400" wrap="square" tIns="91400">
            <a:noAutofit/>
          </a:bodyPr>
          <a:lstStyle/>
          <a:p>
            <a:pPr lvl="0" rtl="0">
              <a:spcBef>
                <a:spcPts val="0"/>
              </a:spcBef>
              <a:buNone/>
            </a:pPr>
            <a:r>
              <a:rPr lang="en-US"/>
              <a:t>Classifying diabetes</a:t>
            </a:r>
          </a:p>
        </p:txBody>
      </p:sp>
      <p:pic>
        <p:nvPicPr>
          <p:cNvPr descr="Image result for diabetes" id="985" name="Shape 985"/>
          <p:cNvPicPr preferRelativeResize="0"/>
          <p:nvPr/>
        </p:nvPicPr>
        <p:blipFill>
          <a:blip r:embed="rId3">
            <a:alphaModFix/>
          </a:blip>
          <a:stretch>
            <a:fillRect/>
          </a:stretch>
        </p:blipFill>
        <p:spPr>
          <a:xfrm>
            <a:off x="15442833" y="578133"/>
            <a:ext cx="8153400" cy="3987800"/>
          </a:xfrm>
          <a:prstGeom prst="rect">
            <a:avLst/>
          </a:prstGeom>
          <a:noFill/>
          <a:ln>
            <a:noFill/>
          </a:ln>
        </p:spPr>
      </p:pic>
      <p:sp>
        <p:nvSpPr>
          <p:cNvPr id="986" name="Shape 986"/>
          <p:cNvSpPr txBox="1"/>
          <p:nvPr/>
        </p:nvSpPr>
        <p:spPr>
          <a:xfrm>
            <a:off x="1546600" y="10828533"/>
            <a:ext cx="22049700" cy="2145600"/>
          </a:xfrm>
          <a:prstGeom prst="rect">
            <a:avLst/>
          </a:prstGeom>
          <a:noFill/>
          <a:ln>
            <a:noFill/>
          </a:ln>
        </p:spPr>
        <p:txBody>
          <a:bodyPr anchorCtr="0" anchor="ctr" bIns="243800" lIns="243800" rIns="243800" wrap="square" tIns="243800">
            <a:noAutofit/>
          </a:bodyPr>
          <a:lstStyle/>
          <a:p>
            <a:pPr lvl="0" rtl="0">
              <a:spcBef>
                <a:spcPts val="0"/>
              </a:spcBef>
              <a:buNone/>
            </a:pPr>
            <a:r>
              <a:t/>
            </a:r>
            <a:endParaRPr b="1" sz="4000">
              <a:solidFill>
                <a:schemeClr val="dk1"/>
              </a:solidFill>
              <a:highlight>
                <a:srgbClr val="FFFFFF"/>
              </a:highlight>
            </a:endParaRPr>
          </a:p>
          <a:p>
            <a:pPr lvl="0" rtl="0">
              <a:spcBef>
                <a:spcPts val="0"/>
              </a:spcBef>
              <a:buNone/>
            </a:pPr>
            <a:r>
              <a:rPr lang="en-US" sz="4000">
                <a:solidFill>
                  <a:schemeClr val="dk1"/>
                </a:solidFill>
                <a:highlight>
                  <a:srgbClr val="FFE4FF"/>
                </a:highlight>
                <a:latin typeface="Consolas"/>
                <a:ea typeface="Consolas"/>
                <a:cs typeface="Consolas"/>
                <a:sym typeface="Consolas"/>
              </a:rPr>
              <a:t>xy</a:t>
            </a:r>
            <a:r>
              <a:rPr lang="en-US" sz="4000">
                <a:solidFill>
                  <a:schemeClr val="dk1"/>
                </a:solidFill>
                <a:highlight>
                  <a:srgbClr val="FFFFFF"/>
                </a:highlight>
                <a:latin typeface="Consolas"/>
                <a:ea typeface="Consolas"/>
                <a:cs typeface="Consolas"/>
                <a:sym typeface="Consolas"/>
              </a:rPr>
              <a:t> = np.loadtxt(</a:t>
            </a:r>
            <a:r>
              <a:rPr b="1" lang="en-US" sz="4000">
                <a:solidFill>
                  <a:srgbClr val="008080"/>
                </a:solidFill>
                <a:highlight>
                  <a:srgbClr val="FFFFFF"/>
                </a:highlight>
                <a:latin typeface="Consolas"/>
                <a:ea typeface="Consolas"/>
                <a:cs typeface="Consolas"/>
                <a:sym typeface="Consolas"/>
              </a:rPr>
              <a:t>'data-03-diabetes.csv'</a:t>
            </a:r>
            <a:r>
              <a:rPr lang="en-US" sz="4000">
                <a:solidFill>
                  <a:schemeClr val="dk1"/>
                </a:solidFill>
                <a:highlight>
                  <a:srgbClr val="FFFFFF"/>
                </a:highlight>
                <a:latin typeface="Consolas"/>
                <a:ea typeface="Consolas"/>
                <a:cs typeface="Consolas"/>
                <a:sym typeface="Consolas"/>
              </a:rPr>
              <a:t>, </a:t>
            </a:r>
            <a:r>
              <a:rPr lang="en-US" sz="4000">
                <a:solidFill>
                  <a:srgbClr val="660099"/>
                </a:solidFill>
                <a:highlight>
                  <a:srgbClr val="FFFFFF"/>
                </a:highlight>
                <a:latin typeface="Consolas"/>
                <a:ea typeface="Consolas"/>
                <a:cs typeface="Consolas"/>
                <a:sym typeface="Consolas"/>
              </a:rPr>
              <a:t>delimiter</a:t>
            </a:r>
            <a:r>
              <a:rPr lang="en-US" sz="4000">
                <a:solidFill>
                  <a:schemeClr val="dk1"/>
                </a:solidFill>
                <a:highlight>
                  <a:srgbClr val="FFFFFF"/>
                </a:highlight>
                <a:latin typeface="Consolas"/>
                <a:ea typeface="Consolas"/>
                <a:cs typeface="Consolas"/>
                <a:sym typeface="Consolas"/>
              </a:rPr>
              <a:t>=</a:t>
            </a:r>
            <a:r>
              <a:rPr b="1" lang="en-US" sz="4000">
                <a:solidFill>
                  <a:srgbClr val="008080"/>
                </a:solidFill>
                <a:highlight>
                  <a:srgbClr val="FFFFFF"/>
                </a:highlight>
                <a:latin typeface="Consolas"/>
                <a:ea typeface="Consolas"/>
                <a:cs typeface="Consolas"/>
                <a:sym typeface="Consolas"/>
              </a:rPr>
              <a:t>','</a:t>
            </a:r>
            <a:r>
              <a:rPr lang="en-US" sz="4000">
                <a:solidFill>
                  <a:schemeClr val="dk1"/>
                </a:solidFill>
                <a:highlight>
                  <a:srgbClr val="FFFFFF"/>
                </a:highlight>
                <a:latin typeface="Consolas"/>
                <a:ea typeface="Consolas"/>
                <a:cs typeface="Consolas"/>
                <a:sym typeface="Consolas"/>
              </a:rPr>
              <a:t>, </a:t>
            </a:r>
            <a:r>
              <a:rPr lang="en-US" sz="4000">
                <a:solidFill>
                  <a:srgbClr val="660099"/>
                </a:solidFill>
                <a:highlight>
                  <a:srgbClr val="FFFFFF"/>
                </a:highlight>
                <a:latin typeface="Consolas"/>
                <a:ea typeface="Consolas"/>
                <a:cs typeface="Consolas"/>
                <a:sym typeface="Consolas"/>
              </a:rPr>
              <a:t>dtype</a:t>
            </a:r>
            <a:r>
              <a:rPr lang="en-US" sz="4000">
                <a:solidFill>
                  <a:schemeClr val="dk1"/>
                </a:solidFill>
                <a:highlight>
                  <a:srgbClr val="FFFFFF"/>
                </a:highlight>
                <a:latin typeface="Consolas"/>
                <a:ea typeface="Consolas"/>
                <a:cs typeface="Consolas"/>
                <a:sym typeface="Consolas"/>
              </a:rPr>
              <a:t>=np.float32)</a:t>
            </a:r>
          </a:p>
          <a:p>
            <a:pPr lvl="0" rtl="0">
              <a:spcBef>
                <a:spcPts val="0"/>
              </a:spcBef>
              <a:buNone/>
            </a:pPr>
            <a:r>
              <a:rPr lang="en-US" sz="4000">
                <a:solidFill>
                  <a:schemeClr val="dk1"/>
                </a:solidFill>
                <a:highlight>
                  <a:srgbClr val="FFFFFF"/>
                </a:highlight>
                <a:latin typeface="Consolas"/>
                <a:ea typeface="Consolas"/>
                <a:cs typeface="Consolas"/>
                <a:sym typeface="Consolas"/>
              </a:rPr>
              <a:t>x_data = </a:t>
            </a:r>
            <a:r>
              <a:rPr lang="en-US" sz="4000">
                <a:solidFill>
                  <a:schemeClr val="dk1"/>
                </a:solidFill>
                <a:highlight>
                  <a:srgbClr val="E4E4FF"/>
                </a:highlight>
                <a:latin typeface="Consolas"/>
                <a:ea typeface="Consolas"/>
                <a:cs typeface="Consolas"/>
                <a:sym typeface="Consolas"/>
              </a:rPr>
              <a:t>xy</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0</a:t>
            </a:r>
            <a:r>
              <a:rPr lang="en-US" sz="4000">
                <a:solidFill>
                  <a:schemeClr val="dk1"/>
                </a:solidFill>
                <a:highlight>
                  <a:srgbClr val="FFFFFF"/>
                </a:highlight>
                <a:latin typeface="Consolas"/>
                <a:ea typeface="Consolas"/>
                <a:cs typeface="Consolas"/>
                <a:sym typeface="Consolas"/>
              </a:rPr>
              <a:t>:-</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a:t>
            </a:r>
          </a:p>
          <a:p>
            <a:pPr lvl="0" rtl="0">
              <a:spcBef>
                <a:spcPts val="0"/>
              </a:spcBef>
              <a:buNone/>
            </a:pPr>
            <a:r>
              <a:rPr lang="en-US" sz="4000">
                <a:solidFill>
                  <a:schemeClr val="dk1"/>
                </a:solidFill>
                <a:highlight>
                  <a:srgbClr val="FFFFFF"/>
                </a:highlight>
                <a:latin typeface="Consolas"/>
                <a:ea typeface="Consolas"/>
                <a:cs typeface="Consolas"/>
                <a:sym typeface="Consolas"/>
              </a:rPr>
              <a:t>y_data = </a:t>
            </a:r>
            <a:r>
              <a:rPr lang="en-US" sz="4000">
                <a:solidFill>
                  <a:schemeClr val="dk1"/>
                </a:solidFill>
                <a:highlight>
                  <a:srgbClr val="E4E4FF"/>
                </a:highlight>
                <a:latin typeface="Consolas"/>
                <a:ea typeface="Consolas"/>
                <a:cs typeface="Consolas"/>
                <a:sym typeface="Consolas"/>
              </a:rPr>
              <a:t>xy</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a:t>
            </a:r>
          </a:p>
          <a:p>
            <a:pPr lvl="0" rtl="0">
              <a:spcBef>
                <a:spcPts val="0"/>
              </a:spcBef>
              <a:buNone/>
            </a:pPr>
            <a:r>
              <a:t/>
            </a:r>
            <a:endParaRPr b="1" sz="4000">
              <a:solidFill>
                <a:schemeClr val="dk1"/>
              </a:solidFill>
              <a:highlight>
                <a:srgbClr val="FFFFFF"/>
              </a:highlight>
            </a:endParaRPr>
          </a:p>
        </p:txBody>
      </p:sp>
      <p:pic>
        <p:nvPicPr>
          <p:cNvPr id="987" name="Shape 987"/>
          <p:cNvPicPr preferRelativeResize="0"/>
          <p:nvPr/>
        </p:nvPicPr>
        <p:blipFill>
          <a:blip r:embed="rId4">
            <a:alphaModFix/>
          </a:blip>
          <a:stretch>
            <a:fillRect/>
          </a:stretch>
        </p:blipFill>
        <p:spPr>
          <a:xfrm>
            <a:off x="2429967" y="5749330"/>
            <a:ext cx="18053247" cy="3987800"/>
          </a:xfrm>
          <a:prstGeom prst="rect">
            <a:avLst/>
          </a:prstGeom>
          <a:noFill/>
          <a:ln cap="flat" cmpd="sng" w="9525">
            <a:solidFill>
              <a:srgbClr val="4A86E8"/>
            </a:solidFill>
            <a:prstDash val="solid"/>
            <a:round/>
            <a:headEnd len="med" w="med" type="none"/>
            <a:tailEnd len="med" w="med" type="none"/>
          </a:ln>
        </p:spPr>
      </p:pic>
      <p:sp>
        <p:nvSpPr>
          <p:cNvPr id="988" name="Shape 988"/>
          <p:cNvSpPr txBox="1"/>
          <p:nvPr/>
        </p:nvSpPr>
        <p:spPr>
          <a:xfrm>
            <a:off x="6971533" y="12829733"/>
            <a:ext cx="20532000" cy="1201500"/>
          </a:xfrm>
          <a:prstGeom prst="rect">
            <a:avLst/>
          </a:prstGeom>
          <a:noFill/>
          <a:ln>
            <a:noFill/>
          </a:ln>
        </p:spPr>
        <p:txBody>
          <a:bodyPr anchorCtr="0" anchor="ctr" bIns="243800" lIns="243800" rIns="243800" wrap="square" tIns="243800">
            <a:noAutofit/>
          </a:bodyPr>
          <a:lstStyle/>
          <a:p>
            <a:pPr lvl="0" rtl="0">
              <a:spcBef>
                <a:spcPts val="0"/>
              </a:spcBef>
              <a:buNone/>
            </a:pPr>
            <a:r>
              <a:rPr lang="en-US" sz="2900" u="sng">
                <a:solidFill>
                  <a:schemeClr val="hlink"/>
                </a:solidFill>
                <a:hlinkClick r:id="rId5"/>
              </a:rPr>
              <a:t>https://github.com/hunkim/DeepLearningZeroToAll/blob/master/lab-05-2-logistic_regression_diabetes.py</a:t>
            </a:r>
            <a:r>
              <a:rPr lang="en-US" sz="2900"/>
              <a:t> </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pic>
        <p:nvPicPr>
          <p:cNvPr descr="pasted-image.png" id="327" name="Shape 327"/>
          <p:cNvPicPr preferRelativeResize="0"/>
          <p:nvPr/>
        </p:nvPicPr>
        <p:blipFill rotWithShape="1">
          <a:blip r:embed="rId3">
            <a:alphaModFix/>
          </a:blip>
          <a:srcRect b="0" l="0" r="0" t="0"/>
          <a:stretch/>
        </p:blipFill>
        <p:spPr>
          <a:xfrm>
            <a:off x="1900420" y="2025575"/>
            <a:ext cx="20583160" cy="9664850"/>
          </a:xfrm>
          <a:prstGeom prst="rect">
            <a:avLst/>
          </a:prstGeom>
          <a:noFill/>
          <a:ln>
            <a:noFill/>
          </a:ln>
        </p:spPr>
      </p:pic>
      <p:sp>
        <p:nvSpPr>
          <p:cNvPr id="328" name="Shape 328"/>
          <p:cNvSpPr/>
          <p:nvPr/>
        </p:nvSpPr>
        <p:spPr>
          <a:xfrm>
            <a:off x="9272455" y="12752046"/>
            <a:ext cx="14023341" cy="904876"/>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Helvetica Neue Light"/>
              <a:buNone/>
            </a:pPr>
            <a:r>
              <a:rPr b="0" i="0" lang="en-US" sz="5000" u="none" cap="none" strike="noStrike">
                <a:solidFill>
                  <a:srgbClr val="000000"/>
                </a:solidFill>
                <a:latin typeface="Helvetica Neue Light"/>
                <a:ea typeface="Helvetica Neue Light"/>
                <a:cs typeface="Helvetica Neue Light"/>
                <a:sym typeface="Helvetica Neue Light"/>
              </a:rPr>
              <a:t>https://devblogs.nvidia.com/parallelforall/page/5/</a:t>
            </a: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2" name="Shape 992"/>
        <p:cNvGrpSpPr/>
        <p:nvPr/>
      </p:nvGrpSpPr>
      <p:grpSpPr>
        <a:xfrm>
          <a:off x="0" y="0"/>
          <a:ext cx="0" cy="0"/>
          <a:chOff x="0" y="0"/>
          <a:chExt cx="0" cy="0"/>
        </a:xfrm>
      </p:grpSpPr>
      <p:sp>
        <p:nvSpPr>
          <p:cNvPr id="993" name="Shape 993"/>
          <p:cNvSpPr txBox="1"/>
          <p:nvPr/>
        </p:nvSpPr>
        <p:spPr>
          <a:xfrm>
            <a:off x="0" y="0"/>
            <a:ext cx="15262500" cy="13716000"/>
          </a:xfrm>
          <a:prstGeom prst="rect">
            <a:avLst/>
          </a:prstGeom>
          <a:noFill/>
          <a:ln>
            <a:noFill/>
          </a:ln>
        </p:spPr>
        <p:txBody>
          <a:bodyPr anchorCtr="0" anchor="ctr" bIns="243800" lIns="243800" rIns="243800" wrap="square" tIns="243800">
            <a:noAutofit/>
          </a:bodyPr>
          <a:lstStyle/>
          <a:p>
            <a:pPr lvl="0" rtl="0">
              <a:spcBef>
                <a:spcPts val="0"/>
              </a:spcBef>
              <a:buNone/>
            </a:pPr>
            <a:r>
              <a:rPr lang="en-US" sz="2400">
                <a:solidFill>
                  <a:schemeClr val="dk1"/>
                </a:solidFill>
                <a:highlight>
                  <a:srgbClr val="FFFFFF"/>
                </a:highlight>
                <a:latin typeface="Consolas"/>
                <a:ea typeface="Consolas"/>
                <a:cs typeface="Consolas"/>
                <a:sym typeface="Consolas"/>
              </a:rPr>
              <a:t>xy = np.loadtxt(</a:t>
            </a:r>
            <a:r>
              <a:rPr b="1" lang="en-US" sz="2400">
                <a:solidFill>
                  <a:srgbClr val="008080"/>
                </a:solidFill>
                <a:highlight>
                  <a:srgbClr val="FFFFFF"/>
                </a:highlight>
                <a:latin typeface="Consolas"/>
                <a:ea typeface="Consolas"/>
                <a:cs typeface="Consolas"/>
                <a:sym typeface="Consolas"/>
              </a:rPr>
              <a:t>'data-03-diabetes.csv'</a:t>
            </a:r>
            <a:r>
              <a:rPr lang="en-US" sz="2400">
                <a:solidFill>
                  <a:schemeClr val="dk1"/>
                </a:solidFill>
                <a:highlight>
                  <a:srgbClr val="FFFFFF"/>
                </a:highlight>
                <a:latin typeface="Consolas"/>
                <a:ea typeface="Consolas"/>
                <a:cs typeface="Consolas"/>
                <a:sym typeface="Consolas"/>
              </a:rPr>
              <a:t>, </a:t>
            </a:r>
            <a:r>
              <a:rPr lang="en-US" sz="2400">
                <a:solidFill>
                  <a:srgbClr val="660099"/>
                </a:solidFill>
                <a:highlight>
                  <a:srgbClr val="FFFFFF"/>
                </a:highlight>
                <a:latin typeface="Consolas"/>
                <a:ea typeface="Consolas"/>
                <a:cs typeface="Consolas"/>
                <a:sym typeface="Consolas"/>
              </a:rPr>
              <a:t>delimiter</a:t>
            </a:r>
            <a:r>
              <a:rPr lang="en-US" sz="2400">
                <a:solidFill>
                  <a:schemeClr val="dk1"/>
                </a:solidFill>
                <a:highlight>
                  <a:srgbClr val="FFFFFF"/>
                </a:highlight>
                <a:latin typeface="Consolas"/>
                <a:ea typeface="Consolas"/>
                <a:cs typeface="Consolas"/>
                <a:sym typeface="Consolas"/>
              </a:rPr>
              <a:t>=</a:t>
            </a:r>
            <a:r>
              <a:rPr b="1" lang="en-US" sz="2400">
                <a:solidFill>
                  <a:srgbClr val="008080"/>
                </a:solidFill>
                <a:highlight>
                  <a:srgbClr val="FFFFFF"/>
                </a:highlight>
                <a:latin typeface="Consolas"/>
                <a:ea typeface="Consolas"/>
                <a:cs typeface="Consolas"/>
                <a:sym typeface="Consolas"/>
              </a:rPr>
              <a:t>','</a:t>
            </a:r>
            <a:r>
              <a:rPr lang="en-US" sz="2400">
                <a:solidFill>
                  <a:schemeClr val="dk1"/>
                </a:solidFill>
                <a:highlight>
                  <a:srgbClr val="FFFFFF"/>
                </a:highlight>
                <a:latin typeface="Consolas"/>
                <a:ea typeface="Consolas"/>
                <a:cs typeface="Consolas"/>
                <a:sym typeface="Consolas"/>
              </a:rPr>
              <a:t>, </a:t>
            </a:r>
            <a:r>
              <a:rPr lang="en-US" sz="2400">
                <a:solidFill>
                  <a:srgbClr val="660099"/>
                </a:solidFill>
                <a:highlight>
                  <a:srgbClr val="FFFFFF"/>
                </a:highlight>
                <a:latin typeface="Consolas"/>
                <a:ea typeface="Consolas"/>
                <a:cs typeface="Consolas"/>
                <a:sym typeface="Consolas"/>
              </a:rPr>
              <a:t>dtype</a:t>
            </a:r>
            <a:r>
              <a:rPr lang="en-US" sz="2400">
                <a:solidFill>
                  <a:schemeClr val="dk1"/>
                </a:solidFill>
                <a:highlight>
                  <a:srgbClr val="FFFFFF"/>
                </a:highlight>
                <a:latin typeface="Consolas"/>
                <a:ea typeface="Consolas"/>
                <a:cs typeface="Consolas"/>
                <a:sym typeface="Consolas"/>
              </a:rPr>
              <a:t>=np.float32)</a:t>
            </a:r>
          </a:p>
          <a:p>
            <a:pPr lvl="0" rtl="0">
              <a:spcBef>
                <a:spcPts val="0"/>
              </a:spcBef>
              <a:buNone/>
            </a:pPr>
            <a:r>
              <a:rPr lang="en-US" sz="2400">
                <a:solidFill>
                  <a:schemeClr val="dk1"/>
                </a:solidFill>
                <a:highlight>
                  <a:srgbClr val="FFFFFF"/>
                </a:highlight>
                <a:latin typeface="Consolas"/>
                <a:ea typeface="Consolas"/>
                <a:cs typeface="Consolas"/>
                <a:sym typeface="Consolas"/>
              </a:rPr>
              <a:t>x_data = xy[:, </a:t>
            </a:r>
            <a:r>
              <a:rPr lang="en-US" sz="2400">
                <a:solidFill>
                  <a:srgbClr val="0000FF"/>
                </a:solidFill>
                <a:highlight>
                  <a:srgbClr val="FFFFFF"/>
                </a:highlight>
                <a:latin typeface="Consolas"/>
                <a:ea typeface="Consolas"/>
                <a:cs typeface="Consolas"/>
                <a:sym typeface="Consolas"/>
              </a:rPr>
              <a:t>0</a:t>
            </a:r>
            <a:r>
              <a:rPr lang="en-US" sz="2400">
                <a:solidFill>
                  <a:schemeClr val="dk1"/>
                </a:solidFill>
                <a:highlight>
                  <a:srgbClr val="FFFFFF"/>
                </a:highlight>
                <a:latin typeface="Consolas"/>
                <a:ea typeface="Consolas"/>
                <a:cs typeface="Consolas"/>
                <a:sym typeface="Consolas"/>
              </a:rPr>
              <a:t>:-</a:t>
            </a:r>
            <a:r>
              <a:rPr lang="en-US" sz="2400">
                <a:solidFill>
                  <a:srgbClr val="0000FF"/>
                </a:solidFill>
                <a:highlight>
                  <a:srgbClr val="FFFFFF"/>
                </a:highlight>
                <a:latin typeface="Consolas"/>
                <a:ea typeface="Consolas"/>
                <a:cs typeface="Consolas"/>
                <a:sym typeface="Consolas"/>
              </a:rPr>
              <a:t>1</a:t>
            </a:r>
            <a:r>
              <a:rPr lang="en-US" sz="2400">
                <a:solidFill>
                  <a:schemeClr val="dk1"/>
                </a:solidFill>
                <a:highlight>
                  <a:srgbClr val="FFFFFF"/>
                </a:highlight>
                <a:latin typeface="Consolas"/>
                <a:ea typeface="Consolas"/>
                <a:cs typeface="Consolas"/>
                <a:sym typeface="Consolas"/>
              </a:rPr>
              <a:t>]</a:t>
            </a:r>
          </a:p>
          <a:p>
            <a:pPr lvl="0" rtl="0">
              <a:spcBef>
                <a:spcPts val="0"/>
              </a:spcBef>
              <a:buNone/>
            </a:pPr>
            <a:r>
              <a:rPr lang="en-US" sz="2400">
                <a:solidFill>
                  <a:schemeClr val="dk1"/>
                </a:solidFill>
                <a:highlight>
                  <a:srgbClr val="FFFFFF"/>
                </a:highlight>
                <a:latin typeface="Consolas"/>
                <a:ea typeface="Consolas"/>
                <a:cs typeface="Consolas"/>
                <a:sym typeface="Consolas"/>
              </a:rPr>
              <a:t>y_data = xy[:, [-</a:t>
            </a:r>
            <a:r>
              <a:rPr lang="en-US" sz="2400">
                <a:solidFill>
                  <a:srgbClr val="0000FF"/>
                </a:solidFill>
                <a:highlight>
                  <a:srgbClr val="FFFFFF"/>
                </a:highlight>
                <a:latin typeface="Consolas"/>
                <a:ea typeface="Consolas"/>
                <a:cs typeface="Consolas"/>
                <a:sym typeface="Consolas"/>
              </a:rPr>
              <a:t>1</a:t>
            </a:r>
            <a:r>
              <a:rPr lang="en-US" sz="2400">
                <a:solidFill>
                  <a:schemeClr val="dk1"/>
                </a:solidFill>
                <a:highlight>
                  <a:srgbClr val="FFFFFF"/>
                </a:highlight>
                <a:latin typeface="Consolas"/>
                <a:ea typeface="Consolas"/>
                <a:cs typeface="Consolas"/>
                <a:sym typeface="Consolas"/>
              </a:rPr>
              <a:t>]]</a:t>
            </a:r>
          </a:p>
          <a:p>
            <a:pPr lvl="0" rtl="0">
              <a:spcBef>
                <a:spcPts val="0"/>
              </a:spcBef>
              <a:buNone/>
            </a:pPr>
            <a:r>
              <a:t/>
            </a:r>
            <a:endParaRPr sz="2400">
              <a:solidFill>
                <a:schemeClr val="dk1"/>
              </a:solidFill>
              <a:highlight>
                <a:srgbClr val="FFFFFF"/>
              </a:highlight>
              <a:latin typeface="Consolas"/>
              <a:ea typeface="Consolas"/>
              <a:cs typeface="Consolas"/>
              <a:sym typeface="Consolas"/>
            </a:endParaRPr>
          </a:p>
          <a:p>
            <a:pPr lvl="0" rtl="0">
              <a:spcBef>
                <a:spcPts val="0"/>
              </a:spcBef>
              <a:buNone/>
            </a:pPr>
            <a:r>
              <a:rPr i="1" lang="en-US" sz="2400">
                <a:solidFill>
                  <a:srgbClr val="808080"/>
                </a:solidFill>
                <a:highlight>
                  <a:srgbClr val="FFFFFF"/>
                </a:highlight>
                <a:latin typeface="Consolas"/>
                <a:ea typeface="Consolas"/>
                <a:cs typeface="Consolas"/>
                <a:sym typeface="Consolas"/>
              </a:rPr>
              <a:t># placeholders for a tensor that will be always fed.</a:t>
            </a:r>
          </a:p>
          <a:p>
            <a:pPr lvl="0" rtl="0">
              <a:spcBef>
                <a:spcPts val="0"/>
              </a:spcBef>
              <a:buNone/>
            </a:pPr>
            <a:r>
              <a:rPr lang="en-US" sz="2400">
                <a:solidFill>
                  <a:schemeClr val="dk1"/>
                </a:solidFill>
                <a:highlight>
                  <a:srgbClr val="FFFFFF"/>
                </a:highlight>
                <a:latin typeface="Consolas"/>
                <a:ea typeface="Consolas"/>
                <a:cs typeface="Consolas"/>
                <a:sym typeface="Consolas"/>
              </a:rPr>
              <a:t>X = tf.placeholder(tf.float32, </a:t>
            </a:r>
            <a:r>
              <a:rPr lang="en-US" sz="2400">
                <a:solidFill>
                  <a:srgbClr val="660099"/>
                </a:solidFill>
                <a:highlight>
                  <a:srgbClr val="FFFFFF"/>
                </a:highlight>
                <a:latin typeface="Consolas"/>
                <a:ea typeface="Consolas"/>
                <a:cs typeface="Consolas"/>
                <a:sym typeface="Consolas"/>
              </a:rPr>
              <a:t>shape</a:t>
            </a:r>
            <a:r>
              <a:rPr lang="en-US" sz="2400">
                <a:solidFill>
                  <a:schemeClr val="dk1"/>
                </a:solidFill>
                <a:highlight>
                  <a:srgbClr val="FFFFFF"/>
                </a:highlight>
                <a:latin typeface="Consolas"/>
                <a:ea typeface="Consolas"/>
                <a:cs typeface="Consolas"/>
                <a:sym typeface="Consolas"/>
              </a:rPr>
              <a:t>=[</a:t>
            </a:r>
            <a:r>
              <a:rPr b="1" lang="en-US" sz="2400">
                <a:solidFill>
                  <a:srgbClr val="000080"/>
                </a:solidFill>
                <a:highlight>
                  <a:srgbClr val="FFFFFF"/>
                </a:highlight>
                <a:latin typeface="Consolas"/>
                <a:ea typeface="Consolas"/>
                <a:cs typeface="Consolas"/>
                <a:sym typeface="Consolas"/>
              </a:rPr>
              <a:t>None</a:t>
            </a:r>
            <a:r>
              <a:rPr lang="en-US" sz="2400">
                <a:solidFill>
                  <a:schemeClr val="dk1"/>
                </a:solidFill>
                <a:highlight>
                  <a:srgbClr val="FFFFFF"/>
                </a:highlight>
                <a:latin typeface="Consolas"/>
                <a:ea typeface="Consolas"/>
                <a:cs typeface="Consolas"/>
                <a:sym typeface="Consolas"/>
              </a:rPr>
              <a:t>, </a:t>
            </a:r>
            <a:r>
              <a:rPr lang="en-US" sz="2400">
                <a:solidFill>
                  <a:srgbClr val="0000FF"/>
                </a:solidFill>
                <a:highlight>
                  <a:srgbClr val="FFFFFF"/>
                </a:highlight>
                <a:latin typeface="Consolas"/>
                <a:ea typeface="Consolas"/>
                <a:cs typeface="Consolas"/>
                <a:sym typeface="Consolas"/>
              </a:rPr>
              <a:t>8</a:t>
            </a:r>
            <a:r>
              <a:rPr lang="en-US" sz="2400">
                <a:solidFill>
                  <a:schemeClr val="dk1"/>
                </a:solidFill>
                <a:highlight>
                  <a:srgbClr val="FFFFFF"/>
                </a:highlight>
                <a:latin typeface="Consolas"/>
                <a:ea typeface="Consolas"/>
                <a:cs typeface="Consolas"/>
                <a:sym typeface="Consolas"/>
              </a:rPr>
              <a:t>])</a:t>
            </a:r>
          </a:p>
          <a:p>
            <a:pPr lvl="0" rtl="0">
              <a:spcBef>
                <a:spcPts val="0"/>
              </a:spcBef>
              <a:buNone/>
            </a:pPr>
            <a:r>
              <a:rPr lang="en-US" sz="2400">
                <a:solidFill>
                  <a:schemeClr val="dk1"/>
                </a:solidFill>
                <a:highlight>
                  <a:srgbClr val="FFFFFF"/>
                </a:highlight>
                <a:latin typeface="Consolas"/>
                <a:ea typeface="Consolas"/>
                <a:cs typeface="Consolas"/>
                <a:sym typeface="Consolas"/>
              </a:rPr>
              <a:t>Y = tf.placeholder(tf.float32, </a:t>
            </a:r>
            <a:r>
              <a:rPr lang="en-US" sz="2400">
                <a:solidFill>
                  <a:srgbClr val="660099"/>
                </a:solidFill>
                <a:highlight>
                  <a:srgbClr val="FFFFFF"/>
                </a:highlight>
                <a:latin typeface="Consolas"/>
                <a:ea typeface="Consolas"/>
                <a:cs typeface="Consolas"/>
                <a:sym typeface="Consolas"/>
              </a:rPr>
              <a:t>shape</a:t>
            </a:r>
            <a:r>
              <a:rPr lang="en-US" sz="2400">
                <a:solidFill>
                  <a:schemeClr val="dk1"/>
                </a:solidFill>
                <a:highlight>
                  <a:srgbClr val="FFFFFF"/>
                </a:highlight>
                <a:latin typeface="Consolas"/>
                <a:ea typeface="Consolas"/>
                <a:cs typeface="Consolas"/>
                <a:sym typeface="Consolas"/>
              </a:rPr>
              <a:t>=[</a:t>
            </a:r>
            <a:r>
              <a:rPr b="1" lang="en-US" sz="2400">
                <a:solidFill>
                  <a:srgbClr val="000080"/>
                </a:solidFill>
                <a:highlight>
                  <a:srgbClr val="FFFFFF"/>
                </a:highlight>
                <a:latin typeface="Consolas"/>
                <a:ea typeface="Consolas"/>
                <a:cs typeface="Consolas"/>
                <a:sym typeface="Consolas"/>
              </a:rPr>
              <a:t>None</a:t>
            </a:r>
            <a:r>
              <a:rPr lang="en-US" sz="2400">
                <a:solidFill>
                  <a:schemeClr val="dk1"/>
                </a:solidFill>
                <a:highlight>
                  <a:srgbClr val="FFFFFF"/>
                </a:highlight>
                <a:latin typeface="Consolas"/>
                <a:ea typeface="Consolas"/>
                <a:cs typeface="Consolas"/>
                <a:sym typeface="Consolas"/>
              </a:rPr>
              <a:t>, </a:t>
            </a:r>
            <a:r>
              <a:rPr lang="en-US" sz="2400">
                <a:solidFill>
                  <a:srgbClr val="0000FF"/>
                </a:solidFill>
                <a:highlight>
                  <a:srgbClr val="FFFFFF"/>
                </a:highlight>
                <a:latin typeface="Consolas"/>
                <a:ea typeface="Consolas"/>
                <a:cs typeface="Consolas"/>
                <a:sym typeface="Consolas"/>
              </a:rPr>
              <a:t>1</a:t>
            </a:r>
            <a:r>
              <a:rPr lang="en-US" sz="2400">
                <a:solidFill>
                  <a:schemeClr val="dk1"/>
                </a:solidFill>
                <a:highlight>
                  <a:srgbClr val="FFFFFF"/>
                </a:highlight>
                <a:latin typeface="Consolas"/>
                <a:ea typeface="Consolas"/>
                <a:cs typeface="Consolas"/>
                <a:sym typeface="Consolas"/>
              </a:rPr>
              <a:t>])</a:t>
            </a:r>
          </a:p>
          <a:p>
            <a:pPr lvl="0" rtl="0">
              <a:spcBef>
                <a:spcPts val="0"/>
              </a:spcBef>
              <a:buNone/>
            </a:pPr>
            <a:r>
              <a:t/>
            </a:r>
            <a:endParaRPr sz="2400">
              <a:solidFill>
                <a:schemeClr val="dk1"/>
              </a:solidFill>
              <a:highlight>
                <a:srgbClr val="FFFFFF"/>
              </a:highlight>
              <a:latin typeface="Consolas"/>
              <a:ea typeface="Consolas"/>
              <a:cs typeface="Consolas"/>
              <a:sym typeface="Consolas"/>
            </a:endParaRPr>
          </a:p>
          <a:p>
            <a:pPr lvl="0" rtl="0">
              <a:spcBef>
                <a:spcPts val="0"/>
              </a:spcBef>
              <a:buNone/>
            </a:pPr>
            <a:r>
              <a:rPr lang="en-US" sz="2400">
                <a:solidFill>
                  <a:schemeClr val="dk1"/>
                </a:solidFill>
                <a:highlight>
                  <a:srgbClr val="FFFFFF"/>
                </a:highlight>
                <a:latin typeface="Consolas"/>
                <a:ea typeface="Consolas"/>
                <a:cs typeface="Consolas"/>
                <a:sym typeface="Consolas"/>
              </a:rPr>
              <a:t>W = tf.Variable(tf.random_normal([</a:t>
            </a:r>
            <a:r>
              <a:rPr lang="en-US" sz="2400">
                <a:solidFill>
                  <a:srgbClr val="0000FF"/>
                </a:solidFill>
                <a:highlight>
                  <a:srgbClr val="FFFFFF"/>
                </a:highlight>
                <a:latin typeface="Consolas"/>
                <a:ea typeface="Consolas"/>
                <a:cs typeface="Consolas"/>
                <a:sym typeface="Consolas"/>
              </a:rPr>
              <a:t>8</a:t>
            </a:r>
            <a:r>
              <a:rPr lang="en-US" sz="2400">
                <a:solidFill>
                  <a:schemeClr val="dk1"/>
                </a:solidFill>
                <a:highlight>
                  <a:srgbClr val="FFFFFF"/>
                </a:highlight>
                <a:latin typeface="Consolas"/>
                <a:ea typeface="Consolas"/>
                <a:cs typeface="Consolas"/>
                <a:sym typeface="Consolas"/>
              </a:rPr>
              <a:t>, </a:t>
            </a:r>
            <a:r>
              <a:rPr lang="en-US" sz="2400">
                <a:solidFill>
                  <a:srgbClr val="0000FF"/>
                </a:solidFill>
                <a:highlight>
                  <a:srgbClr val="FFFFFF"/>
                </a:highlight>
                <a:latin typeface="Consolas"/>
                <a:ea typeface="Consolas"/>
                <a:cs typeface="Consolas"/>
                <a:sym typeface="Consolas"/>
              </a:rPr>
              <a:t>1</a:t>
            </a:r>
            <a:r>
              <a:rPr lang="en-US" sz="2400">
                <a:solidFill>
                  <a:schemeClr val="dk1"/>
                </a:solidFill>
                <a:highlight>
                  <a:srgbClr val="FFFFFF"/>
                </a:highlight>
                <a:latin typeface="Consolas"/>
                <a:ea typeface="Consolas"/>
                <a:cs typeface="Consolas"/>
                <a:sym typeface="Consolas"/>
              </a:rPr>
              <a:t>]), </a:t>
            </a:r>
            <a:r>
              <a:rPr lang="en-US" sz="2400">
                <a:solidFill>
                  <a:srgbClr val="660099"/>
                </a:solidFill>
                <a:highlight>
                  <a:srgbClr val="FFFFFF"/>
                </a:highlight>
                <a:latin typeface="Consolas"/>
                <a:ea typeface="Consolas"/>
                <a:cs typeface="Consolas"/>
                <a:sym typeface="Consolas"/>
              </a:rPr>
              <a:t>name</a:t>
            </a:r>
            <a:r>
              <a:rPr lang="en-US" sz="2400">
                <a:solidFill>
                  <a:schemeClr val="dk1"/>
                </a:solidFill>
                <a:highlight>
                  <a:srgbClr val="FFFFFF"/>
                </a:highlight>
                <a:latin typeface="Consolas"/>
                <a:ea typeface="Consolas"/>
                <a:cs typeface="Consolas"/>
                <a:sym typeface="Consolas"/>
              </a:rPr>
              <a:t>=</a:t>
            </a:r>
            <a:r>
              <a:rPr b="1" lang="en-US" sz="2400">
                <a:solidFill>
                  <a:srgbClr val="008080"/>
                </a:solidFill>
                <a:highlight>
                  <a:srgbClr val="FFFFFF"/>
                </a:highlight>
                <a:latin typeface="Consolas"/>
                <a:ea typeface="Consolas"/>
                <a:cs typeface="Consolas"/>
                <a:sym typeface="Consolas"/>
              </a:rPr>
              <a:t>'weight'</a:t>
            </a:r>
            <a:r>
              <a:rPr lang="en-US" sz="2400">
                <a:solidFill>
                  <a:schemeClr val="dk1"/>
                </a:solidFill>
                <a:highlight>
                  <a:srgbClr val="FFFFFF"/>
                </a:highlight>
                <a:latin typeface="Consolas"/>
                <a:ea typeface="Consolas"/>
                <a:cs typeface="Consolas"/>
                <a:sym typeface="Consolas"/>
              </a:rPr>
              <a:t>)</a:t>
            </a:r>
          </a:p>
          <a:p>
            <a:pPr lvl="0" rtl="0">
              <a:spcBef>
                <a:spcPts val="0"/>
              </a:spcBef>
              <a:buNone/>
            </a:pPr>
            <a:r>
              <a:rPr lang="en-US" sz="2400">
                <a:solidFill>
                  <a:schemeClr val="dk1"/>
                </a:solidFill>
                <a:highlight>
                  <a:srgbClr val="FFFFFF"/>
                </a:highlight>
                <a:latin typeface="Consolas"/>
                <a:ea typeface="Consolas"/>
                <a:cs typeface="Consolas"/>
                <a:sym typeface="Consolas"/>
              </a:rPr>
              <a:t>b = tf.Variable(tf.random_normal([</a:t>
            </a:r>
            <a:r>
              <a:rPr lang="en-US" sz="2400">
                <a:solidFill>
                  <a:srgbClr val="0000FF"/>
                </a:solidFill>
                <a:highlight>
                  <a:srgbClr val="FFFFFF"/>
                </a:highlight>
                <a:latin typeface="Consolas"/>
                <a:ea typeface="Consolas"/>
                <a:cs typeface="Consolas"/>
                <a:sym typeface="Consolas"/>
              </a:rPr>
              <a:t>1</a:t>
            </a:r>
            <a:r>
              <a:rPr lang="en-US" sz="2400">
                <a:solidFill>
                  <a:schemeClr val="dk1"/>
                </a:solidFill>
                <a:highlight>
                  <a:srgbClr val="FFFFFF"/>
                </a:highlight>
                <a:latin typeface="Consolas"/>
                <a:ea typeface="Consolas"/>
                <a:cs typeface="Consolas"/>
                <a:sym typeface="Consolas"/>
              </a:rPr>
              <a:t>]), </a:t>
            </a:r>
            <a:r>
              <a:rPr lang="en-US" sz="2400">
                <a:solidFill>
                  <a:srgbClr val="660099"/>
                </a:solidFill>
                <a:highlight>
                  <a:srgbClr val="FFFFFF"/>
                </a:highlight>
                <a:latin typeface="Consolas"/>
                <a:ea typeface="Consolas"/>
                <a:cs typeface="Consolas"/>
                <a:sym typeface="Consolas"/>
              </a:rPr>
              <a:t>name</a:t>
            </a:r>
            <a:r>
              <a:rPr lang="en-US" sz="2400">
                <a:solidFill>
                  <a:schemeClr val="dk1"/>
                </a:solidFill>
                <a:highlight>
                  <a:srgbClr val="FFFFFF"/>
                </a:highlight>
                <a:latin typeface="Consolas"/>
                <a:ea typeface="Consolas"/>
                <a:cs typeface="Consolas"/>
                <a:sym typeface="Consolas"/>
              </a:rPr>
              <a:t>=</a:t>
            </a:r>
            <a:r>
              <a:rPr b="1" lang="en-US" sz="2400">
                <a:solidFill>
                  <a:srgbClr val="008080"/>
                </a:solidFill>
                <a:highlight>
                  <a:srgbClr val="FFFFFF"/>
                </a:highlight>
                <a:latin typeface="Consolas"/>
                <a:ea typeface="Consolas"/>
                <a:cs typeface="Consolas"/>
                <a:sym typeface="Consolas"/>
              </a:rPr>
              <a:t>'bias'</a:t>
            </a:r>
            <a:r>
              <a:rPr lang="en-US" sz="2400">
                <a:solidFill>
                  <a:schemeClr val="dk1"/>
                </a:solidFill>
                <a:highlight>
                  <a:srgbClr val="FFFFFF"/>
                </a:highlight>
                <a:latin typeface="Consolas"/>
                <a:ea typeface="Consolas"/>
                <a:cs typeface="Consolas"/>
                <a:sym typeface="Consolas"/>
              </a:rPr>
              <a:t>)</a:t>
            </a:r>
          </a:p>
          <a:p>
            <a:pPr lvl="0" rtl="0">
              <a:spcBef>
                <a:spcPts val="0"/>
              </a:spcBef>
              <a:buNone/>
            </a:pPr>
            <a:r>
              <a:t/>
            </a:r>
            <a:endParaRPr sz="2400">
              <a:solidFill>
                <a:schemeClr val="dk1"/>
              </a:solidFill>
              <a:highlight>
                <a:srgbClr val="FFFFFF"/>
              </a:highlight>
              <a:latin typeface="Consolas"/>
              <a:ea typeface="Consolas"/>
              <a:cs typeface="Consolas"/>
              <a:sym typeface="Consolas"/>
            </a:endParaRPr>
          </a:p>
          <a:p>
            <a:pPr lvl="0" rtl="0">
              <a:spcBef>
                <a:spcPts val="0"/>
              </a:spcBef>
              <a:buNone/>
            </a:pPr>
            <a:r>
              <a:rPr i="1" lang="en-US" sz="2400">
                <a:solidFill>
                  <a:srgbClr val="808080"/>
                </a:solidFill>
                <a:highlight>
                  <a:srgbClr val="FFFFFF"/>
                </a:highlight>
                <a:latin typeface="Consolas"/>
                <a:ea typeface="Consolas"/>
                <a:cs typeface="Consolas"/>
                <a:sym typeface="Consolas"/>
              </a:rPr>
              <a:t># Hypothesis using sigmoid: tf.div(1., 1. + tf.exp(tf.matmul(X, W)))</a:t>
            </a:r>
          </a:p>
          <a:p>
            <a:pPr lvl="0" rtl="0">
              <a:spcBef>
                <a:spcPts val="0"/>
              </a:spcBef>
              <a:buNone/>
            </a:pPr>
            <a:r>
              <a:rPr lang="en-US" sz="2400">
                <a:solidFill>
                  <a:schemeClr val="dk1"/>
                </a:solidFill>
                <a:highlight>
                  <a:srgbClr val="FFFFFF"/>
                </a:highlight>
                <a:latin typeface="Consolas"/>
                <a:ea typeface="Consolas"/>
                <a:cs typeface="Consolas"/>
                <a:sym typeface="Consolas"/>
              </a:rPr>
              <a:t>hypothesis = tf.sigmoid(tf.matmul(X, W) + b)</a:t>
            </a:r>
          </a:p>
          <a:p>
            <a:pPr lvl="0" rtl="0">
              <a:spcBef>
                <a:spcPts val="0"/>
              </a:spcBef>
              <a:buNone/>
            </a:pPr>
            <a:r>
              <a:rPr i="1" lang="en-US" sz="2400">
                <a:solidFill>
                  <a:srgbClr val="808080"/>
                </a:solidFill>
                <a:highlight>
                  <a:srgbClr val="FFFFFF"/>
                </a:highlight>
                <a:latin typeface="Consolas"/>
                <a:ea typeface="Consolas"/>
                <a:cs typeface="Consolas"/>
                <a:sym typeface="Consolas"/>
              </a:rPr>
              <a:t># cost/loss function</a:t>
            </a:r>
          </a:p>
          <a:p>
            <a:pPr lvl="0" rtl="0">
              <a:spcBef>
                <a:spcPts val="0"/>
              </a:spcBef>
              <a:buNone/>
            </a:pPr>
            <a:r>
              <a:rPr lang="en-US" sz="2400">
                <a:solidFill>
                  <a:schemeClr val="dk1"/>
                </a:solidFill>
                <a:highlight>
                  <a:srgbClr val="FFFFFF"/>
                </a:highlight>
                <a:latin typeface="Consolas"/>
                <a:ea typeface="Consolas"/>
                <a:cs typeface="Consolas"/>
                <a:sym typeface="Consolas"/>
              </a:rPr>
              <a:t>cost = -tf.reduce_mean(Y * tf.log(hypothesis) + (</a:t>
            </a:r>
            <a:r>
              <a:rPr lang="en-US" sz="2400">
                <a:solidFill>
                  <a:srgbClr val="0000FF"/>
                </a:solidFill>
                <a:highlight>
                  <a:srgbClr val="FFFFFF"/>
                </a:highlight>
                <a:latin typeface="Consolas"/>
                <a:ea typeface="Consolas"/>
                <a:cs typeface="Consolas"/>
                <a:sym typeface="Consolas"/>
              </a:rPr>
              <a:t>1 </a:t>
            </a:r>
            <a:r>
              <a:rPr lang="en-US" sz="2400">
                <a:solidFill>
                  <a:schemeClr val="dk1"/>
                </a:solidFill>
                <a:highlight>
                  <a:srgbClr val="FFFFFF"/>
                </a:highlight>
                <a:latin typeface="Consolas"/>
                <a:ea typeface="Consolas"/>
                <a:cs typeface="Consolas"/>
                <a:sym typeface="Consolas"/>
              </a:rPr>
              <a:t>- Y) * tf.log(</a:t>
            </a:r>
            <a:r>
              <a:rPr lang="en-US" sz="2400">
                <a:solidFill>
                  <a:srgbClr val="0000FF"/>
                </a:solidFill>
                <a:highlight>
                  <a:srgbClr val="FFFFFF"/>
                </a:highlight>
                <a:latin typeface="Consolas"/>
                <a:ea typeface="Consolas"/>
                <a:cs typeface="Consolas"/>
                <a:sym typeface="Consolas"/>
              </a:rPr>
              <a:t>1 </a:t>
            </a:r>
            <a:r>
              <a:rPr lang="en-US" sz="2400">
                <a:solidFill>
                  <a:schemeClr val="dk1"/>
                </a:solidFill>
                <a:highlight>
                  <a:srgbClr val="FFFFFF"/>
                </a:highlight>
                <a:latin typeface="Consolas"/>
                <a:ea typeface="Consolas"/>
                <a:cs typeface="Consolas"/>
                <a:sym typeface="Consolas"/>
              </a:rPr>
              <a:t>- hypothesis))</a:t>
            </a:r>
          </a:p>
          <a:p>
            <a:pPr lvl="0" rtl="0">
              <a:spcBef>
                <a:spcPts val="0"/>
              </a:spcBef>
              <a:buNone/>
            </a:pPr>
            <a:r>
              <a:rPr lang="en-US" sz="2400">
                <a:solidFill>
                  <a:schemeClr val="dk1"/>
                </a:solidFill>
                <a:highlight>
                  <a:srgbClr val="FFFFFF"/>
                </a:highlight>
                <a:latin typeface="Consolas"/>
                <a:ea typeface="Consolas"/>
                <a:cs typeface="Consolas"/>
                <a:sym typeface="Consolas"/>
              </a:rPr>
              <a:t>train = tf.train.GradientDescentOptimizer(</a:t>
            </a:r>
            <a:r>
              <a:rPr lang="en-US" sz="2400">
                <a:solidFill>
                  <a:srgbClr val="660099"/>
                </a:solidFill>
                <a:highlight>
                  <a:srgbClr val="FFFFFF"/>
                </a:highlight>
                <a:latin typeface="Consolas"/>
                <a:ea typeface="Consolas"/>
                <a:cs typeface="Consolas"/>
                <a:sym typeface="Consolas"/>
              </a:rPr>
              <a:t>learning_rate</a:t>
            </a:r>
            <a:r>
              <a:rPr lang="en-US" sz="2400">
                <a:solidFill>
                  <a:schemeClr val="dk1"/>
                </a:solidFill>
                <a:highlight>
                  <a:srgbClr val="FFFFFF"/>
                </a:highlight>
                <a:latin typeface="Consolas"/>
                <a:ea typeface="Consolas"/>
                <a:cs typeface="Consolas"/>
                <a:sym typeface="Consolas"/>
              </a:rPr>
              <a:t>=</a:t>
            </a:r>
            <a:r>
              <a:rPr lang="en-US" sz="2400">
                <a:solidFill>
                  <a:srgbClr val="0000FF"/>
                </a:solidFill>
                <a:highlight>
                  <a:srgbClr val="FFFFFF"/>
                </a:highlight>
                <a:latin typeface="Consolas"/>
                <a:ea typeface="Consolas"/>
                <a:cs typeface="Consolas"/>
                <a:sym typeface="Consolas"/>
              </a:rPr>
              <a:t>0.01</a:t>
            </a:r>
            <a:r>
              <a:rPr lang="en-US" sz="2400">
                <a:solidFill>
                  <a:schemeClr val="dk1"/>
                </a:solidFill>
                <a:highlight>
                  <a:srgbClr val="FFFFFF"/>
                </a:highlight>
                <a:latin typeface="Consolas"/>
                <a:ea typeface="Consolas"/>
                <a:cs typeface="Consolas"/>
                <a:sym typeface="Consolas"/>
              </a:rPr>
              <a:t>).minimize(cost)</a:t>
            </a:r>
          </a:p>
          <a:p>
            <a:pPr lvl="0" rtl="0">
              <a:spcBef>
                <a:spcPts val="0"/>
              </a:spcBef>
              <a:buNone/>
            </a:pPr>
            <a:r>
              <a:t/>
            </a:r>
            <a:endParaRPr sz="2400">
              <a:solidFill>
                <a:schemeClr val="dk1"/>
              </a:solidFill>
              <a:highlight>
                <a:srgbClr val="FFFFFF"/>
              </a:highlight>
              <a:latin typeface="Consolas"/>
              <a:ea typeface="Consolas"/>
              <a:cs typeface="Consolas"/>
              <a:sym typeface="Consolas"/>
            </a:endParaRPr>
          </a:p>
          <a:p>
            <a:pPr lvl="0" rtl="0">
              <a:spcBef>
                <a:spcPts val="0"/>
              </a:spcBef>
              <a:buNone/>
            </a:pPr>
            <a:r>
              <a:rPr i="1" lang="en-US" sz="2400">
                <a:solidFill>
                  <a:srgbClr val="808080"/>
                </a:solidFill>
                <a:highlight>
                  <a:srgbClr val="FFFFFF"/>
                </a:highlight>
                <a:latin typeface="Consolas"/>
                <a:ea typeface="Consolas"/>
                <a:cs typeface="Consolas"/>
                <a:sym typeface="Consolas"/>
              </a:rPr>
              <a:t># Accuracy computation</a:t>
            </a:r>
          </a:p>
          <a:p>
            <a:pPr lvl="0" rtl="0">
              <a:spcBef>
                <a:spcPts val="0"/>
              </a:spcBef>
              <a:buNone/>
            </a:pPr>
            <a:r>
              <a:rPr i="1" lang="en-US" sz="2400">
                <a:solidFill>
                  <a:srgbClr val="808080"/>
                </a:solidFill>
                <a:highlight>
                  <a:srgbClr val="FFFFFF"/>
                </a:highlight>
                <a:latin typeface="Consolas"/>
                <a:ea typeface="Consolas"/>
                <a:cs typeface="Consolas"/>
                <a:sym typeface="Consolas"/>
              </a:rPr>
              <a:t># True if hypothesis&gt;0.5 else False</a:t>
            </a:r>
          </a:p>
          <a:p>
            <a:pPr lvl="0" rtl="0">
              <a:spcBef>
                <a:spcPts val="0"/>
              </a:spcBef>
              <a:buNone/>
            </a:pPr>
            <a:r>
              <a:rPr lang="en-US" sz="2400">
                <a:solidFill>
                  <a:schemeClr val="dk1"/>
                </a:solidFill>
                <a:highlight>
                  <a:srgbClr val="FFFFFF"/>
                </a:highlight>
                <a:latin typeface="Consolas"/>
                <a:ea typeface="Consolas"/>
                <a:cs typeface="Consolas"/>
                <a:sym typeface="Consolas"/>
              </a:rPr>
              <a:t>predicted = tf.cast(hypothesis &gt; </a:t>
            </a:r>
            <a:r>
              <a:rPr lang="en-US" sz="2400">
                <a:solidFill>
                  <a:srgbClr val="0000FF"/>
                </a:solidFill>
                <a:highlight>
                  <a:srgbClr val="FFFFFF"/>
                </a:highlight>
                <a:latin typeface="Consolas"/>
                <a:ea typeface="Consolas"/>
                <a:cs typeface="Consolas"/>
                <a:sym typeface="Consolas"/>
              </a:rPr>
              <a:t>0.5</a:t>
            </a:r>
            <a:r>
              <a:rPr lang="en-US" sz="2400">
                <a:solidFill>
                  <a:schemeClr val="dk1"/>
                </a:solidFill>
                <a:highlight>
                  <a:srgbClr val="FFFFFF"/>
                </a:highlight>
                <a:latin typeface="Consolas"/>
                <a:ea typeface="Consolas"/>
                <a:cs typeface="Consolas"/>
                <a:sym typeface="Consolas"/>
              </a:rPr>
              <a:t>, </a:t>
            </a:r>
            <a:r>
              <a:rPr lang="en-US" sz="2400">
                <a:solidFill>
                  <a:srgbClr val="660099"/>
                </a:solidFill>
                <a:highlight>
                  <a:srgbClr val="FFFFFF"/>
                </a:highlight>
                <a:latin typeface="Consolas"/>
                <a:ea typeface="Consolas"/>
                <a:cs typeface="Consolas"/>
                <a:sym typeface="Consolas"/>
              </a:rPr>
              <a:t>dtype</a:t>
            </a:r>
            <a:r>
              <a:rPr lang="en-US" sz="2400">
                <a:solidFill>
                  <a:schemeClr val="dk1"/>
                </a:solidFill>
                <a:highlight>
                  <a:srgbClr val="FFFFFF"/>
                </a:highlight>
                <a:latin typeface="Consolas"/>
                <a:ea typeface="Consolas"/>
                <a:cs typeface="Consolas"/>
                <a:sym typeface="Consolas"/>
              </a:rPr>
              <a:t>=tf.float32)</a:t>
            </a:r>
          </a:p>
          <a:p>
            <a:pPr lvl="0" rtl="0">
              <a:spcBef>
                <a:spcPts val="0"/>
              </a:spcBef>
              <a:buNone/>
            </a:pPr>
            <a:r>
              <a:rPr lang="en-US" sz="2400">
                <a:solidFill>
                  <a:schemeClr val="dk1"/>
                </a:solidFill>
                <a:highlight>
                  <a:srgbClr val="FFFFFF"/>
                </a:highlight>
                <a:latin typeface="Consolas"/>
                <a:ea typeface="Consolas"/>
                <a:cs typeface="Consolas"/>
                <a:sym typeface="Consolas"/>
              </a:rPr>
              <a:t>accuracy = tf.reduce_mean(tf.cast(tf.equal(predicted, Y), </a:t>
            </a:r>
            <a:r>
              <a:rPr lang="en-US" sz="2400">
                <a:solidFill>
                  <a:srgbClr val="660099"/>
                </a:solidFill>
                <a:highlight>
                  <a:srgbClr val="FFFFFF"/>
                </a:highlight>
                <a:latin typeface="Consolas"/>
                <a:ea typeface="Consolas"/>
                <a:cs typeface="Consolas"/>
                <a:sym typeface="Consolas"/>
              </a:rPr>
              <a:t>dtype</a:t>
            </a:r>
            <a:r>
              <a:rPr lang="en-US" sz="2400">
                <a:solidFill>
                  <a:schemeClr val="dk1"/>
                </a:solidFill>
                <a:highlight>
                  <a:srgbClr val="FFFFFF"/>
                </a:highlight>
                <a:latin typeface="Consolas"/>
                <a:ea typeface="Consolas"/>
                <a:cs typeface="Consolas"/>
                <a:sym typeface="Consolas"/>
              </a:rPr>
              <a:t>=tf.float32))</a:t>
            </a:r>
          </a:p>
          <a:p>
            <a:pPr lvl="0" rtl="0">
              <a:spcBef>
                <a:spcPts val="0"/>
              </a:spcBef>
              <a:buNone/>
            </a:pPr>
            <a:r>
              <a:t/>
            </a:r>
            <a:endParaRPr sz="2400">
              <a:solidFill>
                <a:schemeClr val="dk1"/>
              </a:solidFill>
              <a:highlight>
                <a:srgbClr val="FFFFFF"/>
              </a:highlight>
              <a:latin typeface="Consolas"/>
              <a:ea typeface="Consolas"/>
              <a:cs typeface="Consolas"/>
              <a:sym typeface="Consolas"/>
            </a:endParaRPr>
          </a:p>
          <a:p>
            <a:pPr lvl="0" rtl="0">
              <a:spcBef>
                <a:spcPts val="0"/>
              </a:spcBef>
              <a:buNone/>
            </a:pPr>
            <a:r>
              <a:rPr i="1" lang="en-US" sz="2400">
                <a:solidFill>
                  <a:srgbClr val="808080"/>
                </a:solidFill>
                <a:highlight>
                  <a:srgbClr val="FFFFFF"/>
                </a:highlight>
                <a:latin typeface="Consolas"/>
                <a:ea typeface="Consolas"/>
                <a:cs typeface="Consolas"/>
                <a:sym typeface="Consolas"/>
              </a:rPr>
              <a:t># Launch graph</a:t>
            </a:r>
          </a:p>
          <a:p>
            <a:pPr lvl="0" rtl="0">
              <a:spcBef>
                <a:spcPts val="0"/>
              </a:spcBef>
              <a:buNone/>
            </a:pPr>
            <a:r>
              <a:rPr b="1" lang="en-US" sz="2400">
                <a:solidFill>
                  <a:srgbClr val="000080"/>
                </a:solidFill>
                <a:highlight>
                  <a:srgbClr val="FFFFFF"/>
                </a:highlight>
                <a:latin typeface="Consolas"/>
                <a:ea typeface="Consolas"/>
                <a:cs typeface="Consolas"/>
                <a:sym typeface="Consolas"/>
              </a:rPr>
              <a:t>with </a:t>
            </a:r>
            <a:r>
              <a:rPr lang="en-US" sz="2400">
                <a:solidFill>
                  <a:schemeClr val="dk1"/>
                </a:solidFill>
                <a:highlight>
                  <a:srgbClr val="FFFFFF"/>
                </a:highlight>
                <a:latin typeface="Consolas"/>
                <a:ea typeface="Consolas"/>
                <a:cs typeface="Consolas"/>
                <a:sym typeface="Consolas"/>
              </a:rPr>
              <a:t>tf.Session() </a:t>
            </a:r>
            <a:r>
              <a:rPr b="1" lang="en-US" sz="2400">
                <a:solidFill>
                  <a:srgbClr val="000080"/>
                </a:solidFill>
                <a:highlight>
                  <a:srgbClr val="FFFFFF"/>
                </a:highlight>
                <a:latin typeface="Consolas"/>
                <a:ea typeface="Consolas"/>
                <a:cs typeface="Consolas"/>
                <a:sym typeface="Consolas"/>
              </a:rPr>
              <a:t>as </a:t>
            </a:r>
            <a:r>
              <a:rPr lang="en-US" sz="2400">
                <a:solidFill>
                  <a:schemeClr val="dk1"/>
                </a:solidFill>
                <a:highlight>
                  <a:srgbClr val="FFFFFF"/>
                </a:highlight>
                <a:latin typeface="Consolas"/>
                <a:ea typeface="Consolas"/>
                <a:cs typeface="Consolas"/>
                <a:sym typeface="Consolas"/>
              </a:rPr>
              <a:t>sess:</a:t>
            </a:r>
          </a:p>
          <a:p>
            <a:pPr lvl="0" rtl="0">
              <a:spcBef>
                <a:spcPts val="0"/>
              </a:spcBef>
              <a:buNone/>
            </a:pPr>
            <a:r>
              <a:rPr i="1" lang="en-US" sz="2400">
                <a:solidFill>
                  <a:srgbClr val="808080"/>
                </a:solidFill>
                <a:highlight>
                  <a:srgbClr val="FFFFFF"/>
                </a:highlight>
                <a:latin typeface="Consolas"/>
                <a:ea typeface="Consolas"/>
                <a:cs typeface="Consolas"/>
                <a:sym typeface="Consolas"/>
              </a:rPr>
              <a:t>   </a:t>
            </a:r>
            <a:r>
              <a:rPr lang="en-US" sz="2400">
                <a:solidFill>
                  <a:schemeClr val="dk1"/>
                </a:solidFill>
                <a:highlight>
                  <a:srgbClr val="FFFFFF"/>
                </a:highlight>
                <a:latin typeface="Consolas"/>
                <a:ea typeface="Consolas"/>
                <a:cs typeface="Consolas"/>
                <a:sym typeface="Consolas"/>
              </a:rPr>
              <a:t>sess.run(tf.global_variables_initializer())</a:t>
            </a:r>
          </a:p>
          <a:p>
            <a:pPr lvl="0" rtl="0">
              <a:spcBef>
                <a:spcPts val="0"/>
              </a:spcBef>
              <a:buNone/>
            </a:pPr>
            <a:r>
              <a:t/>
            </a:r>
            <a:endParaRPr sz="2400">
              <a:solidFill>
                <a:schemeClr val="dk1"/>
              </a:solidFill>
              <a:highlight>
                <a:srgbClr val="FFFFFF"/>
              </a:highlight>
              <a:latin typeface="Consolas"/>
              <a:ea typeface="Consolas"/>
              <a:cs typeface="Consolas"/>
              <a:sym typeface="Consolas"/>
            </a:endParaRPr>
          </a:p>
          <a:p>
            <a:pPr lvl="0" rtl="0">
              <a:spcBef>
                <a:spcPts val="0"/>
              </a:spcBef>
              <a:buNone/>
            </a:pPr>
            <a:r>
              <a:rPr lang="en-US" sz="2400">
                <a:solidFill>
                  <a:schemeClr val="dk1"/>
                </a:solidFill>
                <a:highlight>
                  <a:srgbClr val="FFFFFF"/>
                </a:highlight>
                <a:latin typeface="Consolas"/>
                <a:ea typeface="Consolas"/>
                <a:cs typeface="Consolas"/>
                <a:sym typeface="Consolas"/>
              </a:rPr>
              <a:t>   feed = {X: x_data, Y: y_data}</a:t>
            </a:r>
          </a:p>
          <a:p>
            <a:pPr lvl="0" rtl="0">
              <a:spcBef>
                <a:spcPts val="0"/>
              </a:spcBef>
              <a:buNone/>
            </a:pPr>
            <a:r>
              <a:rPr lang="en-US" sz="2400">
                <a:solidFill>
                  <a:schemeClr val="dk1"/>
                </a:solidFill>
                <a:highlight>
                  <a:srgbClr val="FFFFFF"/>
                </a:highlight>
                <a:latin typeface="Consolas"/>
                <a:ea typeface="Consolas"/>
                <a:cs typeface="Consolas"/>
                <a:sym typeface="Consolas"/>
              </a:rPr>
              <a:t>   </a:t>
            </a:r>
            <a:r>
              <a:rPr b="1" lang="en-US" sz="2400">
                <a:solidFill>
                  <a:srgbClr val="000080"/>
                </a:solidFill>
                <a:highlight>
                  <a:srgbClr val="FFFFFF"/>
                </a:highlight>
                <a:latin typeface="Consolas"/>
                <a:ea typeface="Consolas"/>
                <a:cs typeface="Consolas"/>
                <a:sym typeface="Consolas"/>
              </a:rPr>
              <a:t>for </a:t>
            </a:r>
            <a:r>
              <a:rPr lang="en-US" sz="2400">
                <a:solidFill>
                  <a:schemeClr val="dk1"/>
                </a:solidFill>
                <a:highlight>
                  <a:srgbClr val="FFFFFF"/>
                </a:highlight>
                <a:latin typeface="Consolas"/>
                <a:ea typeface="Consolas"/>
                <a:cs typeface="Consolas"/>
                <a:sym typeface="Consolas"/>
              </a:rPr>
              <a:t>step </a:t>
            </a:r>
            <a:r>
              <a:rPr b="1" lang="en-US" sz="2400">
                <a:solidFill>
                  <a:srgbClr val="000080"/>
                </a:solidFill>
                <a:highlight>
                  <a:srgbClr val="FFFFFF"/>
                </a:highlight>
                <a:latin typeface="Consolas"/>
                <a:ea typeface="Consolas"/>
                <a:cs typeface="Consolas"/>
                <a:sym typeface="Consolas"/>
              </a:rPr>
              <a:t>in </a:t>
            </a:r>
            <a:r>
              <a:rPr lang="en-US" sz="2400">
                <a:solidFill>
                  <a:srgbClr val="000080"/>
                </a:solidFill>
                <a:highlight>
                  <a:srgbClr val="FFFFFF"/>
                </a:highlight>
                <a:latin typeface="Consolas"/>
                <a:ea typeface="Consolas"/>
                <a:cs typeface="Consolas"/>
                <a:sym typeface="Consolas"/>
              </a:rPr>
              <a:t>range</a:t>
            </a:r>
            <a:r>
              <a:rPr lang="en-US" sz="2400">
                <a:solidFill>
                  <a:schemeClr val="dk1"/>
                </a:solidFill>
                <a:highlight>
                  <a:srgbClr val="FFFFFF"/>
                </a:highlight>
                <a:latin typeface="Consolas"/>
                <a:ea typeface="Consolas"/>
                <a:cs typeface="Consolas"/>
                <a:sym typeface="Consolas"/>
              </a:rPr>
              <a:t>(</a:t>
            </a:r>
            <a:r>
              <a:rPr lang="en-US" sz="2400">
                <a:solidFill>
                  <a:srgbClr val="0000FF"/>
                </a:solidFill>
                <a:highlight>
                  <a:srgbClr val="FFFFFF"/>
                </a:highlight>
                <a:latin typeface="Consolas"/>
                <a:ea typeface="Consolas"/>
                <a:cs typeface="Consolas"/>
                <a:sym typeface="Consolas"/>
              </a:rPr>
              <a:t>10001</a:t>
            </a:r>
            <a:r>
              <a:rPr lang="en-US" sz="2400">
                <a:solidFill>
                  <a:schemeClr val="dk1"/>
                </a:solidFill>
                <a:highlight>
                  <a:srgbClr val="FFFFFF"/>
                </a:highlight>
                <a:latin typeface="Consolas"/>
                <a:ea typeface="Consolas"/>
                <a:cs typeface="Consolas"/>
                <a:sym typeface="Consolas"/>
              </a:rPr>
              <a:t>):</a:t>
            </a:r>
          </a:p>
          <a:p>
            <a:pPr lvl="0" rtl="0">
              <a:spcBef>
                <a:spcPts val="0"/>
              </a:spcBef>
              <a:buNone/>
            </a:pPr>
            <a:r>
              <a:rPr lang="en-US" sz="2400">
                <a:solidFill>
                  <a:schemeClr val="dk1"/>
                </a:solidFill>
                <a:highlight>
                  <a:srgbClr val="FFFFFF"/>
                </a:highlight>
                <a:latin typeface="Consolas"/>
                <a:ea typeface="Consolas"/>
                <a:cs typeface="Consolas"/>
                <a:sym typeface="Consolas"/>
              </a:rPr>
              <a:t>       sess.run(train, </a:t>
            </a:r>
            <a:r>
              <a:rPr lang="en-US" sz="2400">
                <a:solidFill>
                  <a:srgbClr val="660099"/>
                </a:solidFill>
                <a:highlight>
                  <a:srgbClr val="FFFFFF"/>
                </a:highlight>
                <a:latin typeface="Consolas"/>
                <a:ea typeface="Consolas"/>
                <a:cs typeface="Consolas"/>
                <a:sym typeface="Consolas"/>
              </a:rPr>
              <a:t>feed_dict</a:t>
            </a:r>
            <a:r>
              <a:rPr lang="en-US" sz="2400">
                <a:solidFill>
                  <a:schemeClr val="dk1"/>
                </a:solidFill>
                <a:highlight>
                  <a:srgbClr val="FFFFFF"/>
                </a:highlight>
                <a:latin typeface="Consolas"/>
                <a:ea typeface="Consolas"/>
                <a:cs typeface="Consolas"/>
                <a:sym typeface="Consolas"/>
              </a:rPr>
              <a:t>=feed)</a:t>
            </a:r>
          </a:p>
          <a:p>
            <a:pPr lvl="0" rtl="0">
              <a:spcBef>
                <a:spcPts val="0"/>
              </a:spcBef>
              <a:buNone/>
            </a:pPr>
            <a:r>
              <a:rPr lang="en-US" sz="2400">
                <a:solidFill>
                  <a:schemeClr val="dk1"/>
                </a:solidFill>
                <a:highlight>
                  <a:srgbClr val="FFFFFF"/>
                </a:highlight>
                <a:latin typeface="Consolas"/>
                <a:ea typeface="Consolas"/>
                <a:cs typeface="Consolas"/>
                <a:sym typeface="Consolas"/>
              </a:rPr>
              <a:t>       </a:t>
            </a:r>
            <a:r>
              <a:rPr b="1" lang="en-US" sz="2400">
                <a:solidFill>
                  <a:srgbClr val="000080"/>
                </a:solidFill>
                <a:highlight>
                  <a:srgbClr val="FFFFFF"/>
                </a:highlight>
                <a:latin typeface="Consolas"/>
                <a:ea typeface="Consolas"/>
                <a:cs typeface="Consolas"/>
                <a:sym typeface="Consolas"/>
              </a:rPr>
              <a:t>if </a:t>
            </a:r>
            <a:r>
              <a:rPr lang="en-US" sz="2400">
                <a:solidFill>
                  <a:schemeClr val="dk1"/>
                </a:solidFill>
                <a:highlight>
                  <a:srgbClr val="FFFFFF"/>
                </a:highlight>
                <a:latin typeface="Consolas"/>
                <a:ea typeface="Consolas"/>
                <a:cs typeface="Consolas"/>
                <a:sym typeface="Consolas"/>
              </a:rPr>
              <a:t>step % </a:t>
            </a:r>
            <a:r>
              <a:rPr lang="en-US" sz="2400">
                <a:solidFill>
                  <a:srgbClr val="0000FF"/>
                </a:solidFill>
                <a:highlight>
                  <a:srgbClr val="FFFFFF"/>
                </a:highlight>
                <a:latin typeface="Consolas"/>
                <a:ea typeface="Consolas"/>
                <a:cs typeface="Consolas"/>
                <a:sym typeface="Consolas"/>
              </a:rPr>
              <a:t>200 </a:t>
            </a:r>
            <a:r>
              <a:rPr lang="en-US" sz="2400">
                <a:solidFill>
                  <a:schemeClr val="dk1"/>
                </a:solidFill>
                <a:highlight>
                  <a:srgbClr val="FFFFFF"/>
                </a:highlight>
                <a:latin typeface="Consolas"/>
                <a:ea typeface="Consolas"/>
                <a:cs typeface="Consolas"/>
                <a:sym typeface="Consolas"/>
              </a:rPr>
              <a:t>== </a:t>
            </a:r>
            <a:r>
              <a:rPr lang="en-US" sz="2400">
                <a:solidFill>
                  <a:srgbClr val="0000FF"/>
                </a:solidFill>
                <a:highlight>
                  <a:srgbClr val="FFFFFF"/>
                </a:highlight>
                <a:latin typeface="Consolas"/>
                <a:ea typeface="Consolas"/>
                <a:cs typeface="Consolas"/>
                <a:sym typeface="Consolas"/>
              </a:rPr>
              <a:t>0</a:t>
            </a:r>
            <a:r>
              <a:rPr lang="en-US" sz="2400">
                <a:solidFill>
                  <a:schemeClr val="dk1"/>
                </a:solidFill>
                <a:highlight>
                  <a:srgbClr val="FFFFFF"/>
                </a:highlight>
                <a:latin typeface="Consolas"/>
                <a:ea typeface="Consolas"/>
                <a:cs typeface="Consolas"/>
                <a:sym typeface="Consolas"/>
              </a:rPr>
              <a:t>:</a:t>
            </a:r>
          </a:p>
          <a:p>
            <a:pPr lvl="0" rtl="0">
              <a:spcBef>
                <a:spcPts val="0"/>
              </a:spcBef>
              <a:buNone/>
            </a:pPr>
            <a:r>
              <a:rPr lang="en-US" sz="2400">
                <a:solidFill>
                  <a:schemeClr val="dk1"/>
                </a:solidFill>
                <a:highlight>
                  <a:srgbClr val="FFFFFF"/>
                </a:highlight>
                <a:latin typeface="Consolas"/>
                <a:ea typeface="Consolas"/>
                <a:cs typeface="Consolas"/>
                <a:sym typeface="Consolas"/>
              </a:rPr>
              <a:t>           </a:t>
            </a:r>
            <a:r>
              <a:rPr lang="en-US" sz="2400">
                <a:solidFill>
                  <a:srgbClr val="000080"/>
                </a:solidFill>
                <a:highlight>
                  <a:srgbClr val="FFFFFF"/>
                </a:highlight>
                <a:latin typeface="Consolas"/>
                <a:ea typeface="Consolas"/>
                <a:cs typeface="Consolas"/>
                <a:sym typeface="Consolas"/>
              </a:rPr>
              <a:t>print</a:t>
            </a:r>
            <a:r>
              <a:rPr lang="en-US" sz="2400">
                <a:solidFill>
                  <a:schemeClr val="dk1"/>
                </a:solidFill>
                <a:highlight>
                  <a:srgbClr val="FFFFFF"/>
                </a:highlight>
                <a:latin typeface="Consolas"/>
                <a:ea typeface="Consolas"/>
                <a:cs typeface="Consolas"/>
                <a:sym typeface="Consolas"/>
              </a:rPr>
              <a:t>(step, sess.run(cost, </a:t>
            </a:r>
            <a:r>
              <a:rPr lang="en-US" sz="2400">
                <a:solidFill>
                  <a:srgbClr val="660099"/>
                </a:solidFill>
                <a:highlight>
                  <a:srgbClr val="FFFFFF"/>
                </a:highlight>
                <a:latin typeface="Consolas"/>
                <a:ea typeface="Consolas"/>
                <a:cs typeface="Consolas"/>
                <a:sym typeface="Consolas"/>
              </a:rPr>
              <a:t>feed_dict</a:t>
            </a:r>
            <a:r>
              <a:rPr lang="en-US" sz="2400">
                <a:solidFill>
                  <a:schemeClr val="dk1"/>
                </a:solidFill>
                <a:highlight>
                  <a:srgbClr val="FFFFFF"/>
                </a:highlight>
                <a:latin typeface="Consolas"/>
                <a:ea typeface="Consolas"/>
                <a:cs typeface="Consolas"/>
                <a:sym typeface="Consolas"/>
              </a:rPr>
              <a:t>=feed))</a:t>
            </a:r>
          </a:p>
          <a:p>
            <a:pPr lvl="0" rtl="0">
              <a:spcBef>
                <a:spcPts val="0"/>
              </a:spcBef>
              <a:buNone/>
            </a:pPr>
            <a:r>
              <a:t/>
            </a:r>
            <a:endParaRPr sz="2400">
              <a:solidFill>
                <a:schemeClr val="dk1"/>
              </a:solidFill>
              <a:highlight>
                <a:srgbClr val="FFFFFF"/>
              </a:highlight>
              <a:latin typeface="Consolas"/>
              <a:ea typeface="Consolas"/>
              <a:cs typeface="Consolas"/>
              <a:sym typeface="Consolas"/>
            </a:endParaRPr>
          </a:p>
          <a:p>
            <a:pPr lvl="0" rtl="0">
              <a:spcBef>
                <a:spcPts val="0"/>
              </a:spcBef>
              <a:buNone/>
            </a:pPr>
            <a:r>
              <a:rPr lang="en-US" sz="2400">
                <a:solidFill>
                  <a:schemeClr val="dk1"/>
                </a:solidFill>
                <a:highlight>
                  <a:srgbClr val="FFFFFF"/>
                </a:highlight>
                <a:latin typeface="Consolas"/>
                <a:ea typeface="Consolas"/>
                <a:cs typeface="Consolas"/>
                <a:sym typeface="Consolas"/>
              </a:rPr>
              <a:t>   </a:t>
            </a:r>
            <a:r>
              <a:rPr i="1" lang="en-US" sz="2400">
                <a:solidFill>
                  <a:srgbClr val="808080"/>
                </a:solidFill>
                <a:highlight>
                  <a:srgbClr val="FFFFFF"/>
                </a:highlight>
                <a:latin typeface="Consolas"/>
                <a:ea typeface="Consolas"/>
                <a:cs typeface="Consolas"/>
                <a:sym typeface="Consolas"/>
              </a:rPr>
              <a:t># Accuracy report</a:t>
            </a:r>
          </a:p>
          <a:p>
            <a:pPr lvl="0" rtl="0">
              <a:spcBef>
                <a:spcPts val="0"/>
              </a:spcBef>
              <a:buNone/>
            </a:pPr>
            <a:r>
              <a:rPr i="1" lang="en-US" sz="2400">
                <a:solidFill>
                  <a:srgbClr val="808080"/>
                </a:solidFill>
                <a:highlight>
                  <a:srgbClr val="FFFFFF"/>
                </a:highlight>
                <a:latin typeface="Consolas"/>
                <a:ea typeface="Consolas"/>
                <a:cs typeface="Consolas"/>
                <a:sym typeface="Consolas"/>
              </a:rPr>
              <a:t>   </a:t>
            </a:r>
            <a:r>
              <a:rPr lang="en-US" sz="2400">
                <a:solidFill>
                  <a:schemeClr val="dk1"/>
                </a:solidFill>
                <a:highlight>
                  <a:srgbClr val="FFFFFF"/>
                </a:highlight>
                <a:latin typeface="Consolas"/>
                <a:ea typeface="Consolas"/>
                <a:cs typeface="Consolas"/>
                <a:sym typeface="Consolas"/>
              </a:rPr>
              <a:t>h, c, a = sess.run([hypothesis, predicted, accuracy], </a:t>
            </a:r>
            <a:r>
              <a:rPr lang="en-US" sz="2400">
                <a:solidFill>
                  <a:srgbClr val="660099"/>
                </a:solidFill>
                <a:highlight>
                  <a:srgbClr val="FFFFFF"/>
                </a:highlight>
                <a:latin typeface="Consolas"/>
                <a:ea typeface="Consolas"/>
                <a:cs typeface="Consolas"/>
                <a:sym typeface="Consolas"/>
              </a:rPr>
              <a:t>feed_dict</a:t>
            </a:r>
            <a:r>
              <a:rPr lang="en-US" sz="2400">
                <a:solidFill>
                  <a:schemeClr val="dk1"/>
                </a:solidFill>
                <a:highlight>
                  <a:srgbClr val="FFFFFF"/>
                </a:highlight>
                <a:latin typeface="Consolas"/>
                <a:ea typeface="Consolas"/>
                <a:cs typeface="Consolas"/>
                <a:sym typeface="Consolas"/>
              </a:rPr>
              <a:t>=feed)</a:t>
            </a:r>
          </a:p>
          <a:p>
            <a:pPr lvl="0" rtl="0">
              <a:spcBef>
                <a:spcPts val="0"/>
              </a:spcBef>
              <a:buNone/>
            </a:pPr>
            <a:r>
              <a:rPr lang="en-US" sz="2400">
                <a:solidFill>
                  <a:schemeClr val="dk1"/>
                </a:solidFill>
                <a:highlight>
                  <a:srgbClr val="FFFFFF"/>
                </a:highlight>
                <a:latin typeface="Consolas"/>
                <a:ea typeface="Consolas"/>
                <a:cs typeface="Consolas"/>
                <a:sym typeface="Consolas"/>
              </a:rPr>
              <a:t>   </a:t>
            </a:r>
            <a:r>
              <a:rPr lang="en-US" sz="2400">
                <a:solidFill>
                  <a:srgbClr val="000080"/>
                </a:solidFill>
                <a:highlight>
                  <a:srgbClr val="FFFFFF"/>
                </a:highlight>
                <a:latin typeface="Consolas"/>
                <a:ea typeface="Consolas"/>
                <a:cs typeface="Consolas"/>
                <a:sym typeface="Consolas"/>
              </a:rPr>
              <a:t>print</a:t>
            </a:r>
            <a:r>
              <a:rPr lang="en-US" sz="2400">
                <a:solidFill>
                  <a:schemeClr val="dk1"/>
                </a:solidFill>
                <a:highlight>
                  <a:srgbClr val="FFFFFF"/>
                </a:highlight>
                <a:latin typeface="Consolas"/>
                <a:ea typeface="Consolas"/>
                <a:cs typeface="Consolas"/>
                <a:sym typeface="Consolas"/>
              </a:rPr>
              <a:t>(</a:t>
            </a:r>
            <a:r>
              <a:rPr b="1" lang="en-US" sz="2400">
                <a:solidFill>
                  <a:srgbClr val="008080"/>
                </a:solidFill>
                <a:highlight>
                  <a:srgbClr val="FFFFFF"/>
                </a:highlight>
                <a:latin typeface="Consolas"/>
                <a:ea typeface="Consolas"/>
                <a:cs typeface="Consolas"/>
                <a:sym typeface="Consolas"/>
              </a:rPr>
              <a:t>"</a:t>
            </a:r>
            <a:r>
              <a:rPr b="1" lang="en-US" sz="2400">
                <a:solidFill>
                  <a:srgbClr val="000080"/>
                </a:solidFill>
                <a:highlight>
                  <a:srgbClr val="FFFFFF"/>
                </a:highlight>
                <a:latin typeface="Consolas"/>
                <a:ea typeface="Consolas"/>
                <a:cs typeface="Consolas"/>
                <a:sym typeface="Consolas"/>
              </a:rPr>
              <a:t>\n</a:t>
            </a:r>
            <a:r>
              <a:rPr b="1" lang="en-US" sz="2400">
                <a:solidFill>
                  <a:srgbClr val="008080"/>
                </a:solidFill>
                <a:highlight>
                  <a:srgbClr val="FFFFFF"/>
                </a:highlight>
                <a:latin typeface="Consolas"/>
                <a:ea typeface="Consolas"/>
                <a:cs typeface="Consolas"/>
                <a:sym typeface="Consolas"/>
              </a:rPr>
              <a:t>Hypothesis: "</a:t>
            </a:r>
            <a:r>
              <a:rPr lang="en-US" sz="2400">
                <a:solidFill>
                  <a:schemeClr val="dk1"/>
                </a:solidFill>
                <a:highlight>
                  <a:srgbClr val="FFFFFF"/>
                </a:highlight>
                <a:latin typeface="Consolas"/>
                <a:ea typeface="Consolas"/>
                <a:cs typeface="Consolas"/>
                <a:sym typeface="Consolas"/>
              </a:rPr>
              <a:t>, h, </a:t>
            </a:r>
            <a:r>
              <a:rPr b="1" lang="en-US" sz="2400">
                <a:solidFill>
                  <a:srgbClr val="008080"/>
                </a:solidFill>
                <a:highlight>
                  <a:srgbClr val="FFFFFF"/>
                </a:highlight>
                <a:latin typeface="Consolas"/>
                <a:ea typeface="Consolas"/>
                <a:cs typeface="Consolas"/>
                <a:sym typeface="Consolas"/>
              </a:rPr>
              <a:t>"</a:t>
            </a:r>
            <a:r>
              <a:rPr b="1" lang="en-US" sz="2400">
                <a:solidFill>
                  <a:srgbClr val="000080"/>
                </a:solidFill>
                <a:highlight>
                  <a:srgbClr val="FFFFFF"/>
                </a:highlight>
                <a:latin typeface="Consolas"/>
                <a:ea typeface="Consolas"/>
                <a:cs typeface="Consolas"/>
                <a:sym typeface="Consolas"/>
              </a:rPr>
              <a:t>\n</a:t>
            </a:r>
            <a:r>
              <a:rPr b="1" lang="en-US" sz="2400">
                <a:solidFill>
                  <a:srgbClr val="008080"/>
                </a:solidFill>
                <a:highlight>
                  <a:srgbClr val="FFFFFF"/>
                </a:highlight>
                <a:latin typeface="Consolas"/>
                <a:ea typeface="Consolas"/>
                <a:cs typeface="Consolas"/>
                <a:sym typeface="Consolas"/>
              </a:rPr>
              <a:t>Correct (Y): "</a:t>
            </a:r>
            <a:r>
              <a:rPr lang="en-US" sz="2400">
                <a:solidFill>
                  <a:schemeClr val="dk1"/>
                </a:solidFill>
                <a:highlight>
                  <a:srgbClr val="FFFFFF"/>
                </a:highlight>
                <a:latin typeface="Consolas"/>
                <a:ea typeface="Consolas"/>
                <a:cs typeface="Consolas"/>
                <a:sym typeface="Consolas"/>
              </a:rPr>
              <a:t>, c, </a:t>
            </a:r>
            <a:r>
              <a:rPr b="1" lang="en-US" sz="2400">
                <a:solidFill>
                  <a:srgbClr val="008080"/>
                </a:solidFill>
                <a:highlight>
                  <a:srgbClr val="FFFFFF"/>
                </a:highlight>
                <a:latin typeface="Consolas"/>
                <a:ea typeface="Consolas"/>
                <a:cs typeface="Consolas"/>
                <a:sym typeface="Consolas"/>
              </a:rPr>
              <a:t>"</a:t>
            </a:r>
            <a:r>
              <a:rPr b="1" lang="en-US" sz="2400">
                <a:solidFill>
                  <a:srgbClr val="000080"/>
                </a:solidFill>
                <a:highlight>
                  <a:srgbClr val="FFFFFF"/>
                </a:highlight>
                <a:latin typeface="Consolas"/>
                <a:ea typeface="Consolas"/>
                <a:cs typeface="Consolas"/>
                <a:sym typeface="Consolas"/>
              </a:rPr>
              <a:t>\n</a:t>
            </a:r>
            <a:r>
              <a:rPr b="1" lang="en-US" sz="2400">
                <a:solidFill>
                  <a:srgbClr val="008080"/>
                </a:solidFill>
                <a:highlight>
                  <a:srgbClr val="FFFFFF"/>
                </a:highlight>
                <a:latin typeface="Consolas"/>
                <a:ea typeface="Consolas"/>
                <a:cs typeface="Consolas"/>
                <a:sym typeface="Consolas"/>
              </a:rPr>
              <a:t>Accuracy: "</a:t>
            </a:r>
            <a:r>
              <a:rPr lang="en-US" sz="2400">
                <a:solidFill>
                  <a:schemeClr val="dk1"/>
                </a:solidFill>
                <a:highlight>
                  <a:srgbClr val="FFFFFF"/>
                </a:highlight>
                <a:latin typeface="Consolas"/>
                <a:ea typeface="Consolas"/>
                <a:cs typeface="Consolas"/>
                <a:sym typeface="Consolas"/>
              </a:rPr>
              <a:t>, a)</a:t>
            </a:r>
          </a:p>
        </p:txBody>
      </p:sp>
      <p:sp>
        <p:nvSpPr>
          <p:cNvPr id="994" name="Shape 994"/>
          <p:cNvSpPr txBox="1"/>
          <p:nvPr/>
        </p:nvSpPr>
        <p:spPr>
          <a:xfrm>
            <a:off x="20280667" y="977733"/>
            <a:ext cx="3598500" cy="103767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Clr>
                <a:schemeClr val="dk1"/>
              </a:buClr>
              <a:buSzPct val="90625"/>
              <a:buFont typeface="Arial"/>
              <a:buNone/>
            </a:pPr>
            <a:r>
              <a:rPr b="1" lang="en-US" sz="3200">
                <a:solidFill>
                  <a:srgbClr val="008080"/>
                </a:solidFill>
                <a:highlight>
                  <a:srgbClr val="FFFFFF"/>
                </a:highlight>
              </a:rPr>
              <a:t>0 0.82794</a:t>
            </a:r>
          </a:p>
          <a:p>
            <a:pPr lvl="0" rtl="0">
              <a:spcBef>
                <a:spcPts val="0"/>
              </a:spcBef>
              <a:buClr>
                <a:schemeClr val="dk1"/>
              </a:buClr>
              <a:buSzPct val="90625"/>
              <a:buFont typeface="Arial"/>
              <a:buNone/>
            </a:pPr>
            <a:r>
              <a:rPr b="1" lang="en-US" sz="3200">
                <a:solidFill>
                  <a:srgbClr val="008080"/>
                </a:solidFill>
                <a:highlight>
                  <a:srgbClr val="FFFFFF"/>
                </a:highlight>
              </a:rPr>
              <a:t>200 0.755181</a:t>
            </a:r>
          </a:p>
          <a:p>
            <a:pPr lvl="0" rtl="0">
              <a:spcBef>
                <a:spcPts val="0"/>
              </a:spcBef>
              <a:buClr>
                <a:schemeClr val="dk1"/>
              </a:buClr>
              <a:buSzPct val="90625"/>
              <a:buFont typeface="Arial"/>
              <a:buNone/>
            </a:pPr>
            <a:r>
              <a:rPr b="1" lang="en-US" sz="3200">
                <a:solidFill>
                  <a:srgbClr val="008080"/>
                </a:solidFill>
                <a:highlight>
                  <a:srgbClr val="FFFFFF"/>
                </a:highlight>
              </a:rPr>
              <a:t>400 0.726355</a:t>
            </a:r>
          </a:p>
          <a:p>
            <a:pPr lvl="0" rtl="0">
              <a:spcBef>
                <a:spcPts val="0"/>
              </a:spcBef>
              <a:buClr>
                <a:schemeClr val="dk1"/>
              </a:buClr>
              <a:buSzPct val="90625"/>
              <a:buFont typeface="Arial"/>
              <a:buNone/>
            </a:pPr>
            <a:r>
              <a:rPr b="1" lang="en-US" sz="3200">
                <a:solidFill>
                  <a:srgbClr val="008080"/>
                </a:solidFill>
                <a:highlight>
                  <a:srgbClr val="FFFFFF"/>
                </a:highlight>
              </a:rPr>
              <a:t>600 0.705179</a:t>
            </a:r>
          </a:p>
          <a:p>
            <a:pPr lvl="0" rtl="0">
              <a:spcBef>
                <a:spcPts val="0"/>
              </a:spcBef>
              <a:buClr>
                <a:schemeClr val="dk1"/>
              </a:buClr>
              <a:buSzPct val="90625"/>
              <a:buFont typeface="Arial"/>
              <a:buNone/>
            </a:pPr>
            <a:r>
              <a:rPr b="1" lang="en-US" sz="3200">
                <a:solidFill>
                  <a:srgbClr val="008080"/>
                </a:solidFill>
                <a:highlight>
                  <a:srgbClr val="FFFFFF"/>
                </a:highlight>
              </a:rPr>
              <a:t>800 0.686631</a:t>
            </a:r>
          </a:p>
          <a:p>
            <a:pPr lvl="0" rtl="0">
              <a:spcBef>
                <a:spcPts val="0"/>
              </a:spcBef>
              <a:buClr>
                <a:schemeClr val="dk1"/>
              </a:buClr>
              <a:buSzPct val="90625"/>
              <a:buFont typeface="Arial"/>
              <a:buNone/>
            </a:pPr>
            <a:r>
              <a:rPr b="1" lang="en-US" sz="3200">
                <a:solidFill>
                  <a:srgbClr val="008080"/>
                </a:solidFill>
                <a:highlight>
                  <a:srgbClr val="FFFFFF"/>
                </a:highlight>
              </a:rPr>
              <a:t>...</a:t>
            </a:r>
          </a:p>
          <a:p>
            <a:pPr lvl="0" rtl="0">
              <a:spcBef>
                <a:spcPts val="0"/>
              </a:spcBef>
              <a:buClr>
                <a:schemeClr val="dk1"/>
              </a:buClr>
              <a:buSzPct val="90625"/>
              <a:buFont typeface="Arial"/>
              <a:buNone/>
            </a:pPr>
            <a:r>
              <a:rPr b="1" lang="en-US" sz="3200">
                <a:solidFill>
                  <a:srgbClr val="008080"/>
                </a:solidFill>
                <a:highlight>
                  <a:srgbClr val="FFFFFF"/>
                </a:highlight>
              </a:rPr>
              <a:t>9600 0.492056</a:t>
            </a:r>
          </a:p>
          <a:p>
            <a:pPr lvl="0" rtl="0">
              <a:spcBef>
                <a:spcPts val="0"/>
              </a:spcBef>
              <a:buClr>
                <a:schemeClr val="dk1"/>
              </a:buClr>
              <a:buSzPct val="90625"/>
              <a:buFont typeface="Arial"/>
              <a:buNone/>
            </a:pPr>
            <a:r>
              <a:rPr b="1" lang="en-US" sz="3200">
                <a:solidFill>
                  <a:srgbClr val="008080"/>
                </a:solidFill>
                <a:highlight>
                  <a:srgbClr val="FFFFFF"/>
                </a:highlight>
              </a:rPr>
              <a:t>9800 0.491396</a:t>
            </a:r>
          </a:p>
          <a:p>
            <a:pPr lvl="0" rtl="0">
              <a:spcBef>
                <a:spcPts val="0"/>
              </a:spcBef>
              <a:buClr>
                <a:schemeClr val="dk1"/>
              </a:buClr>
              <a:buSzPct val="90625"/>
              <a:buFont typeface="Arial"/>
              <a:buNone/>
            </a:pPr>
            <a:r>
              <a:rPr b="1" lang="en-US" sz="3200">
                <a:solidFill>
                  <a:srgbClr val="008080"/>
                </a:solidFill>
                <a:highlight>
                  <a:srgbClr val="FFFFFF"/>
                </a:highlight>
              </a:rPr>
              <a:t>10000 0.490767</a:t>
            </a:r>
          </a:p>
          <a:p>
            <a:pPr lvl="0" rtl="0">
              <a:spcBef>
                <a:spcPts val="0"/>
              </a:spcBef>
              <a:buNone/>
            </a:pPr>
            <a:r>
              <a:t/>
            </a:r>
            <a:endParaRPr b="1" sz="3200">
              <a:solidFill>
                <a:srgbClr val="008080"/>
              </a:solidFill>
              <a:highlight>
                <a:srgbClr val="FFFFFF"/>
              </a:highlight>
            </a:endParaRPr>
          </a:p>
          <a:p>
            <a:pPr lvl="0" rtl="0">
              <a:spcBef>
                <a:spcPts val="0"/>
              </a:spcBef>
              <a:buNone/>
            </a:pPr>
            <a:r>
              <a:t/>
            </a:r>
            <a:endParaRPr b="1" sz="3200">
              <a:solidFill>
                <a:srgbClr val="008080"/>
              </a:solidFill>
              <a:highlight>
                <a:srgbClr val="FFFFFF"/>
              </a:highlight>
            </a:endParaRPr>
          </a:p>
          <a:p>
            <a:pPr lvl="0" rtl="0">
              <a:spcBef>
                <a:spcPts val="0"/>
              </a:spcBef>
              <a:buNone/>
            </a:pPr>
            <a:r>
              <a:rPr b="1" lang="en-US" sz="3200">
                <a:solidFill>
                  <a:srgbClr val="008080"/>
                </a:solidFill>
                <a:highlight>
                  <a:srgbClr val="FFFFFF"/>
                </a:highlight>
              </a:rPr>
              <a:t> [ 0.7461012 ]</a:t>
            </a:r>
          </a:p>
          <a:p>
            <a:pPr lvl="0" rtl="0">
              <a:spcBef>
                <a:spcPts val="0"/>
              </a:spcBef>
              <a:buNone/>
            </a:pPr>
            <a:r>
              <a:rPr b="1" lang="en-US" sz="3200">
                <a:solidFill>
                  <a:srgbClr val="008080"/>
                </a:solidFill>
                <a:highlight>
                  <a:srgbClr val="FFFFFF"/>
                </a:highlight>
              </a:rPr>
              <a:t> [ 0.79919308]</a:t>
            </a:r>
          </a:p>
          <a:p>
            <a:pPr lvl="0" rtl="0">
              <a:spcBef>
                <a:spcPts val="0"/>
              </a:spcBef>
              <a:buNone/>
            </a:pPr>
            <a:r>
              <a:rPr b="1" lang="en-US" sz="3200">
                <a:solidFill>
                  <a:srgbClr val="008080"/>
                </a:solidFill>
                <a:highlight>
                  <a:srgbClr val="FFFFFF"/>
                </a:highlight>
              </a:rPr>
              <a:t> [ 0.72995949]</a:t>
            </a:r>
          </a:p>
          <a:p>
            <a:pPr lvl="0" rtl="0">
              <a:spcBef>
                <a:spcPts val="0"/>
              </a:spcBef>
              <a:buNone/>
            </a:pPr>
            <a:r>
              <a:rPr b="1" lang="en-US" sz="3200">
                <a:solidFill>
                  <a:srgbClr val="008080"/>
                </a:solidFill>
                <a:highlight>
                  <a:srgbClr val="FFFFFF"/>
                </a:highlight>
              </a:rPr>
              <a:t> [ 0.88297188]] </a:t>
            </a:r>
          </a:p>
          <a:p>
            <a:pPr lvl="0" rtl="0">
              <a:spcBef>
                <a:spcPts val="0"/>
              </a:spcBef>
              <a:buNone/>
            </a:pPr>
            <a:r>
              <a:t/>
            </a:r>
            <a:endParaRPr b="1" sz="3200">
              <a:solidFill>
                <a:srgbClr val="008080"/>
              </a:solidFill>
              <a:highlight>
                <a:srgbClr val="FFFFFF"/>
              </a:highlight>
            </a:endParaRPr>
          </a:p>
          <a:p>
            <a:pPr lvl="0" rtl="0">
              <a:spcBef>
                <a:spcPts val="0"/>
              </a:spcBef>
              <a:buNone/>
            </a:pPr>
            <a:r>
              <a:rPr b="1" lang="en-US" sz="3200">
                <a:solidFill>
                  <a:srgbClr val="008080"/>
                </a:solidFill>
                <a:highlight>
                  <a:srgbClr val="FFFFFF"/>
                </a:highlight>
              </a:rPr>
              <a:t>[ 1.]</a:t>
            </a:r>
          </a:p>
          <a:p>
            <a:pPr lvl="0" rtl="0">
              <a:spcBef>
                <a:spcPts val="0"/>
              </a:spcBef>
              <a:buNone/>
            </a:pPr>
            <a:r>
              <a:rPr b="1" lang="en-US" sz="3200">
                <a:solidFill>
                  <a:srgbClr val="008080"/>
                </a:solidFill>
                <a:highlight>
                  <a:srgbClr val="FFFFFF"/>
                </a:highlight>
              </a:rPr>
              <a:t>[ 1.]</a:t>
            </a:r>
          </a:p>
          <a:p>
            <a:pPr lvl="0" rtl="0">
              <a:spcBef>
                <a:spcPts val="0"/>
              </a:spcBef>
              <a:buNone/>
            </a:pPr>
            <a:r>
              <a:rPr b="1" lang="en-US" sz="3200">
                <a:solidFill>
                  <a:srgbClr val="008080"/>
                </a:solidFill>
                <a:highlight>
                  <a:srgbClr val="FFFFFF"/>
                </a:highlight>
              </a:rPr>
              <a:t>[ 1.]]</a:t>
            </a:r>
          </a:p>
          <a:p>
            <a:pPr lvl="0" rtl="0">
              <a:spcBef>
                <a:spcPts val="0"/>
              </a:spcBef>
              <a:buNone/>
            </a:pPr>
            <a:r>
              <a:rPr b="1" lang="en-US" sz="3200">
                <a:solidFill>
                  <a:srgbClr val="008080"/>
                </a:solidFill>
                <a:highlight>
                  <a:srgbClr val="FFFFFF"/>
                </a:highlight>
              </a:rPr>
              <a:t>Accuracy:  0.762846</a:t>
            </a:r>
          </a:p>
        </p:txBody>
      </p:sp>
      <p:sp>
        <p:nvSpPr>
          <p:cNvPr id="995" name="Shape 995"/>
          <p:cNvSpPr txBox="1"/>
          <p:nvPr/>
        </p:nvSpPr>
        <p:spPr>
          <a:xfrm>
            <a:off x="6971533" y="12829733"/>
            <a:ext cx="20532000" cy="1201500"/>
          </a:xfrm>
          <a:prstGeom prst="rect">
            <a:avLst/>
          </a:prstGeom>
          <a:noFill/>
          <a:ln>
            <a:noFill/>
          </a:ln>
        </p:spPr>
        <p:txBody>
          <a:bodyPr anchorCtr="0" anchor="ctr" bIns="243800" lIns="243800" rIns="243800" wrap="square" tIns="243800">
            <a:noAutofit/>
          </a:bodyPr>
          <a:lstStyle/>
          <a:p>
            <a:pPr lvl="0" rtl="0">
              <a:spcBef>
                <a:spcPts val="0"/>
              </a:spcBef>
              <a:buNone/>
            </a:pPr>
            <a:r>
              <a:rPr lang="en-US" sz="2900" u="sng">
                <a:solidFill>
                  <a:schemeClr val="hlink"/>
                </a:solidFill>
                <a:hlinkClick r:id="rId3"/>
              </a:rPr>
              <a:t>https://github.com/hunkim/DeepLearningZeroToAll/blob/master/lab-05-2-logistic_regression_diabetes.py</a:t>
            </a:r>
            <a:r>
              <a:rPr lang="en-US" sz="2900"/>
              <a:t> </a:t>
            </a: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9" name="Shape 999"/>
        <p:cNvGrpSpPr/>
        <p:nvPr/>
      </p:nvGrpSpPr>
      <p:grpSpPr>
        <a:xfrm>
          <a:off x="0" y="0"/>
          <a:ext cx="0" cy="0"/>
          <a:chOff x="0" y="0"/>
          <a:chExt cx="0" cy="0"/>
        </a:xfrm>
      </p:grpSpPr>
      <p:sp>
        <p:nvSpPr>
          <p:cNvPr id="1000" name="Shape 1000"/>
          <p:cNvSpPr txBox="1"/>
          <p:nvPr>
            <p:ph type="title"/>
          </p:nvPr>
        </p:nvSpPr>
        <p:spPr>
          <a:xfrm>
            <a:off x="-21835" y="357187"/>
            <a:ext cx="24427800" cy="34290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lang="en-US"/>
              <a:t>Machine Learning Basics</a:t>
            </a:r>
          </a:p>
        </p:txBody>
      </p:sp>
      <p:sp>
        <p:nvSpPr>
          <p:cNvPr id="1001" name="Shape 1001"/>
          <p:cNvSpPr txBox="1"/>
          <p:nvPr>
            <p:ph idx="1" type="body"/>
          </p:nvPr>
        </p:nvSpPr>
        <p:spPr>
          <a:xfrm>
            <a:off x="480561" y="3893343"/>
            <a:ext cx="23422800" cy="8036700"/>
          </a:xfrm>
          <a:prstGeom prst="rect">
            <a:avLst/>
          </a:prstGeom>
          <a:noFill/>
          <a:ln>
            <a:noFill/>
          </a:ln>
        </p:spPr>
        <p:txBody>
          <a:bodyPr anchorCtr="0" anchor="ctr" bIns="71425" lIns="71425" rIns="71425" wrap="square" tIns="71425">
            <a:noAutofit/>
          </a:bodyPr>
          <a:lstStyle/>
          <a:p>
            <a:pPr indent="-228600" lvl="0" marL="457200" marR="0" rtl="0" algn="l">
              <a:lnSpc>
                <a:spcPct val="100000"/>
              </a:lnSpc>
              <a:spcBef>
                <a:spcPts val="0"/>
              </a:spcBef>
              <a:spcAft>
                <a:spcPts val="0"/>
              </a:spcAft>
              <a:buClr>
                <a:srgbClr val="D9D9D9"/>
              </a:buClr>
            </a:pPr>
            <a:r>
              <a:rPr lang="en-US">
                <a:solidFill>
                  <a:srgbClr val="D9D9D9"/>
                </a:solidFill>
              </a:rPr>
              <a:t>Linear Regression</a:t>
            </a:r>
          </a:p>
          <a:p>
            <a:pPr indent="-228600" lvl="0" marL="457200" marR="0" rtl="0" algn="l">
              <a:lnSpc>
                <a:spcPct val="100000"/>
              </a:lnSpc>
              <a:spcBef>
                <a:spcPts val="0"/>
              </a:spcBef>
              <a:spcAft>
                <a:spcPts val="0"/>
              </a:spcAft>
              <a:buClr>
                <a:srgbClr val="D9D9D9"/>
              </a:buClr>
            </a:pPr>
            <a:r>
              <a:rPr lang="en-US">
                <a:solidFill>
                  <a:srgbClr val="D9D9D9"/>
                </a:solidFill>
              </a:rPr>
              <a:t>Logistic Regression (Binary classification)</a:t>
            </a:r>
          </a:p>
          <a:p>
            <a:pPr indent="-228600" lvl="0" marL="457200" marR="0" rtl="0" algn="l">
              <a:lnSpc>
                <a:spcPct val="100000"/>
              </a:lnSpc>
              <a:spcBef>
                <a:spcPts val="0"/>
              </a:spcBef>
              <a:spcAft>
                <a:spcPts val="0"/>
              </a:spcAft>
            </a:pPr>
            <a:r>
              <a:rPr lang="en-US"/>
              <a:t>Softmax Classification</a:t>
            </a:r>
          </a:p>
          <a:p>
            <a:pPr indent="-228600" lvl="0" marL="457200" marR="0" rtl="0" algn="l">
              <a:lnSpc>
                <a:spcPct val="100000"/>
              </a:lnSpc>
              <a:spcBef>
                <a:spcPts val="0"/>
              </a:spcBef>
              <a:spcAft>
                <a:spcPts val="0"/>
              </a:spcAft>
            </a:pPr>
            <a:r>
              <a:rPr lang="en-US"/>
              <a:t>Neural Networks </a:t>
            </a: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5" name="Shape 1005"/>
        <p:cNvGrpSpPr/>
        <p:nvPr/>
      </p:nvGrpSpPr>
      <p:grpSpPr>
        <a:xfrm>
          <a:off x="0" y="0"/>
          <a:ext cx="0" cy="0"/>
          <a:chOff x="0" y="0"/>
          <a:chExt cx="0" cy="0"/>
        </a:xfrm>
      </p:grpSpPr>
      <p:sp>
        <p:nvSpPr>
          <p:cNvPr id="1006" name="Shape 1006"/>
          <p:cNvSpPr txBox="1"/>
          <p:nvPr>
            <p:ph type="title"/>
          </p:nvPr>
        </p:nvSpPr>
        <p:spPr>
          <a:xfrm>
            <a:off x="4833937" y="357187"/>
            <a:ext cx="14716200" cy="3429000"/>
          </a:xfrm>
          <a:prstGeom prst="rect">
            <a:avLst/>
          </a:prstGeom>
          <a:noFill/>
          <a:ln>
            <a:noFill/>
          </a:ln>
        </p:spPr>
        <p:txBody>
          <a:bodyPr anchorCtr="0" anchor="ctr" bIns="71425" lIns="71425" rIns="71425" wrap="square" tIns="71425">
            <a:noAutofit/>
          </a:bodyPr>
          <a:lstStyle/>
          <a:p>
            <a:pPr indent="0" lvl="0" marL="0" marR="0" rtl="0" algn="ctr">
              <a:lnSpc>
                <a:spcPct val="100000"/>
              </a:lnSpc>
              <a:spcBef>
                <a:spcPts val="0"/>
              </a:spcBef>
              <a:spcAft>
                <a:spcPts val="0"/>
              </a:spcAft>
              <a:buClr>
                <a:srgbClr val="000000"/>
              </a:buClr>
              <a:buSzPct val="25000"/>
              <a:buFont typeface="Gill Sans"/>
              <a:buNone/>
            </a:pPr>
            <a:r>
              <a:rPr lang="en-US"/>
              <a:t>Multiple</a:t>
            </a:r>
            <a:r>
              <a:rPr lang="en-US"/>
              <a:t> labels (a, b, c)</a:t>
            </a:r>
          </a:p>
        </p:txBody>
      </p:sp>
      <p:sp>
        <p:nvSpPr>
          <p:cNvPr id="1007" name="Shape 1007"/>
          <p:cNvSpPr txBox="1"/>
          <p:nvPr>
            <p:ph idx="1" type="body"/>
          </p:nvPr>
        </p:nvSpPr>
        <p:spPr>
          <a:xfrm>
            <a:off x="4833937" y="3893343"/>
            <a:ext cx="14716200" cy="8036700"/>
          </a:xfrm>
          <a:prstGeom prst="rect">
            <a:avLst/>
          </a:prstGeom>
          <a:noFill/>
          <a:ln>
            <a:noFill/>
          </a:ln>
        </p:spPr>
        <p:txBody>
          <a:bodyPr anchorCtr="0" anchor="ctr" bIns="71425" lIns="71425" rIns="71425" wrap="square" tIns="71425">
            <a:noAutofit/>
          </a:bodyPr>
          <a:lstStyle/>
          <a:p>
            <a:pPr indent="-711200" lvl="0" marL="1092200" marR="0" rtl="0" algn="l">
              <a:lnSpc>
                <a:spcPct val="100000"/>
              </a:lnSpc>
              <a:spcBef>
                <a:spcPts val="0"/>
              </a:spcBef>
              <a:spcAft>
                <a:spcPts val="0"/>
              </a:spcAft>
              <a:buClr>
                <a:srgbClr val="000000"/>
              </a:buClr>
              <a:buSzPct val="171000"/>
              <a:buFont typeface="Gill Sans"/>
              <a:buNone/>
            </a:pPr>
            <a:r>
              <a:t/>
            </a:r>
            <a:endParaRPr b="0" i="0" sz="5600" u="none" cap="none" strike="noStrike">
              <a:solidFill>
                <a:srgbClr val="000000"/>
              </a:solidFill>
              <a:latin typeface="Gill Sans"/>
              <a:ea typeface="Gill Sans"/>
              <a:cs typeface="Gill Sans"/>
              <a:sym typeface="Gill Sans"/>
            </a:endParaRPr>
          </a:p>
        </p:txBody>
      </p:sp>
      <p:pic>
        <p:nvPicPr>
          <p:cNvPr id="1008" name="Shape 1008"/>
          <p:cNvPicPr preferRelativeResize="0"/>
          <p:nvPr/>
        </p:nvPicPr>
        <p:blipFill rotWithShape="1">
          <a:blip r:embed="rId3">
            <a:alphaModFix/>
          </a:blip>
          <a:srcRect b="0" l="0" r="0" t="0"/>
          <a:stretch/>
        </p:blipFill>
        <p:spPr>
          <a:xfrm>
            <a:off x="5663062" y="4804171"/>
            <a:ext cx="11322900" cy="6215100"/>
          </a:xfrm>
          <a:prstGeom prst="rect">
            <a:avLst/>
          </a:prstGeom>
          <a:noFill/>
          <a:ln>
            <a:noFill/>
          </a:ln>
        </p:spPr>
      </p:pic>
      <p:sp>
        <p:nvSpPr>
          <p:cNvPr id="1009" name="Shape 1009"/>
          <p:cNvSpPr/>
          <p:nvPr/>
        </p:nvSpPr>
        <p:spPr>
          <a:xfrm>
            <a:off x="9122725" y="4433775"/>
            <a:ext cx="2520000" cy="3062100"/>
          </a:xfrm>
          <a:prstGeom prst="rect">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3" name="Shape 1013"/>
        <p:cNvGrpSpPr/>
        <p:nvPr/>
      </p:nvGrpSpPr>
      <p:grpSpPr>
        <a:xfrm>
          <a:off x="0" y="0"/>
          <a:ext cx="0" cy="0"/>
          <a:chOff x="0" y="0"/>
          <a:chExt cx="0" cy="0"/>
        </a:xfrm>
      </p:grpSpPr>
      <p:sp>
        <p:nvSpPr>
          <p:cNvPr id="1014" name="Shape 1014"/>
          <p:cNvSpPr/>
          <p:nvPr/>
        </p:nvSpPr>
        <p:spPr>
          <a:xfrm>
            <a:off x="3893604" y="-821765"/>
            <a:ext cx="6633600" cy="4364100"/>
          </a:xfrm>
          <a:prstGeom prst="rect">
            <a:avLst/>
          </a:prstGeom>
          <a:solidFill>
            <a:srgbClr val="FFFFFF"/>
          </a:solid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015" name="Shape 1015"/>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Softmax function</a:t>
            </a:r>
          </a:p>
        </p:txBody>
      </p:sp>
      <p:sp>
        <p:nvSpPr>
          <p:cNvPr id="1016" name="Shape 1016"/>
          <p:cNvSpPr/>
          <p:nvPr/>
        </p:nvSpPr>
        <p:spPr>
          <a:xfrm>
            <a:off x="9024600" y="12749467"/>
            <a:ext cx="15225600" cy="8160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b="0" i="0" lang="en-US" sz="3200" u="sng" cap="none" strike="noStrike">
                <a:solidFill>
                  <a:schemeClr val="hlink"/>
                </a:solidFill>
                <a:hlinkClick r:id="rId3"/>
              </a:rPr>
              <a:t>https://www.udacity.com/course/viewer#!/c-ud730/l-6370362152/m-6379811817</a:t>
            </a:r>
          </a:p>
        </p:txBody>
      </p:sp>
      <p:pic>
        <p:nvPicPr>
          <p:cNvPr id="1017" name="Shape 1017"/>
          <p:cNvPicPr preferRelativeResize="0"/>
          <p:nvPr/>
        </p:nvPicPr>
        <p:blipFill>
          <a:blip r:embed="rId4">
            <a:alphaModFix/>
          </a:blip>
          <a:stretch>
            <a:fillRect/>
          </a:stretch>
        </p:blipFill>
        <p:spPr>
          <a:xfrm>
            <a:off x="7071067" y="3785987"/>
            <a:ext cx="15859136" cy="8150677"/>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1" name="Shape 1021"/>
        <p:cNvGrpSpPr/>
        <p:nvPr/>
      </p:nvGrpSpPr>
      <p:grpSpPr>
        <a:xfrm>
          <a:off x="0" y="0"/>
          <a:ext cx="0" cy="0"/>
          <a:chOff x="0" y="0"/>
          <a:chExt cx="0" cy="0"/>
        </a:xfrm>
      </p:grpSpPr>
      <p:sp>
        <p:nvSpPr>
          <p:cNvPr id="1022" name="Shape 1022"/>
          <p:cNvSpPr/>
          <p:nvPr/>
        </p:nvSpPr>
        <p:spPr>
          <a:xfrm>
            <a:off x="3204003" y="7966723"/>
            <a:ext cx="5340000" cy="4364100"/>
          </a:xfrm>
          <a:prstGeom prst="rect">
            <a:avLst/>
          </a:prstGeom>
          <a:solidFill>
            <a:srgbClr val="FFFFFF"/>
          </a:solid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023" name="Shape 1023"/>
          <p:cNvSpPr/>
          <p:nvPr/>
        </p:nvSpPr>
        <p:spPr>
          <a:xfrm>
            <a:off x="3893604" y="-821765"/>
            <a:ext cx="6633600" cy="4364100"/>
          </a:xfrm>
          <a:prstGeom prst="rect">
            <a:avLst/>
          </a:prstGeom>
          <a:solidFill>
            <a:srgbClr val="FFFFFF"/>
          </a:solid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024" name="Shape 1024"/>
          <p:cNvSpPr txBox="1"/>
          <p:nvPr/>
        </p:nvSpPr>
        <p:spPr>
          <a:xfrm>
            <a:off x="307733" y="7966733"/>
            <a:ext cx="8658300" cy="20913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None/>
            </a:pPr>
            <a:r>
              <a:rPr lang="en-US" sz="6400">
                <a:solidFill>
                  <a:schemeClr val="dk1"/>
                </a:solidFill>
                <a:highlight>
                  <a:srgbClr val="FFFFFF"/>
                </a:highlight>
                <a:latin typeface="Consolas"/>
                <a:ea typeface="Consolas"/>
                <a:cs typeface="Consolas"/>
                <a:sym typeface="Consolas"/>
              </a:rPr>
              <a:t>tf.matmul(X,W)+b</a:t>
            </a:r>
          </a:p>
        </p:txBody>
      </p:sp>
      <p:sp>
        <p:nvSpPr>
          <p:cNvPr id="1025" name="Shape 1025"/>
          <p:cNvSpPr txBox="1"/>
          <p:nvPr/>
        </p:nvSpPr>
        <p:spPr>
          <a:xfrm>
            <a:off x="3437933" y="376267"/>
            <a:ext cx="20334300" cy="23745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None/>
            </a:pPr>
            <a:r>
              <a:rPr lang="en-US" sz="6400">
                <a:solidFill>
                  <a:schemeClr val="dk1"/>
                </a:solidFill>
                <a:highlight>
                  <a:srgbClr val="FFE4FF"/>
                </a:highlight>
                <a:latin typeface="Consolas"/>
                <a:ea typeface="Consolas"/>
                <a:cs typeface="Consolas"/>
                <a:sym typeface="Consolas"/>
              </a:rPr>
              <a:t>hypothesis</a:t>
            </a:r>
            <a:r>
              <a:rPr lang="en-US" sz="6400">
                <a:solidFill>
                  <a:schemeClr val="dk1"/>
                </a:solidFill>
                <a:highlight>
                  <a:srgbClr val="FFFFFF"/>
                </a:highlight>
                <a:latin typeface="Consolas"/>
                <a:ea typeface="Consolas"/>
                <a:cs typeface="Consolas"/>
                <a:sym typeface="Consolas"/>
              </a:rPr>
              <a:t> = tf.nn.</a:t>
            </a:r>
            <a:r>
              <a:rPr b="1" lang="en-US" sz="6400">
                <a:solidFill>
                  <a:schemeClr val="dk1"/>
                </a:solidFill>
                <a:highlight>
                  <a:srgbClr val="FFFFFF"/>
                </a:highlight>
                <a:latin typeface="Consolas"/>
                <a:ea typeface="Consolas"/>
                <a:cs typeface="Consolas"/>
                <a:sym typeface="Consolas"/>
              </a:rPr>
              <a:t>softmax</a:t>
            </a:r>
            <a:r>
              <a:rPr lang="en-US" sz="6400">
                <a:solidFill>
                  <a:schemeClr val="dk1"/>
                </a:solidFill>
                <a:highlight>
                  <a:srgbClr val="FFFFFF"/>
                </a:highlight>
                <a:latin typeface="Consolas"/>
                <a:ea typeface="Consolas"/>
                <a:cs typeface="Consolas"/>
                <a:sym typeface="Consolas"/>
              </a:rPr>
              <a:t>(tf.matmul(X,W)+b)</a:t>
            </a:r>
          </a:p>
        </p:txBody>
      </p:sp>
      <p:pic>
        <p:nvPicPr>
          <p:cNvPr id="1026" name="Shape 1026"/>
          <p:cNvPicPr preferRelativeResize="0"/>
          <p:nvPr/>
        </p:nvPicPr>
        <p:blipFill>
          <a:blip r:embed="rId3">
            <a:alphaModFix/>
          </a:blip>
          <a:stretch>
            <a:fillRect/>
          </a:stretch>
        </p:blipFill>
        <p:spPr>
          <a:xfrm>
            <a:off x="7071067" y="3785987"/>
            <a:ext cx="15859136" cy="8150677"/>
          </a:xfrm>
          <a:prstGeom prst="rect">
            <a:avLst/>
          </a:prstGeom>
          <a:noFill/>
          <a:ln>
            <a:noFill/>
          </a:ln>
        </p:spPr>
      </p:pic>
      <p:sp>
        <p:nvSpPr>
          <p:cNvPr id="1027" name="Shape 1027"/>
          <p:cNvSpPr/>
          <p:nvPr/>
        </p:nvSpPr>
        <p:spPr>
          <a:xfrm>
            <a:off x="9024600" y="12749467"/>
            <a:ext cx="15225600" cy="8160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b="0" i="0" lang="en-US" sz="3200" u="sng" cap="none" strike="noStrike">
                <a:solidFill>
                  <a:schemeClr val="hlink"/>
                </a:solidFill>
                <a:hlinkClick r:id="rId4"/>
              </a:rPr>
              <a:t>https://www.udacity.com/course/viewer#!/c-ud730/l-6370362152/m-6379811817</a:t>
            </a: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1" name="Shape 1031"/>
        <p:cNvGrpSpPr/>
        <p:nvPr/>
      </p:nvGrpSpPr>
      <p:grpSpPr>
        <a:xfrm>
          <a:off x="0" y="0"/>
          <a:ext cx="0" cy="0"/>
          <a:chOff x="0" y="0"/>
          <a:chExt cx="0" cy="0"/>
        </a:xfrm>
      </p:grpSpPr>
      <p:sp>
        <p:nvSpPr>
          <p:cNvPr id="1032" name="Shape 1032"/>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Cost function: cross entropy</a:t>
            </a:r>
          </a:p>
        </p:txBody>
      </p:sp>
      <p:sp>
        <p:nvSpPr>
          <p:cNvPr id="1033" name="Shape 1033"/>
          <p:cNvSpPr txBox="1"/>
          <p:nvPr/>
        </p:nvSpPr>
        <p:spPr>
          <a:xfrm>
            <a:off x="289600" y="8848533"/>
            <a:ext cx="23804700" cy="3084900"/>
          </a:xfrm>
          <a:prstGeom prst="rect">
            <a:avLst/>
          </a:prstGeom>
          <a:noFill/>
          <a:ln>
            <a:noFill/>
          </a:ln>
        </p:spPr>
        <p:txBody>
          <a:bodyPr anchorCtr="0" anchor="ctr" bIns="243800" lIns="243800" rIns="243800" wrap="square" tIns="243800">
            <a:noAutofit/>
          </a:bodyPr>
          <a:lstStyle/>
          <a:p>
            <a:pPr lvl="0" rtl="0">
              <a:spcBef>
                <a:spcPts val="0"/>
              </a:spcBef>
              <a:buNone/>
            </a:pPr>
            <a:r>
              <a:rPr i="1" lang="en-US" sz="3700">
                <a:solidFill>
                  <a:srgbClr val="808080"/>
                </a:solidFill>
                <a:highlight>
                  <a:srgbClr val="FFFFFF"/>
                </a:highlight>
                <a:latin typeface="Consolas"/>
                <a:ea typeface="Consolas"/>
                <a:cs typeface="Consolas"/>
                <a:sym typeface="Consolas"/>
              </a:rPr>
              <a:t># Cross entropy cost/loss</a:t>
            </a:r>
          </a:p>
          <a:p>
            <a:pPr lvl="0" rtl="0">
              <a:spcBef>
                <a:spcPts val="0"/>
              </a:spcBef>
              <a:buNone/>
            </a:pPr>
            <a:r>
              <a:rPr lang="en-US" sz="3700">
                <a:solidFill>
                  <a:schemeClr val="dk1"/>
                </a:solidFill>
                <a:highlight>
                  <a:srgbClr val="FFFFFF"/>
                </a:highlight>
                <a:latin typeface="Consolas"/>
                <a:ea typeface="Consolas"/>
                <a:cs typeface="Consolas"/>
                <a:sym typeface="Consolas"/>
              </a:rPr>
              <a:t>cost = tf.reduce_mean(-tf.reduce_sum(Y * tf.log(hypothesis), </a:t>
            </a:r>
            <a:r>
              <a:rPr lang="en-US" sz="3700">
                <a:solidFill>
                  <a:srgbClr val="660099"/>
                </a:solidFill>
                <a:highlight>
                  <a:srgbClr val="FFFFFF"/>
                </a:highlight>
                <a:latin typeface="Consolas"/>
                <a:ea typeface="Consolas"/>
                <a:cs typeface="Consolas"/>
                <a:sym typeface="Consolas"/>
              </a:rPr>
              <a:t>axis</a:t>
            </a:r>
            <a:r>
              <a:rPr lang="en-US" sz="3700">
                <a:solidFill>
                  <a:schemeClr val="dk1"/>
                </a:solidFill>
                <a:highlight>
                  <a:srgbClr val="FFFFFF"/>
                </a:highlight>
                <a:latin typeface="Consolas"/>
                <a:ea typeface="Consolas"/>
                <a:cs typeface="Consolas"/>
                <a:sym typeface="Consolas"/>
              </a:rPr>
              <a:t>=</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a:t>
            </a:r>
          </a:p>
          <a:p>
            <a:pPr lvl="0" rtl="0">
              <a:spcBef>
                <a:spcPts val="0"/>
              </a:spcBef>
              <a:buNone/>
            </a:pPr>
            <a:r>
              <a:t/>
            </a:r>
            <a:endParaRPr sz="3700">
              <a:solidFill>
                <a:schemeClr val="dk1"/>
              </a:solidFill>
              <a:highlight>
                <a:srgbClr val="FFFFFF"/>
              </a:highlight>
              <a:latin typeface="Consolas"/>
              <a:ea typeface="Consolas"/>
              <a:cs typeface="Consolas"/>
              <a:sym typeface="Consolas"/>
            </a:endParaRPr>
          </a:p>
          <a:p>
            <a:pPr lvl="0" rtl="0">
              <a:spcBef>
                <a:spcPts val="0"/>
              </a:spcBef>
              <a:buNone/>
            </a:pPr>
            <a:r>
              <a:rPr lang="en-US" sz="3700">
                <a:solidFill>
                  <a:schemeClr val="dk1"/>
                </a:solidFill>
                <a:highlight>
                  <a:srgbClr val="FFFFFF"/>
                </a:highlight>
                <a:latin typeface="Consolas"/>
                <a:ea typeface="Consolas"/>
                <a:cs typeface="Consolas"/>
                <a:sym typeface="Consolas"/>
              </a:rPr>
              <a:t>optimizer = tf.train.GradientDescentOptimizer(</a:t>
            </a:r>
            <a:r>
              <a:rPr lang="en-US" sz="3700">
                <a:solidFill>
                  <a:srgbClr val="660099"/>
                </a:solidFill>
                <a:highlight>
                  <a:srgbClr val="FFFFFF"/>
                </a:highlight>
                <a:latin typeface="Consolas"/>
                <a:ea typeface="Consolas"/>
                <a:cs typeface="Consolas"/>
                <a:sym typeface="Consolas"/>
              </a:rPr>
              <a:t>learning_rate</a:t>
            </a:r>
            <a:r>
              <a:rPr lang="en-US" sz="3700">
                <a:solidFill>
                  <a:schemeClr val="dk1"/>
                </a:solidFill>
                <a:highlight>
                  <a:srgbClr val="FFFFFF"/>
                </a:highlight>
                <a:latin typeface="Consolas"/>
                <a:ea typeface="Consolas"/>
                <a:cs typeface="Consolas"/>
                <a:sym typeface="Consolas"/>
              </a:rPr>
              <a:t>=</a:t>
            </a:r>
            <a:r>
              <a:rPr lang="en-US" sz="3700">
                <a:solidFill>
                  <a:srgbClr val="0000FF"/>
                </a:solidFill>
                <a:highlight>
                  <a:srgbClr val="FFFFFF"/>
                </a:highlight>
                <a:latin typeface="Consolas"/>
                <a:ea typeface="Consolas"/>
                <a:cs typeface="Consolas"/>
                <a:sym typeface="Consolas"/>
              </a:rPr>
              <a:t>0.1</a:t>
            </a:r>
            <a:r>
              <a:rPr lang="en-US" sz="3700">
                <a:solidFill>
                  <a:schemeClr val="dk1"/>
                </a:solidFill>
                <a:highlight>
                  <a:srgbClr val="FFFFFF"/>
                </a:highlight>
                <a:latin typeface="Consolas"/>
                <a:ea typeface="Consolas"/>
                <a:cs typeface="Consolas"/>
                <a:sym typeface="Consolas"/>
              </a:rPr>
              <a:t>).minimize(cost)</a:t>
            </a:r>
          </a:p>
        </p:txBody>
      </p:sp>
      <p:pic>
        <p:nvPicPr>
          <p:cNvPr id="1034" name="Shape 1034"/>
          <p:cNvPicPr preferRelativeResize="0"/>
          <p:nvPr/>
        </p:nvPicPr>
        <p:blipFill>
          <a:blip r:embed="rId3">
            <a:alphaModFix/>
          </a:blip>
          <a:stretch>
            <a:fillRect/>
          </a:stretch>
        </p:blipFill>
        <p:spPr>
          <a:xfrm>
            <a:off x="7334867" y="3037667"/>
            <a:ext cx="10578801" cy="6591132"/>
          </a:xfrm>
          <a:prstGeom prst="rect">
            <a:avLst/>
          </a:prstGeom>
          <a:noFill/>
          <a:ln>
            <a:noFill/>
          </a:ln>
        </p:spPr>
      </p:pic>
      <p:pic>
        <p:nvPicPr>
          <p:cNvPr id="1035" name="Shape 1035"/>
          <p:cNvPicPr preferRelativeResize="0"/>
          <p:nvPr/>
        </p:nvPicPr>
        <p:blipFill>
          <a:blip r:embed="rId4">
            <a:alphaModFix/>
          </a:blip>
          <a:stretch>
            <a:fillRect/>
          </a:stretch>
        </p:blipFill>
        <p:spPr>
          <a:xfrm>
            <a:off x="19288667" y="7243667"/>
            <a:ext cx="4111402" cy="2992667"/>
          </a:xfrm>
          <a:prstGeom prst="rect">
            <a:avLst/>
          </a:prstGeom>
          <a:noFill/>
          <a:ln>
            <a:noFill/>
          </a:ln>
        </p:spPr>
      </p:pic>
      <p:sp>
        <p:nvSpPr>
          <p:cNvPr id="1036" name="Shape 1036"/>
          <p:cNvSpPr/>
          <p:nvPr/>
        </p:nvSpPr>
        <p:spPr>
          <a:xfrm>
            <a:off x="9024600" y="12749467"/>
            <a:ext cx="15225600" cy="8160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b="0" i="0" lang="en-US" sz="3200" u="sng" cap="none" strike="noStrike">
                <a:solidFill>
                  <a:schemeClr val="hlink"/>
                </a:solidFill>
                <a:hlinkClick r:id="rId5"/>
              </a:rPr>
              <a:t>https://www.udacity.com/course/viewer#!/c-ud730/l-6370362152/m-6379811817</a:t>
            </a: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0" name="Shape 1040"/>
        <p:cNvGrpSpPr/>
        <p:nvPr/>
      </p:nvGrpSpPr>
      <p:grpSpPr>
        <a:xfrm>
          <a:off x="0" y="0"/>
          <a:ext cx="0" cy="0"/>
          <a:chOff x="0" y="0"/>
          <a:chExt cx="0" cy="0"/>
        </a:xfrm>
      </p:grpSpPr>
      <p:sp>
        <p:nvSpPr>
          <p:cNvPr id="1041" name="Shape 1041"/>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Cost function: cross entropy</a:t>
            </a:r>
          </a:p>
        </p:txBody>
      </p:sp>
      <p:sp>
        <p:nvSpPr>
          <p:cNvPr id="1042" name="Shape 1042"/>
          <p:cNvSpPr txBox="1"/>
          <p:nvPr/>
        </p:nvSpPr>
        <p:spPr>
          <a:xfrm>
            <a:off x="289600" y="3960627"/>
            <a:ext cx="23804700" cy="8562600"/>
          </a:xfrm>
          <a:prstGeom prst="rect">
            <a:avLst/>
          </a:prstGeom>
          <a:noFill/>
          <a:ln>
            <a:noFill/>
          </a:ln>
        </p:spPr>
        <p:txBody>
          <a:bodyPr anchorCtr="0" anchor="ctr" bIns="243800" lIns="243800" rIns="243800" wrap="square" tIns="243800">
            <a:noAutofit/>
          </a:bodyPr>
          <a:lstStyle/>
          <a:p>
            <a:pPr lvl="0">
              <a:spcBef>
                <a:spcPts val="0"/>
              </a:spcBef>
              <a:buClr>
                <a:schemeClr val="dk1"/>
              </a:buClr>
              <a:buSzPct val="25000"/>
              <a:buFont typeface="Arial"/>
              <a:buNone/>
            </a:pPr>
            <a:r>
              <a:rPr lang="en-US" sz="4800">
                <a:solidFill>
                  <a:schemeClr val="dk1"/>
                </a:solidFill>
                <a:highlight>
                  <a:srgbClr val="FFE4FF"/>
                </a:highlight>
                <a:latin typeface="Consolas"/>
                <a:ea typeface="Consolas"/>
                <a:cs typeface="Consolas"/>
                <a:sym typeface="Consolas"/>
              </a:rPr>
              <a:t>hypothesis</a:t>
            </a:r>
            <a:r>
              <a:rPr lang="en-US" sz="4800">
                <a:solidFill>
                  <a:schemeClr val="dk1"/>
                </a:solidFill>
                <a:latin typeface="Consolas"/>
                <a:ea typeface="Consolas"/>
                <a:cs typeface="Consolas"/>
                <a:sym typeface="Consolas"/>
              </a:rPr>
              <a:t> = tf.nn.</a:t>
            </a:r>
            <a:r>
              <a:rPr b="1" lang="en-US" sz="4800">
                <a:solidFill>
                  <a:schemeClr val="dk1"/>
                </a:solidFill>
                <a:latin typeface="Consolas"/>
                <a:ea typeface="Consolas"/>
                <a:cs typeface="Consolas"/>
                <a:sym typeface="Consolas"/>
              </a:rPr>
              <a:t>softmax</a:t>
            </a:r>
            <a:r>
              <a:rPr lang="en-US" sz="4800">
                <a:solidFill>
                  <a:schemeClr val="dk1"/>
                </a:solidFill>
                <a:latin typeface="Consolas"/>
                <a:ea typeface="Consolas"/>
                <a:cs typeface="Consolas"/>
                <a:sym typeface="Consolas"/>
              </a:rPr>
              <a:t>(tf.matmul(X,W)+b)</a:t>
            </a:r>
          </a:p>
          <a:p>
            <a:pPr lvl="0">
              <a:spcBef>
                <a:spcPts val="0"/>
              </a:spcBef>
              <a:buNone/>
            </a:pPr>
            <a:r>
              <a:t/>
            </a:r>
            <a:endParaRPr i="1" sz="4800">
              <a:solidFill>
                <a:srgbClr val="808080"/>
              </a:solidFill>
              <a:highlight>
                <a:srgbClr val="FFFFFF"/>
              </a:highlight>
              <a:latin typeface="Consolas"/>
              <a:ea typeface="Consolas"/>
              <a:cs typeface="Consolas"/>
              <a:sym typeface="Consolas"/>
            </a:endParaRPr>
          </a:p>
          <a:p>
            <a:pPr lvl="0" rtl="0">
              <a:spcBef>
                <a:spcPts val="0"/>
              </a:spcBef>
              <a:buNone/>
            </a:pPr>
            <a:r>
              <a:rPr i="1" lang="en-US" sz="4800">
                <a:solidFill>
                  <a:srgbClr val="808080"/>
                </a:solidFill>
                <a:highlight>
                  <a:srgbClr val="FFFFFF"/>
                </a:highlight>
                <a:latin typeface="Consolas"/>
                <a:ea typeface="Consolas"/>
                <a:cs typeface="Consolas"/>
                <a:sym typeface="Consolas"/>
              </a:rPr>
              <a:t># Cross entropy cost/loss</a:t>
            </a:r>
          </a:p>
          <a:p>
            <a:pPr lvl="0">
              <a:spcBef>
                <a:spcPts val="0"/>
              </a:spcBef>
              <a:buNone/>
            </a:pPr>
            <a:r>
              <a:rPr lang="en-US" sz="4800">
                <a:solidFill>
                  <a:schemeClr val="dk1"/>
                </a:solidFill>
                <a:highlight>
                  <a:srgbClr val="FFFFFF"/>
                </a:highlight>
                <a:latin typeface="Consolas"/>
                <a:ea typeface="Consolas"/>
                <a:cs typeface="Consolas"/>
                <a:sym typeface="Consolas"/>
              </a:rPr>
              <a:t>cost = tf.reduce_mean</a:t>
            </a:r>
          </a:p>
          <a:p>
            <a:pPr lvl="0" rtl="0">
              <a:spcBef>
                <a:spcPts val="0"/>
              </a:spcBef>
              <a:buNone/>
            </a:pPr>
            <a:r>
              <a:rPr lang="en-US" sz="4800">
                <a:solidFill>
                  <a:schemeClr val="dk1"/>
                </a:solidFill>
                <a:highlight>
                  <a:srgbClr val="FFFFFF"/>
                </a:highlight>
                <a:latin typeface="Consolas"/>
                <a:ea typeface="Consolas"/>
                <a:cs typeface="Consolas"/>
                <a:sym typeface="Consolas"/>
              </a:rPr>
              <a:t>       (-tf.reduce_sum(Y * tf.log(hypothesis), </a:t>
            </a:r>
            <a:r>
              <a:rPr lang="en-US" sz="4800">
                <a:solidFill>
                  <a:srgbClr val="660099"/>
                </a:solidFill>
                <a:highlight>
                  <a:srgbClr val="FFFFFF"/>
                </a:highlight>
                <a:latin typeface="Consolas"/>
                <a:ea typeface="Consolas"/>
                <a:cs typeface="Consolas"/>
                <a:sym typeface="Consolas"/>
              </a:rPr>
              <a:t>axis</a:t>
            </a:r>
            <a:r>
              <a:rPr lang="en-US" sz="4800">
                <a:solidFill>
                  <a:schemeClr val="dk1"/>
                </a:solidFill>
                <a:highlight>
                  <a:srgbClr val="FFFFFF"/>
                </a:highlight>
                <a:latin typeface="Consolas"/>
                <a:ea typeface="Consolas"/>
                <a:cs typeface="Consolas"/>
                <a:sym typeface="Consolas"/>
              </a:rPr>
              <a:t>=</a:t>
            </a:r>
            <a:r>
              <a:rPr lang="en-US" sz="4800">
                <a:solidFill>
                  <a:srgbClr val="0000FF"/>
                </a:solidFill>
                <a:highlight>
                  <a:srgbClr val="FFFFFF"/>
                </a:highlight>
                <a:latin typeface="Consolas"/>
                <a:ea typeface="Consolas"/>
                <a:cs typeface="Consolas"/>
                <a:sym typeface="Consolas"/>
              </a:rPr>
              <a:t>1</a:t>
            </a:r>
            <a:r>
              <a:rPr lang="en-US" sz="4800">
                <a:solidFill>
                  <a:schemeClr val="dk1"/>
                </a:solidFill>
                <a:highlight>
                  <a:srgbClr val="FFFFFF"/>
                </a:highlight>
                <a:latin typeface="Consolas"/>
                <a:ea typeface="Consolas"/>
                <a:cs typeface="Consolas"/>
                <a:sym typeface="Consolas"/>
              </a:rPr>
              <a:t>))</a:t>
            </a:r>
          </a:p>
          <a:p>
            <a:pPr lvl="0" rtl="0">
              <a:spcBef>
                <a:spcPts val="0"/>
              </a:spcBef>
              <a:buNone/>
            </a:pPr>
            <a:r>
              <a:t/>
            </a:r>
            <a:endParaRPr sz="4800">
              <a:solidFill>
                <a:schemeClr val="dk1"/>
              </a:solidFill>
              <a:highlight>
                <a:srgbClr val="FFFFFF"/>
              </a:highlight>
              <a:latin typeface="Consolas"/>
              <a:ea typeface="Consolas"/>
              <a:cs typeface="Consolas"/>
              <a:sym typeface="Consolas"/>
            </a:endParaRPr>
          </a:p>
          <a:p>
            <a:pPr lvl="0">
              <a:spcBef>
                <a:spcPts val="0"/>
              </a:spcBef>
              <a:buNone/>
            </a:pPr>
            <a:r>
              <a:rPr lang="en-US" sz="4800">
                <a:solidFill>
                  <a:schemeClr val="dk1"/>
                </a:solidFill>
                <a:highlight>
                  <a:srgbClr val="FFFFFF"/>
                </a:highlight>
                <a:latin typeface="Consolas"/>
                <a:ea typeface="Consolas"/>
                <a:cs typeface="Consolas"/>
                <a:sym typeface="Consolas"/>
              </a:rPr>
              <a:t>optimizer = tf.train.GradientDescentOptimizer(</a:t>
            </a:r>
            <a:r>
              <a:rPr lang="en-US" sz="4800">
                <a:solidFill>
                  <a:srgbClr val="660099"/>
                </a:solidFill>
                <a:highlight>
                  <a:srgbClr val="FFFFFF"/>
                </a:highlight>
                <a:latin typeface="Consolas"/>
                <a:ea typeface="Consolas"/>
                <a:cs typeface="Consolas"/>
                <a:sym typeface="Consolas"/>
              </a:rPr>
              <a:t>learning_rate</a:t>
            </a:r>
            <a:r>
              <a:rPr lang="en-US" sz="4800">
                <a:solidFill>
                  <a:schemeClr val="dk1"/>
                </a:solidFill>
                <a:highlight>
                  <a:srgbClr val="FFFFFF"/>
                </a:highlight>
                <a:latin typeface="Consolas"/>
                <a:ea typeface="Consolas"/>
                <a:cs typeface="Consolas"/>
                <a:sym typeface="Consolas"/>
              </a:rPr>
              <a:t>=</a:t>
            </a:r>
            <a:r>
              <a:rPr lang="en-US" sz="4800">
                <a:solidFill>
                  <a:srgbClr val="0000FF"/>
                </a:solidFill>
                <a:highlight>
                  <a:srgbClr val="FFFFFF"/>
                </a:highlight>
                <a:latin typeface="Consolas"/>
                <a:ea typeface="Consolas"/>
                <a:cs typeface="Consolas"/>
                <a:sym typeface="Consolas"/>
              </a:rPr>
              <a:t>0.1</a:t>
            </a:r>
            <a:r>
              <a:rPr lang="en-US" sz="4800">
                <a:solidFill>
                  <a:schemeClr val="dk1"/>
                </a:solidFill>
                <a:highlight>
                  <a:srgbClr val="FFFFFF"/>
                </a:highlight>
                <a:latin typeface="Consolas"/>
                <a:ea typeface="Consolas"/>
                <a:cs typeface="Consolas"/>
                <a:sym typeface="Consolas"/>
              </a:rPr>
              <a:t>).</a:t>
            </a:r>
          </a:p>
          <a:p>
            <a:pPr lvl="0" rtl="0">
              <a:spcBef>
                <a:spcPts val="0"/>
              </a:spcBef>
              <a:buNone/>
            </a:pPr>
            <a:r>
              <a:rPr lang="en-US" sz="4800">
                <a:solidFill>
                  <a:schemeClr val="dk1"/>
                </a:solidFill>
                <a:highlight>
                  <a:srgbClr val="FFFFFF"/>
                </a:highlight>
                <a:latin typeface="Consolas"/>
                <a:ea typeface="Consolas"/>
                <a:cs typeface="Consolas"/>
                <a:sym typeface="Consolas"/>
              </a:rPr>
              <a:t>           minimize(cost)</a:t>
            </a:r>
          </a:p>
        </p:txBody>
      </p:sp>
      <p:sp>
        <p:nvSpPr>
          <p:cNvPr id="1043" name="Shape 1043"/>
          <p:cNvSpPr/>
          <p:nvPr/>
        </p:nvSpPr>
        <p:spPr>
          <a:xfrm>
            <a:off x="9024600" y="12749467"/>
            <a:ext cx="15225600" cy="8160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Helvetica Neue"/>
              <a:buNone/>
            </a:pPr>
            <a:r>
              <a:rPr b="0" i="0" lang="en-US" sz="3200" u="sng" cap="none" strike="noStrike">
                <a:solidFill>
                  <a:schemeClr val="hlink"/>
                </a:solidFill>
                <a:hlinkClick r:id="rId3"/>
              </a:rPr>
              <a:t>https://www.udacity.com/course/viewer#!/c-ud730/l-6370362152/m-6379811817</a:t>
            </a: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7" name="Shape 1047"/>
        <p:cNvGrpSpPr/>
        <p:nvPr/>
      </p:nvGrpSpPr>
      <p:grpSpPr>
        <a:xfrm>
          <a:off x="0" y="0"/>
          <a:ext cx="0" cy="0"/>
          <a:chOff x="0" y="0"/>
          <a:chExt cx="0" cy="0"/>
        </a:xfrm>
      </p:grpSpPr>
      <p:sp>
        <p:nvSpPr>
          <p:cNvPr id="1048" name="Shape 1048"/>
          <p:cNvSpPr txBox="1"/>
          <p:nvPr/>
        </p:nvSpPr>
        <p:spPr>
          <a:xfrm>
            <a:off x="0" y="-203200"/>
            <a:ext cx="24136800" cy="13716000"/>
          </a:xfrm>
          <a:prstGeom prst="rect">
            <a:avLst/>
          </a:prstGeom>
          <a:noFill/>
          <a:ln>
            <a:noFill/>
          </a:ln>
        </p:spPr>
        <p:txBody>
          <a:bodyPr anchorCtr="0" anchor="ctr" bIns="243800" lIns="243800" rIns="243800" wrap="square" tIns="243800">
            <a:noAutofit/>
          </a:bodyPr>
          <a:lstStyle/>
          <a:p>
            <a:pPr lvl="0" rtl="0">
              <a:spcBef>
                <a:spcPts val="0"/>
              </a:spcBef>
              <a:buNone/>
            </a:pPr>
            <a:r>
              <a:rPr lang="en-US" sz="3200">
                <a:solidFill>
                  <a:schemeClr val="dk1"/>
                </a:solidFill>
                <a:highlight>
                  <a:srgbClr val="FFE4FF"/>
                </a:highlight>
                <a:latin typeface="Consolas"/>
                <a:ea typeface="Consolas"/>
                <a:cs typeface="Consolas"/>
                <a:sym typeface="Consolas"/>
              </a:rPr>
              <a:t>x_data</a:t>
            </a:r>
            <a:r>
              <a:rPr lang="en-US" sz="3200">
                <a:solidFill>
                  <a:schemeClr val="dk1"/>
                </a:solidFill>
                <a:highlight>
                  <a:srgbClr val="FFFFFF"/>
                </a:highlight>
                <a:latin typeface="Consolas"/>
                <a:ea typeface="Consolas"/>
                <a:cs typeface="Consolas"/>
                <a:sym typeface="Consolas"/>
              </a:rPr>
              <a:t> =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2</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2</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3</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2</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3</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3</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4</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4</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5</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5</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7</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5</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5</a:t>
            </a:r>
            <a:r>
              <a:rPr lang="en-US" sz="3200">
                <a:solidFill>
                  <a:schemeClr val="dk1"/>
                </a:solidFill>
                <a:highlight>
                  <a:srgbClr val="FFFFFF"/>
                </a:highlight>
                <a:latin typeface="Consolas"/>
                <a:ea typeface="Consolas"/>
                <a:cs typeface="Consolas"/>
                <a:sym typeface="Consolas"/>
              </a:rPr>
              <a:t>], </a:t>
            </a:r>
          </a:p>
          <a:p>
            <a:pPr lvl="0" rtl="0">
              <a:spcBef>
                <a:spcPts val="0"/>
              </a:spcBef>
              <a:buNone/>
            </a:pP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2</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5</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6</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6</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6</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6</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7</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7</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7</a:t>
            </a:r>
            <a:r>
              <a:rPr lang="en-US" sz="3200">
                <a:solidFill>
                  <a:schemeClr val="dk1"/>
                </a:solidFill>
                <a:highlight>
                  <a:srgbClr val="FFFFFF"/>
                </a:highlight>
                <a:latin typeface="Consolas"/>
                <a:ea typeface="Consolas"/>
                <a:cs typeface="Consolas"/>
                <a:sym typeface="Consolas"/>
              </a:rPr>
              <a:t>]]</a:t>
            </a:r>
          </a:p>
          <a:p>
            <a:pPr lvl="0" rtl="0">
              <a:spcBef>
                <a:spcPts val="0"/>
              </a:spcBef>
              <a:buNone/>
            </a:pPr>
            <a:r>
              <a:rPr lang="en-US" sz="3200">
                <a:solidFill>
                  <a:schemeClr val="dk1"/>
                </a:solidFill>
                <a:highlight>
                  <a:srgbClr val="FFFFFF"/>
                </a:highlight>
                <a:latin typeface="Consolas"/>
                <a:ea typeface="Consolas"/>
                <a:cs typeface="Consolas"/>
                <a:sym typeface="Consolas"/>
              </a:rPr>
              <a:t>y_data =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a:t>
            </a:r>
          </a:p>
          <a:p>
            <a:pPr lvl="0" rtl="0">
              <a:spcBef>
                <a:spcPts val="0"/>
              </a:spcBef>
              <a:buNone/>
            </a:pPr>
            <a:r>
              <a:t/>
            </a:r>
            <a:endParaRPr sz="3200">
              <a:solidFill>
                <a:schemeClr val="dk1"/>
              </a:solidFill>
              <a:highlight>
                <a:srgbClr val="FFFFFF"/>
              </a:highlight>
              <a:latin typeface="Consolas"/>
              <a:ea typeface="Consolas"/>
              <a:cs typeface="Consolas"/>
              <a:sym typeface="Consolas"/>
            </a:endParaRPr>
          </a:p>
          <a:p>
            <a:pPr lvl="0" rtl="0">
              <a:spcBef>
                <a:spcPts val="0"/>
              </a:spcBef>
              <a:buNone/>
            </a:pPr>
            <a:r>
              <a:rPr lang="en-US" sz="3200">
                <a:solidFill>
                  <a:schemeClr val="dk1"/>
                </a:solidFill>
                <a:highlight>
                  <a:srgbClr val="FFFFFF"/>
                </a:highlight>
                <a:latin typeface="Consolas"/>
                <a:ea typeface="Consolas"/>
                <a:cs typeface="Consolas"/>
                <a:sym typeface="Consolas"/>
              </a:rPr>
              <a:t>X = tf.placeholder(</a:t>
            </a:r>
            <a:r>
              <a:rPr b="1" lang="en-US" sz="3200">
                <a:solidFill>
                  <a:srgbClr val="008080"/>
                </a:solidFill>
                <a:highlight>
                  <a:srgbClr val="FFFFFF"/>
                </a:highlight>
                <a:latin typeface="Consolas"/>
                <a:ea typeface="Consolas"/>
                <a:cs typeface="Consolas"/>
                <a:sym typeface="Consolas"/>
              </a:rPr>
              <a:t>"float"</a:t>
            </a:r>
            <a:r>
              <a:rPr lang="en-US" sz="3200">
                <a:solidFill>
                  <a:schemeClr val="dk1"/>
                </a:solidFill>
                <a:highlight>
                  <a:srgbClr val="FFFFFF"/>
                </a:highlight>
                <a:latin typeface="Consolas"/>
                <a:ea typeface="Consolas"/>
                <a:cs typeface="Consolas"/>
                <a:sym typeface="Consolas"/>
              </a:rPr>
              <a:t>, [</a:t>
            </a:r>
            <a:r>
              <a:rPr b="1" lang="en-US" sz="3200">
                <a:solidFill>
                  <a:srgbClr val="000080"/>
                </a:solidFill>
                <a:highlight>
                  <a:srgbClr val="FFFFFF"/>
                </a:highlight>
                <a:latin typeface="Consolas"/>
                <a:ea typeface="Consolas"/>
                <a:cs typeface="Consolas"/>
                <a:sym typeface="Consolas"/>
              </a:rPr>
              <a:t>None</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4</a:t>
            </a:r>
            <a:r>
              <a:rPr lang="en-US" sz="3200">
                <a:solidFill>
                  <a:schemeClr val="dk1"/>
                </a:solidFill>
                <a:highlight>
                  <a:srgbClr val="FFFFFF"/>
                </a:highlight>
                <a:latin typeface="Consolas"/>
                <a:ea typeface="Consolas"/>
                <a:cs typeface="Consolas"/>
                <a:sym typeface="Consolas"/>
              </a:rPr>
              <a:t>])</a:t>
            </a:r>
          </a:p>
          <a:p>
            <a:pPr lvl="0" rtl="0">
              <a:spcBef>
                <a:spcPts val="0"/>
              </a:spcBef>
              <a:buNone/>
            </a:pPr>
            <a:r>
              <a:rPr lang="en-US" sz="3200">
                <a:solidFill>
                  <a:schemeClr val="dk1"/>
                </a:solidFill>
                <a:highlight>
                  <a:srgbClr val="FFFFFF"/>
                </a:highlight>
                <a:latin typeface="Consolas"/>
                <a:ea typeface="Consolas"/>
                <a:cs typeface="Consolas"/>
                <a:sym typeface="Consolas"/>
              </a:rPr>
              <a:t>Y = tf.placeholder(</a:t>
            </a:r>
            <a:r>
              <a:rPr b="1" lang="en-US" sz="3200">
                <a:solidFill>
                  <a:srgbClr val="008080"/>
                </a:solidFill>
                <a:highlight>
                  <a:srgbClr val="FFFFFF"/>
                </a:highlight>
                <a:latin typeface="Consolas"/>
                <a:ea typeface="Consolas"/>
                <a:cs typeface="Consolas"/>
                <a:sym typeface="Consolas"/>
              </a:rPr>
              <a:t>"float"</a:t>
            </a:r>
            <a:r>
              <a:rPr lang="en-US" sz="3200">
                <a:solidFill>
                  <a:schemeClr val="dk1"/>
                </a:solidFill>
                <a:highlight>
                  <a:srgbClr val="FFFFFF"/>
                </a:highlight>
                <a:latin typeface="Consolas"/>
                <a:ea typeface="Consolas"/>
                <a:cs typeface="Consolas"/>
                <a:sym typeface="Consolas"/>
              </a:rPr>
              <a:t>, [</a:t>
            </a:r>
            <a:r>
              <a:rPr b="1" lang="en-US" sz="3200">
                <a:solidFill>
                  <a:srgbClr val="000080"/>
                </a:solidFill>
                <a:highlight>
                  <a:srgbClr val="FFFFFF"/>
                </a:highlight>
                <a:latin typeface="Consolas"/>
                <a:ea typeface="Consolas"/>
                <a:cs typeface="Consolas"/>
                <a:sym typeface="Consolas"/>
              </a:rPr>
              <a:t>None</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3</a:t>
            </a:r>
            <a:r>
              <a:rPr lang="en-US" sz="3200">
                <a:solidFill>
                  <a:schemeClr val="dk1"/>
                </a:solidFill>
                <a:highlight>
                  <a:srgbClr val="FFFFFF"/>
                </a:highlight>
                <a:latin typeface="Consolas"/>
                <a:ea typeface="Consolas"/>
                <a:cs typeface="Consolas"/>
                <a:sym typeface="Consolas"/>
              </a:rPr>
              <a:t>])</a:t>
            </a:r>
          </a:p>
          <a:p>
            <a:pPr lvl="0" rtl="0">
              <a:spcBef>
                <a:spcPts val="0"/>
              </a:spcBef>
              <a:buNone/>
            </a:pPr>
            <a:r>
              <a:rPr lang="en-US" sz="3200">
                <a:solidFill>
                  <a:schemeClr val="dk1"/>
                </a:solidFill>
                <a:highlight>
                  <a:srgbClr val="FFFFFF"/>
                </a:highlight>
                <a:latin typeface="Consolas"/>
                <a:ea typeface="Consolas"/>
                <a:cs typeface="Consolas"/>
                <a:sym typeface="Consolas"/>
              </a:rPr>
              <a:t>nb_classes = </a:t>
            </a:r>
            <a:r>
              <a:rPr lang="en-US" sz="3200">
                <a:solidFill>
                  <a:srgbClr val="0000FF"/>
                </a:solidFill>
                <a:highlight>
                  <a:srgbClr val="FFFFFF"/>
                </a:highlight>
                <a:latin typeface="Consolas"/>
                <a:ea typeface="Consolas"/>
                <a:cs typeface="Consolas"/>
                <a:sym typeface="Consolas"/>
              </a:rPr>
              <a:t>3</a:t>
            </a:r>
          </a:p>
          <a:p>
            <a:pPr lvl="0" rtl="0">
              <a:spcBef>
                <a:spcPts val="0"/>
              </a:spcBef>
              <a:buNone/>
            </a:pPr>
            <a:r>
              <a:t/>
            </a:r>
            <a:endParaRPr sz="3200">
              <a:solidFill>
                <a:srgbClr val="0000FF"/>
              </a:solidFill>
              <a:highlight>
                <a:srgbClr val="FFFFFF"/>
              </a:highlight>
              <a:latin typeface="Consolas"/>
              <a:ea typeface="Consolas"/>
              <a:cs typeface="Consolas"/>
              <a:sym typeface="Consolas"/>
            </a:endParaRPr>
          </a:p>
          <a:p>
            <a:pPr lvl="0" rtl="0">
              <a:spcBef>
                <a:spcPts val="0"/>
              </a:spcBef>
              <a:buNone/>
            </a:pPr>
            <a:r>
              <a:rPr lang="en-US" sz="3200">
                <a:solidFill>
                  <a:schemeClr val="dk1"/>
                </a:solidFill>
                <a:highlight>
                  <a:srgbClr val="FFFFFF"/>
                </a:highlight>
                <a:latin typeface="Consolas"/>
                <a:ea typeface="Consolas"/>
                <a:cs typeface="Consolas"/>
                <a:sym typeface="Consolas"/>
              </a:rPr>
              <a:t>W = tf.Variable(tf.random_normal([</a:t>
            </a:r>
            <a:r>
              <a:rPr lang="en-US" sz="3200">
                <a:solidFill>
                  <a:srgbClr val="0000FF"/>
                </a:solidFill>
                <a:highlight>
                  <a:srgbClr val="FFFFFF"/>
                </a:highlight>
                <a:latin typeface="Consolas"/>
                <a:ea typeface="Consolas"/>
                <a:cs typeface="Consolas"/>
                <a:sym typeface="Consolas"/>
              </a:rPr>
              <a:t>4</a:t>
            </a:r>
            <a:r>
              <a:rPr lang="en-US" sz="3200">
                <a:solidFill>
                  <a:schemeClr val="dk1"/>
                </a:solidFill>
                <a:highlight>
                  <a:srgbClr val="FFFFFF"/>
                </a:highlight>
                <a:latin typeface="Consolas"/>
                <a:ea typeface="Consolas"/>
                <a:cs typeface="Consolas"/>
                <a:sym typeface="Consolas"/>
              </a:rPr>
              <a:t>, nb_classes]), </a:t>
            </a:r>
            <a:r>
              <a:rPr lang="en-US" sz="3200">
                <a:solidFill>
                  <a:srgbClr val="660099"/>
                </a:solidFill>
                <a:highlight>
                  <a:srgbClr val="FFFFFF"/>
                </a:highlight>
                <a:latin typeface="Consolas"/>
                <a:ea typeface="Consolas"/>
                <a:cs typeface="Consolas"/>
                <a:sym typeface="Consolas"/>
              </a:rPr>
              <a:t>name</a:t>
            </a:r>
            <a:r>
              <a:rPr lang="en-US" sz="3200">
                <a:solidFill>
                  <a:schemeClr val="dk1"/>
                </a:solidFill>
                <a:highlight>
                  <a:srgbClr val="FFFFFF"/>
                </a:highlight>
                <a:latin typeface="Consolas"/>
                <a:ea typeface="Consolas"/>
                <a:cs typeface="Consolas"/>
                <a:sym typeface="Consolas"/>
              </a:rPr>
              <a:t>=</a:t>
            </a:r>
            <a:r>
              <a:rPr b="1" lang="en-US" sz="3200">
                <a:solidFill>
                  <a:srgbClr val="008080"/>
                </a:solidFill>
                <a:highlight>
                  <a:srgbClr val="FFFFFF"/>
                </a:highlight>
                <a:latin typeface="Consolas"/>
                <a:ea typeface="Consolas"/>
                <a:cs typeface="Consolas"/>
                <a:sym typeface="Consolas"/>
              </a:rPr>
              <a:t>'weight'</a:t>
            </a:r>
            <a:r>
              <a:rPr lang="en-US" sz="3200">
                <a:solidFill>
                  <a:schemeClr val="dk1"/>
                </a:solidFill>
                <a:highlight>
                  <a:srgbClr val="FFFFFF"/>
                </a:highlight>
                <a:latin typeface="Consolas"/>
                <a:ea typeface="Consolas"/>
                <a:cs typeface="Consolas"/>
                <a:sym typeface="Consolas"/>
              </a:rPr>
              <a:t>)</a:t>
            </a:r>
          </a:p>
          <a:p>
            <a:pPr lvl="0" rtl="0">
              <a:spcBef>
                <a:spcPts val="0"/>
              </a:spcBef>
              <a:buNone/>
            </a:pPr>
            <a:r>
              <a:rPr lang="en-US" sz="3200">
                <a:solidFill>
                  <a:schemeClr val="dk1"/>
                </a:solidFill>
                <a:highlight>
                  <a:srgbClr val="FFFFFF"/>
                </a:highlight>
                <a:latin typeface="Consolas"/>
                <a:ea typeface="Consolas"/>
                <a:cs typeface="Consolas"/>
                <a:sym typeface="Consolas"/>
              </a:rPr>
              <a:t>b = tf.Variable(tf.random_normal([nb_classes]), </a:t>
            </a:r>
            <a:r>
              <a:rPr lang="en-US" sz="3200">
                <a:solidFill>
                  <a:srgbClr val="660099"/>
                </a:solidFill>
                <a:highlight>
                  <a:srgbClr val="FFFFFF"/>
                </a:highlight>
                <a:latin typeface="Consolas"/>
                <a:ea typeface="Consolas"/>
                <a:cs typeface="Consolas"/>
                <a:sym typeface="Consolas"/>
              </a:rPr>
              <a:t>name</a:t>
            </a:r>
            <a:r>
              <a:rPr lang="en-US" sz="3200">
                <a:solidFill>
                  <a:schemeClr val="dk1"/>
                </a:solidFill>
                <a:highlight>
                  <a:srgbClr val="FFFFFF"/>
                </a:highlight>
                <a:latin typeface="Consolas"/>
                <a:ea typeface="Consolas"/>
                <a:cs typeface="Consolas"/>
                <a:sym typeface="Consolas"/>
              </a:rPr>
              <a:t>=</a:t>
            </a:r>
            <a:r>
              <a:rPr b="1" lang="en-US" sz="3200">
                <a:solidFill>
                  <a:srgbClr val="008080"/>
                </a:solidFill>
                <a:highlight>
                  <a:srgbClr val="FFFFFF"/>
                </a:highlight>
                <a:latin typeface="Consolas"/>
                <a:ea typeface="Consolas"/>
                <a:cs typeface="Consolas"/>
                <a:sym typeface="Consolas"/>
              </a:rPr>
              <a:t>'bias'</a:t>
            </a:r>
            <a:r>
              <a:rPr lang="en-US" sz="3200">
                <a:solidFill>
                  <a:schemeClr val="dk1"/>
                </a:solidFill>
                <a:highlight>
                  <a:srgbClr val="FFFFFF"/>
                </a:highlight>
                <a:latin typeface="Consolas"/>
                <a:ea typeface="Consolas"/>
                <a:cs typeface="Consolas"/>
                <a:sym typeface="Consolas"/>
              </a:rPr>
              <a:t>)</a:t>
            </a:r>
          </a:p>
          <a:p>
            <a:pPr lvl="0" rtl="0">
              <a:spcBef>
                <a:spcPts val="0"/>
              </a:spcBef>
              <a:buNone/>
            </a:pPr>
            <a:r>
              <a:t/>
            </a:r>
            <a:endParaRPr sz="3200">
              <a:solidFill>
                <a:schemeClr val="dk1"/>
              </a:solidFill>
              <a:highlight>
                <a:srgbClr val="FFFFFF"/>
              </a:highlight>
              <a:latin typeface="Consolas"/>
              <a:ea typeface="Consolas"/>
              <a:cs typeface="Consolas"/>
              <a:sym typeface="Consolas"/>
            </a:endParaRPr>
          </a:p>
          <a:p>
            <a:pPr lvl="0" rtl="0">
              <a:spcBef>
                <a:spcPts val="0"/>
              </a:spcBef>
              <a:buNone/>
            </a:pPr>
            <a:r>
              <a:rPr i="1" lang="en-US" sz="3200">
                <a:solidFill>
                  <a:srgbClr val="808080"/>
                </a:solidFill>
                <a:highlight>
                  <a:srgbClr val="FFFFFF"/>
                </a:highlight>
                <a:latin typeface="Consolas"/>
                <a:ea typeface="Consolas"/>
                <a:cs typeface="Consolas"/>
                <a:sym typeface="Consolas"/>
              </a:rPr>
              <a:t># tf.nn.softmax computes softmax activations</a:t>
            </a:r>
          </a:p>
          <a:p>
            <a:pPr lvl="0" rtl="0">
              <a:spcBef>
                <a:spcPts val="0"/>
              </a:spcBef>
              <a:buNone/>
            </a:pPr>
            <a:r>
              <a:rPr i="1" lang="en-US" sz="3200">
                <a:solidFill>
                  <a:srgbClr val="808080"/>
                </a:solidFill>
                <a:highlight>
                  <a:srgbClr val="FFFFFF"/>
                </a:highlight>
                <a:latin typeface="Consolas"/>
                <a:ea typeface="Consolas"/>
                <a:cs typeface="Consolas"/>
                <a:sym typeface="Consolas"/>
              </a:rPr>
              <a:t># softmax = exp(logits) / reduce_sum(exp(logits), dim)</a:t>
            </a:r>
          </a:p>
          <a:p>
            <a:pPr lvl="0" rtl="0">
              <a:spcBef>
                <a:spcPts val="0"/>
              </a:spcBef>
              <a:buNone/>
            </a:pPr>
            <a:r>
              <a:rPr lang="en-US" sz="3200">
                <a:solidFill>
                  <a:schemeClr val="dk1"/>
                </a:solidFill>
                <a:highlight>
                  <a:srgbClr val="FFFFFF"/>
                </a:highlight>
                <a:latin typeface="Consolas"/>
                <a:ea typeface="Consolas"/>
                <a:cs typeface="Consolas"/>
                <a:sym typeface="Consolas"/>
              </a:rPr>
              <a:t>hypothesis = tf.nn.softmax(tf.matmul(X, W) + b)</a:t>
            </a:r>
          </a:p>
          <a:p>
            <a:pPr lvl="0" rtl="0">
              <a:spcBef>
                <a:spcPts val="0"/>
              </a:spcBef>
              <a:buNone/>
            </a:pPr>
            <a:r>
              <a:t/>
            </a:r>
            <a:endParaRPr sz="3200">
              <a:solidFill>
                <a:schemeClr val="dk1"/>
              </a:solidFill>
              <a:highlight>
                <a:srgbClr val="FFFFFF"/>
              </a:highlight>
              <a:latin typeface="Consolas"/>
              <a:ea typeface="Consolas"/>
              <a:cs typeface="Consolas"/>
              <a:sym typeface="Consolas"/>
            </a:endParaRPr>
          </a:p>
          <a:p>
            <a:pPr lvl="0" rtl="0">
              <a:spcBef>
                <a:spcPts val="0"/>
              </a:spcBef>
              <a:buNone/>
            </a:pPr>
            <a:r>
              <a:rPr i="1" lang="en-US" sz="3200">
                <a:solidFill>
                  <a:srgbClr val="808080"/>
                </a:solidFill>
                <a:highlight>
                  <a:srgbClr val="FFFFFF"/>
                </a:highlight>
                <a:latin typeface="Consolas"/>
                <a:ea typeface="Consolas"/>
                <a:cs typeface="Consolas"/>
                <a:sym typeface="Consolas"/>
              </a:rPr>
              <a:t># Cross entropy cost/loss</a:t>
            </a:r>
          </a:p>
          <a:p>
            <a:pPr lvl="0" rtl="0">
              <a:spcBef>
                <a:spcPts val="0"/>
              </a:spcBef>
              <a:buNone/>
            </a:pPr>
            <a:r>
              <a:rPr lang="en-US" sz="3200">
                <a:solidFill>
                  <a:schemeClr val="dk1"/>
                </a:solidFill>
                <a:highlight>
                  <a:srgbClr val="FFFFFF"/>
                </a:highlight>
                <a:latin typeface="Consolas"/>
                <a:ea typeface="Consolas"/>
                <a:cs typeface="Consolas"/>
                <a:sym typeface="Consolas"/>
              </a:rPr>
              <a:t>cost = tf.reduce_mean(-tf.reduce_sum(Y * tf.log(hypothesis), </a:t>
            </a:r>
            <a:r>
              <a:rPr lang="en-US" sz="3200">
                <a:solidFill>
                  <a:srgbClr val="660099"/>
                </a:solidFill>
                <a:highlight>
                  <a:srgbClr val="FFFFFF"/>
                </a:highlight>
                <a:latin typeface="Consolas"/>
                <a:ea typeface="Consolas"/>
                <a:cs typeface="Consolas"/>
                <a:sym typeface="Consolas"/>
              </a:rPr>
              <a:t>axis</a:t>
            </a:r>
            <a:r>
              <a:rPr lang="en-US" sz="3200">
                <a:solidFill>
                  <a:schemeClr val="dk1"/>
                </a:solidFill>
                <a:highlight>
                  <a:srgbClr val="FFFFFF"/>
                </a:highlight>
                <a:latin typeface="Consolas"/>
                <a:ea typeface="Consolas"/>
                <a:cs typeface="Consolas"/>
                <a:sym typeface="Consolas"/>
              </a:rPr>
              <a:t>=</a:t>
            </a:r>
            <a:r>
              <a:rPr lang="en-US" sz="3200">
                <a:solidFill>
                  <a:srgbClr val="0000FF"/>
                </a:solidFill>
                <a:highlight>
                  <a:srgbClr val="FFFFFF"/>
                </a:highlight>
                <a:latin typeface="Consolas"/>
                <a:ea typeface="Consolas"/>
                <a:cs typeface="Consolas"/>
                <a:sym typeface="Consolas"/>
              </a:rPr>
              <a:t>1</a:t>
            </a:r>
            <a:r>
              <a:rPr lang="en-US" sz="3200">
                <a:solidFill>
                  <a:schemeClr val="dk1"/>
                </a:solidFill>
                <a:highlight>
                  <a:srgbClr val="FFFFFF"/>
                </a:highlight>
                <a:latin typeface="Consolas"/>
                <a:ea typeface="Consolas"/>
                <a:cs typeface="Consolas"/>
                <a:sym typeface="Consolas"/>
              </a:rPr>
              <a:t>))</a:t>
            </a:r>
          </a:p>
          <a:p>
            <a:pPr lvl="0" rtl="0">
              <a:spcBef>
                <a:spcPts val="0"/>
              </a:spcBef>
              <a:buNone/>
            </a:pPr>
            <a:r>
              <a:rPr lang="en-US" sz="3200">
                <a:solidFill>
                  <a:schemeClr val="dk1"/>
                </a:solidFill>
                <a:highlight>
                  <a:srgbClr val="FFFFFF"/>
                </a:highlight>
                <a:latin typeface="Consolas"/>
                <a:ea typeface="Consolas"/>
                <a:cs typeface="Consolas"/>
                <a:sym typeface="Consolas"/>
              </a:rPr>
              <a:t>optimizer = tf.train.GradientDescentOptimizer(</a:t>
            </a:r>
            <a:r>
              <a:rPr lang="en-US" sz="3200">
                <a:solidFill>
                  <a:srgbClr val="660099"/>
                </a:solidFill>
                <a:highlight>
                  <a:srgbClr val="FFFFFF"/>
                </a:highlight>
                <a:latin typeface="Consolas"/>
                <a:ea typeface="Consolas"/>
                <a:cs typeface="Consolas"/>
                <a:sym typeface="Consolas"/>
              </a:rPr>
              <a:t>learning_rate</a:t>
            </a:r>
            <a:r>
              <a:rPr lang="en-US" sz="3200">
                <a:solidFill>
                  <a:schemeClr val="dk1"/>
                </a:solidFill>
                <a:highlight>
                  <a:srgbClr val="FFFFFF"/>
                </a:highlight>
                <a:latin typeface="Consolas"/>
                <a:ea typeface="Consolas"/>
                <a:cs typeface="Consolas"/>
                <a:sym typeface="Consolas"/>
              </a:rPr>
              <a:t>=</a:t>
            </a:r>
            <a:r>
              <a:rPr lang="en-US" sz="3200">
                <a:solidFill>
                  <a:srgbClr val="0000FF"/>
                </a:solidFill>
                <a:highlight>
                  <a:srgbClr val="FFFFFF"/>
                </a:highlight>
                <a:latin typeface="Consolas"/>
                <a:ea typeface="Consolas"/>
                <a:cs typeface="Consolas"/>
                <a:sym typeface="Consolas"/>
              </a:rPr>
              <a:t>0.1</a:t>
            </a:r>
            <a:r>
              <a:rPr lang="en-US" sz="3200">
                <a:solidFill>
                  <a:schemeClr val="dk1"/>
                </a:solidFill>
                <a:highlight>
                  <a:srgbClr val="FFFFFF"/>
                </a:highlight>
                <a:latin typeface="Consolas"/>
                <a:ea typeface="Consolas"/>
                <a:cs typeface="Consolas"/>
                <a:sym typeface="Consolas"/>
              </a:rPr>
              <a:t>).minimize(cost)</a:t>
            </a:r>
          </a:p>
          <a:p>
            <a:pPr lvl="0" rtl="0">
              <a:spcBef>
                <a:spcPts val="0"/>
              </a:spcBef>
              <a:buNone/>
            </a:pPr>
            <a:r>
              <a:t/>
            </a:r>
            <a:endParaRPr sz="3200">
              <a:solidFill>
                <a:schemeClr val="dk1"/>
              </a:solidFill>
              <a:highlight>
                <a:srgbClr val="FFFFFF"/>
              </a:highlight>
              <a:latin typeface="Consolas"/>
              <a:ea typeface="Consolas"/>
              <a:cs typeface="Consolas"/>
              <a:sym typeface="Consolas"/>
            </a:endParaRPr>
          </a:p>
          <a:p>
            <a:pPr lvl="0" rtl="0">
              <a:spcBef>
                <a:spcPts val="0"/>
              </a:spcBef>
              <a:buNone/>
            </a:pPr>
            <a:r>
              <a:rPr i="1" lang="en-US" sz="3200">
                <a:solidFill>
                  <a:srgbClr val="808080"/>
                </a:solidFill>
                <a:highlight>
                  <a:srgbClr val="FFFFFF"/>
                </a:highlight>
                <a:latin typeface="Consolas"/>
                <a:ea typeface="Consolas"/>
                <a:cs typeface="Consolas"/>
                <a:sym typeface="Consolas"/>
              </a:rPr>
              <a:t># Launch graph</a:t>
            </a:r>
          </a:p>
          <a:p>
            <a:pPr lvl="0" rtl="0">
              <a:spcBef>
                <a:spcPts val="0"/>
              </a:spcBef>
              <a:buNone/>
            </a:pPr>
            <a:r>
              <a:rPr b="1" lang="en-US" sz="3200">
                <a:solidFill>
                  <a:srgbClr val="000080"/>
                </a:solidFill>
                <a:highlight>
                  <a:srgbClr val="FFFFFF"/>
                </a:highlight>
                <a:latin typeface="Consolas"/>
                <a:ea typeface="Consolas"/>
                <a:cs typeface="Consolas"/>
                <a:sym typeface="Consolas"/>
              </a:rPr>
              <a:t>with </a:t>
            </a:r>
            <a:r>
              <a:rPr lang="en-US" sz="3200">
                <a:solidFill>
                  <a:schemeClr val="dk1"/>
                </a:solidFill>
                <a:highlight>
                  <a:srgbClr val="FFFFFF"/>
                </a:highlight>
                <a:latin typeface="Consolas"/>
                <a:ea typeface="Consolas"/>
                <a:cs typeface="Consolas"/>
                <a:sym typeface="Consolas"/>
              </a:rPr>
              <a:t>tf.Session() </a:t>
            </a:r>
            <a:r>
              <a:rPr b="1" lang="en-US" sz="3200">
                <a:solidFill>
                  <a:srgbClr val="000080"/>
                </a:solidFill>
                <a:highlight>
                  <a:srgbClr val="FFFFFF"/>
                </a:highlight>
                <a:latin typeface="Consolas"/>
                <a:ea typeface="Consolas"/>
                <a:cs typeface="Consolas"/>
                <a:sym typeface="Consolas"/>
              </a:rPr>
              <a:t>as </a:t>
            </a:r>
            <a:r>
              <a:rPr lang="en-US" sz="3200">
                <a:solidFill>
                  <a:schemeClr val="dk1"/>
                </a:solidFill>
                <a:highlight>
                  <a:srgbClr val="FFFFFF"/>
                </a:highlight>
                <a:latin typeface="Consolas"/>
                <a:ea typeface="Consolas"/>
                <a:cs typeface="Consolas"/>
                <a:sym typeface="Consolas"/>
              </a:rPr>
              <a:t>sess:</a:t>
            </a:r>
          </a:p>
          <a:p>
            <a:pPr lvl="0" rtl="0">
              <a:spcBef>
                <a:spcPts val="0"/>
              </a:spcBef>
              <a:buNone/>
            </a:pPr>
            <a:r>
              <a:rPr lang="en-US" sz="3200">
                <a:solidFill>
                  <a:schemeClr val="dk1"/>
                </a:solidFill>
                <a:highlight>
                  <a:srgbClr val="FFFFFF"/>
                </a:highlight>
                <a:latin typeface="Consolas"/>
                <a:ea typeface="Consolas"/>
                <a:cs typeface="Consolas"/>
                <a:sym typeface="Consolas"/>
              </a:rPr>
              <a:t>   sess.run(tf.global_variables_initializer())</a:t>
            </a:r>
          </a:p>
          <a:p>
            <a:pPr lvl="0" rtl="0">
              <a:spcBef>
                <a:spcPts val="0"/>
              </a:spcBef>
              <a:buNone/>
            </a:pPr>
            <a:r>
              <a:t/>
            </a:r>
            <a:endParaRPr sz="3200">
              <a:solidFill>
                <a:schemeClr val="dk1"/>
              </a:solidFill>
              <a:highlight>
                <a:srgbClr val="FFFFFF"/>
              </a:highlight>
              <a:latin typeface="Consolas"/>
              <a:ea typeface="Consolas"/>
              <a:cs typeface="Consolas"/>
              <a:sym typeface="Consolas"/>
            </a:endParaRPr>
          </a:p>
          <a:p>
            <a:pPr lvl="0" rtl="0">
              <a:spcBef>
                <a:spcPts val="0"/>
              </a:spcBef>
              <a:buNone/>
            </a:pPr>
            <a:r>
              <a:rPr lang="en-US" sz="3200">
                <a:solidFill>
                  <a:schemeClr val="dk1"/>
                </a:solidFill>
                <a:highlight>
                  <a:srgbClr val="FFFFFF"/>
                </a:highlight>
                <a:latin typeface="Consolas"/>
                <a:ea typeface="Consolas"/>
                <a:cs typeface="Consolas"/>
                <a:sym typeface="Consolas"/>
              </a:rPr>
              <a:t>   </a:t>
            </a:r>
            <a:r>
              <a:rPr b="1" lang="en-US" sz="3200">
                <a:solidFill>
                  <a:srgbClr val="000080"/>
                </a:solidFill>
                <a:highlight>
                  <a:srgbClr val="FFFFFF"/>
                </a:highlight>
                <a:latin typeface="Consolas"/>
                <a:ea typeface="Consolas"/>
                <a:cs typeface="Consolas"/>
                <a:sym typeface="Consolas"/>
              </a:rPr>
              <a:t>for </a:t>
            </a:r>
            <a:r>
              <a:rPr lang="en-US" sz="3200">
                <a:solidFill>
                  <a:schemeClr val="dk1"/>
                </a:solidFill>
                <a:highlight>
                  <a:srgbClr val="FFFFFF"/>
                </a:highlight>
                <a:latin typeface="Consolas"/>
                <a:ea typeface="Consolas"/>
                <a:cs typeface="Consolas"/>
                <a:sym typeface="Consolas"/>
              </a:rPr>
              <a:t>step </a:t>
            </a:r>
            <a:r>
              <a:rPr b="1" lang="en-US" sz="3200">
                <a:solidFill>
                  <a:srgbClr val="000080"/>
                </a:solidFill>
                <a:highlight>
                  <a:srgbClr val="FFFFFF"/>
                </a:highlight>
                <a:latin typeface="Consolas"/>
                <a:ea typeface="Consolas"/>
                <a:cs typeface="Consolas"/>
                <a:sym typeface="Consolas"/>
              </a:rPr>
              <a:t>in </a:t>
            </a:r>
            <a:r>
              <a:rPr lang="en-US" sz="3200">
                <a:solidFill>
                  <a:srgbClr val="000080"/>
                </a:solidFill>
                <a:highlight>
                  <a:srgbClr val="FFFFFF"/>
                </a:highlight>
                <a:latin typeface="Consolas"/>
                <a:ea typeface="Consolas"/>
                <a:cs typeface="Consolas"/>
                <a:sym typeface="Consolas"/>
              </a:rPr>
              <a:t>range</a:t>
            </a:r>
            <a:r>
              <a:rPr lang="en-US" sz="3200">
                <a:solidFill>
                  <a:schemeClr val="dk1"/>
                </a:solidFill>
                <a:highlight>
                  <a:srgbClr val="FFFFFF"/>
                </a:highlight>
                <a:latin typeface="Consolas"/>
                <a:ea typeface="Consolas"/>
                <a:cs typeface="Consolas"/>
                <a:sym typeface="Consolas"/>
              </a:rPr>
              <a:t>(</a:t>
            </a:r>
            <a:r>
              <a:rPr lang="en-US" sz="3200">
                <a:solidFill>
                  <a:srgbClr val="0000FF"/>
                </a:solidFill>
                <a:highlight>
                  <a:srgbClr val="FFFFFF"/>
                </a:highlight>
                <a:latin typeface="Consolas"/>
                <a:ea typeface="Consolas"/>
                <a:cs typeface="Consolas"/>
                <a:sym typeface="Consolas"/>
              </a:rPr>
              <a:t>2001</a:t>
            </a:r>
            <a:r>
              <a:rPr lang="en-US" sz="3200">
                <a:solidFill>
                  <a:schemeClr val="dk1"/>
                </a:solidFill>
                <a:highlight>
                  <a:srgbClr val="FFFFFF"/>
                </a:highlight>
                <a:latin typeface="Consolas"/>
                <a:ea typeface="Consolas"/>
                <a:cs typeface="Consolas"/>
                <a:sym typeface="Consolas"/>
              </a:rPr>
              <a:t>):</a:t>
            </a:r>
          </a:p>
          <a:p>
            <a:pPr lvl="0" rtl="0">
              <a:spcBef>
                <a:spcPts val="0"/>
              </a:spcBef>
              <a:buNone/>
            </a:pPr>
            <a:r>
              <a:rPr lang="en-US" sz="3200">
                <a:solidFill>
                  <a:schemeClr val="dk1"/>
                </a:solidFill>
                <a:highlight>
                  <a:srgbClr val="FFFFFF"/>
                </a:highlight>
                <a:latin typeface="Consolas"/>
                <a:ea typeface="Consolas"/>
                <a:cs typeface="Consolas"/>
                <a:sym typeface="Consolas"/>
              </a:rPr>
              <a:t>       sess.run(optimizer, </a:t>
            </a:r>
            <a:r>
              <a:rPr lang="en-US" sz="3200">
                <a:solidFill>
                  <a:srgbClr val="660099"/>
                </a:solidFill>
                <a:highlight>
                  <a:srgbClr val="FFFFFF"/>
                </a:highlight>
                <a:latin typeface="Consolas"/>
                <a:ea typeface="Consolas"/>
                <a:cs typeface="Consolas"/>
                <a:sym typeface="Consolas"/>
              </a:rPr>
              <a:t>feed_dict</a:t>
            </a:r>
            <a:r>
              <a:rPr lang="en-US" sz="3200">
                <a:solidFill>
                  <a:schemeClr val="dk1"/>
                </a:solidFill>
                <a:highlight>
                  <a:srgbClr val="FFFFFF"/>
                </a:highlight>
                <a:latin typeface="Consolas"/>
                <a:ea typeface="Consolas"/>
                <a:cs typeface="Consolas"/>
                <a:sym typeface="Consolas"/>
              </a:rPr>
              <a:t>={X: </a:t>
            </a:r>
            <a:r>
              <a:rPr lang="en-US" sz="3200">
                <a:solidFill>
                  <a:schemeClr val="dk1"/>
                </a:solidFill>
                <a:highlight>
                  <a:srgbClr val="E4E4FF"/>
                </a:highlight>
                <a:latin typeface="Consolas"/>
                <a:ea typeface="Consolas"/>
                <a:cs typeface="Consolas"/>
                <a:sym typeface="Consolas"/>
              </a:rPr>
              <a:t>x_data</a:t>
            </a:r>
            <a:r>
              <a:rPr lang="en-US" sz="3200">
                <a:solidFill>
                  <a:schemeClr val="dk1"/>
                </a:solidFill>
                <a:highlight>
                  <a:srgbClr val="FFFFFF"/>
                </a:highlight>
                <a:latin typeface="Consolas"/>
                <a:ea typeface="Consolas"/>
                <a:cs typeface="Consolas"/>
                <a:sym typeface="Consolas"/>
              </a:rPr>
              <a:t>, Y: y_data})</a:t>
            </a:r>
          </a:p>
          <a:p>
            <a:pPr lvl="0" rtl="0">
              <a:spcBef>
                <a:spcPts val="0"/>
              </a:spcBef>
              <a:buNone/>
            </a:pPr>
            <a:r>
              <a:rPr lang="en-US" sz="3200">
                <a:solidFill>
                  <a:schemeClr val="dk1"/>
                </a:solidFill>
                <a:highlight>
                  <a:srgbClr val="FFFFFF"/>
                </a:highlight>
                <a:latin typeface="Consolas"/>
                <a:ea typeface="Consolas"/>
                <a:cs typeface="Consolas"/>
                <a:sym typeface="Consolas"/>
              </a:rPr>
              <a:t>       </a:t>
            </a:r>
            <a:r>
              <a:rPr b="1" lang="en-US" sz="3200">
                <a:solidFill>
                  <a:srgbClr val="000080"/>
                </a:solidFill>
                <a:highlight>
                  <a:srgbClr val="FFFFFF"/>
                </a:highlight>
                <a:latin typeface="Consolas"/>
                <a:ea typeface="Consolas"/>
                <a:cs typeface="Consolas"/>
                <a:sym typeface="Consolas"/>
              </a:rPr>
              <a:t>if </a:t>
            </a:r>
            <a:r>
              <a:rPr lang="en-US" sz="3200">
                <a:solidFill>
                  <a:schemeClr val="dk1"/>
                </a:solidFill>
                <a:highlight>
                  <a:srgbClr val="FFFFFF"/>
                </a:highlight>
                <a:latin typeface="Consolas"/>
                <a:ea typeface="Consolas"/>
                <a:cs typeface="Consolas"/>
                <a:sym typeface="Consolas"/>
              </a:rPr>
              <a:t>step % </a:t>
            </a:r>
            <a:r>
              <a:rPr lang="en-US" sz="3200">
                <a:solidFill>
                  <a:srgbClr val="0000FF"/>
                </a:solidFill>
                <a:highlight>
                  <a:srgbClr val="FFFFFF"/>
                </a:highlight>
                <a:latin typeface="Consolas"/>
                <a:ea typeface="Consolas"/>
                <a:cs typeface="Consolas"/>
                <a:sym typeface="Consolas"/>
              </a:rPr>
              <a:t>200 </a:t>
            </a:r>
            <a:r>
              <a:rPr lang="en-US" sz="3200">
                <a:solidFill>
                  <a:schemeClr val="dk1"/>
                </a:solidFill>
                <a:highlight>
                  <a:srgbClr val="FFFFFF"/>
                </a:highlight>
                <a:latin typeface="Consolas"/>
                <a:ea typeface="Consolas"/>
                <a:cs typeface="Consolas"/>
                <a:sym typeface="Consolas"/>
              </a:rPr>
              <a:t>== </a:t>
            </a:r>
            <a:r>
              <a:rPr lang="en-US" sz="3200">
                <a:solidFill>
                  <a:srgbClr val="0000FF"/>
                </a:solidFill>
                <a:highlight>
                  <a:srgbClr val="FFFFFF"/>
                </a:highlight>
                <a:latin typeface="Consolas"/>
                <a:ea typeface="Consolas"/>
                <a:cs typeface="Consolas"/>
                <a:sym typeface="Consolas"/>
              </a:rPr>
              <a:t>0</a:t>
            </a:r>
            <a:r>
              <a:rPr lang="en-US" sz="3200">
                <a:solidFill>
                  <a:schemeClr val="dk1"/>
                </a:solidFill>
                <a:highlight>
                  <a:srgbClr val="FFFFFF"/>
                </a:highlight>
                <a:latin typeface="Consolas"/>
                <a:ea typeface="Consolas"/>
                <a:cs typeface="Consolas"/>
                <a:sym typeface="Consolas"/>
              </a:rPr>
              <a:t>:</a:t>
            </a:r>
          </a:p>
          <a:p>
            <a:pPr lvl="0" rtl="0">
              <a:spcBef>
                <a:spcPts val="0"/>
              </a:spcBef>
              <a:buNone/>
            </a:pPr>
            <a:r>
              <a:rPr lang="en-US" sz="3200">
                <a:solidFill>
                  <a:schemeClr val="dk1"/>
                </a:solidFill>
                <a:highlight>
                  <a:srgbClr val="FFFFFF"/>
                </a:highlight>
                <a:latin typeface="Consolas"/>
                <a:ea typeface="Consolas"/>
                <a:cs typeface="Consolas"/>
                <a:sym typeface="Consolas"/>
              </a:rPr>
              <a:t>           </a:t>
            </a:r>
            <a:r>
              <a:rPr lang="en-US" sz="3200">
                <a:solidFill>
                  <a:srgbClr val="000080"/>
                </a:solidFill>
                <a:highlight>
                  <a:srgbClr val="FFFFFF"/>
                </a:highlight>
                <a:latin typeface="Consolas"/>
                <a:ea typeface="Consolas"/>
                <a:cs typeface="Consolas"/>
                <a:sym typeface="Consolas"/>
              </a:rPr>
              <a:t>print</a:t>
            </a:r>
            <a:r>
              <a:rPr lang="en-US" sz="3200">
                <a:solidFill>
                  <a:schemeClr val="dk1"/>
                </a:solidFill>
                <a:highlight>
                  <a:srgbClr val="FFFFFF"/>
                </a:highlight>
                <a:latin typeface="Consolas"/>
                <a:ea typeface="Consolas"/>
                <a:cs typeface="Consolas"/>
                <a:sym typeface="Consolas"/>
              </a:rPr>
              <a:t>(step, sess.run(cost, </a:t>
            </a:r>
            <a:r>
              <a:rPr lang="en-US" sz="3200">
                <a:solidFill>
                  <a:srgbClr val="660099"/>
                </a:solidFill>
                <a:highlight>
                  <a:srgbClr val="FFFFFF"/>
                </a:highlight>
                <a:latin typeface="Consolas"/>
                <a:ea typeface="Consolas"/>
                <a:cs typeface="Consolas"/>
                <a:sym typeface="Consolas"/>
              </a:rPr>
              <a:t>feed_dict</a:t>
            </a:r>
            <a:r>
              <a:rPr lang="en-US" sz="3200">
                <a:solidFill>
                  <a:schemeClr val="dk1"/>
                </a:solidFill>
                <a:highlight>
                  <a:srgbClr val="FFFFFF"/>
                </a:highlight>
                <a:latin typeface="Consolas"/>
                <a:ea typeface="Consolas"/>
                <a:cs typeface="Consolas"/>
                <a:sym typeface="Consolas"/>
              </a:rPr>
              <a:t>={X: </a:t>
            </a:r>
            <a:r>
              <a:rPr lang="en-US" sz="3200">
                <a:solidFill>
                  <a:schemeClr val="dk1"/>
                </a:solidFill>
                <a:highlight>
                  <a:srgbClr val="E4E4FF"/>
                </a:highlight>
                <a:latin typeface="Consolas"/>
                <a:ea typeface="Consolas"/>
                <a:cs typeface="Consolas"/>
                <a:sym typeface="Consolas"/>
              </a:rPr>
              <a:t>x_data</a:t>
            </a:r>
            <a:r>
              <a:rPr lang="en-US" sz="3200">
                <a:solidFill>
                  <a:schemeClr val="dk1"/>
                </a:solidFill>
                <a:highlight>
                  <a:srgbClr val="FFFFFF"/>
                </a:highlight>
                <a:latin typeface="Consolas"/>
                <a:ea typeface="Consolas"/>
                <a:cs typeface="Consolas"/>
                <a:sym typeface="Consolas"/>
              </a:rPr>
              <a:t>, Y: y_data}))</a:t>
            </a:r>
          </a:p>
        </p:txBody>
      </p:sp>
      <p:pic>
        <p:nvPicPr>
          <p:cNvPr id="1049" name="Shape 1049"/>
          <p:cNvPicPr preferRelativeResize="0"/>
          <p:nvPr/>
        </p:nvPicPr>
        <p:blipFill>
          <a:blip r:embed="rId3">
            <a:alphaModFix/>
          </a:blip>
          <a:stretch>
            <a:fillRect/>
          </a:stretch>
        </p:blipFill>
        <p:spPr>
          <a:xfrm>
            <a:off x="19026728" y="3438267"/>
            <a:ext cx="4167734" cy="6839401"/>
          </a:xfrm>
          <a:prstGeom prst="rect">
            <a:avLst/>
          </a:prstGeom>
          <a:noFill/>
          <a:ln cap="flat" cmpd="sng" w="9525">
            <a:solidFill>
              <a:srgbClr val="4A86E8"/>
            </a:solidFill>
            <a:prstDash val="solid"/>
            <a:round/>
            <a:headEnd len="med" w="med" type="none"/>
            <a:tailEnd len="med" w="med" type="none"/>
          </a:ln>
        </p:spPr>
      </p:pic>
      <p:sp>
        <p:nvSpPr>
          <p:cNvPr id="1050" name="Shape 1050"/>
          <p:cNvSpPr txBox="1"/>
          <p:nvPr/>
        </p:nvSpPr>
        <p:spPr>
          <a:xfrm>
            <a:off x="8499333" y="13028200"/>
            <a:ext cx="16246500" cy="687300"/>
          </a:xfrm>
          <a:prstGeom prst="rect">
            <a:avLst/>
          </a:prstGeom>
          <a:noFill/>
          <a:ln>
            <a:noFill/>
          </a:ln>
        </p:spPr>
        <p:txBody>
          <a:bodyPr anchorCtr="0" anchor="ctr" bIns="243800" lIns="243800" rIns="243800" wrap="square" tIns="243800">
            <a:noAutofit/>
          </a:bodyPr>
          <a:lstStyle/>
          <a:p>
            <a:pPr lvl="0" rtl="0">
              <a:spcBef>
                <a:spcPts val="0"/>
              </a:spcBef>
              <a:buNone/>
            </a:pPr>
            <a:r>
              <a:rPr lang="en-US" sz="2900" u="sng">
                <a:solidFill>
                  <a:schemeClr val="hlink"/>
                </a:solidFill>
                <a:hlinkClick r:id="rId4"/>
              </a:rPr>
              <a:t>https://github.com/hunkim/DeepLearningZeroToAll/blob/master/lab-06-1-softmax_classifier.py</a:t>
            </a:r>
            <a:r>
              <a:rPr lang="en-US" sz="2900"/>
              <a:t> </a:t>
            </a: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4" name="Shape 1054"/>
        <p:cNvGrpSpPr/>
        <p:nvPr/>
      </p:nvGrpSpPr>
      <p:grpSpPr>
        <a:xfrm>
          <a:off x="0" y="0"/>
          <a:ext cx="0" cy="0"/>
          <a:chOff x="0" y="0"/>
          <a:chExt cx="0" cy="0"/>
        </a:xfrm>
      </p:grpSpPr>
      <p:sp>
        <p:nvSpPr>
          <p:cNvPr id="1055" name="Shape 1055"/>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Test &amp; one-hot encoding</a:t>
            </a:r>
          </a:p>
        </p:txBody>
      </p:sp>
      <p:sp>
        <p:nvSpPr>
          <p:cNvPr id="1056" name="Shape 1056"/>
          <p:cNvSpPr/>
          <p:nvPr/>
        </p:nvSpPr>
        <p:spPr>
          <a:xfrm>
            <a:off x="14116334" y="2897074"/>
            <a:ext cx="2159100" cy="6089700"/>
          </a:xfrm>
          <a:prstGeom prst="rect">
            <a:avLst/>
          </a:prstGeom>
          <a:solidFill>
            <a:srgbClr val="FFFFFF"/>
          </a:solid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057" name="Shape 1057"/>
          <p:cNvSpPr txBox="1"/>
          <p:nvPr/>
        </p:nvSpPr>
        <p:spPr>
          <a:xfrm>
            <a:off x="0" y="3866267"/>
            <a:ext cx="21338400" cy="4493700"/>
          </a:xfrm>
          <a:prstGeom prst="rect">
            <a:avLst/>
          </a:prstGeom>
          <a:noFill/>
          <a:ln>
            <a:noFill/>
          </a:ln>
        </p:spPr>
        <p:txBody>
          <a:bodyPr anchorCtr="0" anchor="ctr" bIns="243800" lIns="243800" rIns="243800" wrap="square" tIns="243800">
            <a:noAutofit/>
          </a:bodyPr>
          <a:lstStyle/>
          <a:p>
            <a:pPr lvl="0" rtl="0">
              <a:spcBef>
                <a:spcPts val="0"/>
              </a:spcBef>
              <a:buNone/>
            </a:pPr>
            <a:r>
              <a:rPr i="1" lang="en-US" sz="4000">
                <a:solidFill>
                  <a:srgbClr val="808080"/>
                </a:solidFill>
                <a:highlight>
                  <a:srgbClr val="FFFFFF"/>
                </a:highlight>
                <a:latin typeface="Consolas"/>
                <a:ea typeface="Consolas"/>
                <a:cs typeface="Consolas"/>
                <a:sym typeface="Consolas"/>
              </a:rPr>
              <a:t># Testing &amp; One-hot encoding</a:t>
            </a:r>
          </a:p>
          <a:p>
            <a:pPr lvl="0" rtl="0">
              <a:spcBef>
                <a:spcPts val="0"/>
              </a:spcBef>
              <a:buNone/>
            </a:pPr>
            <a:r>
              <a:rPr lang="en-US" sz="4000">
                <a:solidFill>
                  <a:schemeClr val="dk1"/>
                </a:solidFill>
                <a:highlight>
                  <a:srgbClr val="FFFFFF"/>
                </a:highlight>
                <a:latin typeface="Consolas"/>
                <a:ea typeface="Consolas"/>
                <a:cs typeface="Consolas"/>
                <a:sym typeface="Consolas"/>
              </a:rPr>
              <a:t>a = sess.run(hypothesis, </a:t>
            </a:r>
            <a:r>
              <a:rPr lang="en-US" sz="4000">
                <a:solidFill>
                  <a:srgbClr val="660099"/>
                </a:solidFill>
                <a:highlight>
                  <a:srgbClr val="FFFFFF"/>
                </a:highlight>
                <a:latin typeface="Consolas"/>
                <a:ea typeface="Consolas"/>
                <a:cs typeface="Consolas"/>
                <a:sym typeface="Consolas"/>
              </a:rPr>
              <a:t>feed_dict</a:t>
            </a:r>
            <a:r>
              <a:rPr lang="en-US" sz="4000">
                <a:solidFill>
                  <a:schemeClr val="dk1"/>
                </a:solidFill>
                <a:highlight>
                  <a:srgbClr val="FFFFFF"/>
                </a:highlight>
                <a:latin typeface="Consolas"/>
                <a:ea typeface="Consolas"/>
                <a:cs typeface="Consolas"/>
                <a:sym typeface="Consolas"/>
              </a:rPr>
              <a:t>={X: [[</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11</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7</a:t>
            </a:r>
            <a:r>
              <a:rPr lang="en-US" sz="4000">
                <a:solidFill>
                  <a:schemeClr val="dk1"/>
                </a:solidFill>
                <a:highlight>
                  <a:srgbClr val="FFFFFF"/>
                </a:highlight>
                <a:latin typeface="Consolas"/>
                <a:ea typeface="Consolas"/>
                <a:cs typeface="Consolas"/>
                <a:sym typeface="Consolas"/>
              </a:rPr>
              <a:t>, </a:t>
            </a:r>
            <a:r>
              <a:rPr lang="en-US" sz="4000">
                <a:solidFill>
                  <a:srgbClr val="0000FF"/>
                </a:solidFill>
                <a:highlight>
                  <a:srgbClr val="FFFFFF"/>
                </a:highlight>
                <a:latin typeface="Consolas"/>
                <a:ea typeface="Consolas"/>
                <a:cs typeface="Consolas"/>
                <a:sym typeface="Consolas"/>
              </a:rPr>
              <a:t>9</a:t>
            </a:r>
            <a:r>
              <a:rPr lang="en-US" sz="4000">
                <a:solidFill>
                  <a:schemeClr val="dk1"/>
                </a:solidFill>
                <a:highlight>
                  <a:srgbClr val="FFFFFF"/>
                </a:highlight>
                <a:latin typeface="Consolas"/>
                <a:ea typeface="Consolas"/>
                <a:cs typeface="Consolas"/>
                <a:sym typeface="Consolas"/>
              </a:rPr>
              <a:t>]]})</a:t>
            </a:r>
          </a:p>
          <a:p>
            <a:pPr lvl="0" rtl="0">
              <a:spcBef>
                <a:spcPts val="0"/>
              </a:spcBef>
              <a:buNone/>
            </a:pPr>
            <a:r>
              <a:rPr lang="en-US" sz="4000">
                <a:solidFill>
                  <a:srgbClr val="000080"/>
                </a:solidFill>
                <a:highlight>
                  <a:srgbClr val="FFFFFF"/>
                </a:highlight>
                <a:latin typeface="Consolas"/>
                <a:ea typeface="Consolas"/>
                <a:cs typeface="Consolas"/>
                <a:sym typeface="Consolas"/>
              </a:rPr>
              <a:t>print</a:t>
            </a:r>
            <a:r>
              <a:rPr lang="en-US" sz="4000">
                <a:solidFill>
                  <a:schemeClr val="dk1"/>
                </a:solidFill>
                <a:highlight>
                  <a:srgbClr val="FFFFFF"/>
                </a:highlight>
                <a:latin typeface="Consolas"/>
                <a:ea typeface="Consolas"/>
                <a:cs typeface="Consolas"/>
                <a:sym typeface="Consolas"/>
              </a:rPr>
              <a:t>(a, sess.run(tf.arg_max(a, </a:t>
            </a:r>
            <a:r>
              <a:rPr lang="en-US" sz="4000">
                <a:solidFill>
                  <a:srgbClr val="0000FF"/>
                </a:solidFill>
                <a:highlight>
                  <a:srgbClr val="FFFFFF"/>
                </a:highlight>
                <a:latin typeface="Consolas"/>
                <a:ea typeface="Consolas"/>
                <a:cs typeface="Consolas"/>
                <a:sym typeface="Consolas"/>
              </a:rPr>
              <a:t>1</a:t>
            </a:r>
            <a:r>
              <a:rPr lang="en-US" sz="4000">
                <a:solidFill>
                  <a:schemeClr val="dk1"/>
                </a:solidFill>
                <a:highlight>
                  <a:srgbClr val="FFFFFF"/>
                </a:highlight>
                <a:latin typeface="Consolas"/>
                <a:ea typeface="Consolas"/>
                <a:cs typeface="Consolas"/>
                <a:sym typeface="Consolas"/>
              </a:rPr>
              <a:t>)))</a:t>
            </a:r>
          </a:p>
          <a:p>
            <a:pPr lvl="0" rtl="0">
              <a:spcBef>
                <a:spcPts val="0"/>
              </a:spcBef>
              <a:buNone/>
            </a:pPr>
            <a:r>
              <a:t/>
            </a:r>
            <a:endParaRPr sz="4000">
              <a:solidFill>
                <a:schemeClr val="dk1"/>
              </a:solidFill>
              <a:highlight>
                <a:srgbClr val="FFFFFF"/>
              </a:highlight>
              <a:latin typeface="Consolas"/>
              <a:ea typeface="Consolas"/>
              <a:cs typeface="Consolas"/>
              <a:sym typeface="Consolas"/>
            </a:endParaRPr>
          </a:p>
          <a:p>
            <a:pPr lvl="0" rtl="0">
              <a:spcBef>
                <a:spcPts val="0"/>
              </a:spcBef>
              <a:buNone/>
            </a:pPr>
            <a:r>
              <a:t/>
            </a:r>
            <a:endParaRPr sz="4000">
              <a:solidFill>
                <a:schemeClr val="dk1"/>
              </a:solidFill>
              <a:highlight>
                <a:srgbClr val="FFFFFF"/>
              </a:highlight>
              <a:latin typeface="Consolas"/>
              <a:ea typeface="Consolas"/>
              <a:cs typeface="Consolas"/>
              <a:sym typeface="Consolas"/>
            </a:endParaRPr>
          </a:p>
        </p:txBody>
      </p:sp>
      <p:pic>
        <p:nvPicPr>
          <p:cNvPr id="1058" name="Shape 1058"/>
          <p:cNvPicPr preferRelativeResize="0"/>
          <p:nvPr/>
        </p:nvPicPr>
        <p:blipFill>
          <a:blip r:embed="rId3">
            <a:alphaModFix/>
          </a:blip>
          <a:stretch>
            <a:fillRect/>
          </a:stretch>
        </p:blipFill>
        <p:spPr>
          <a:xfrm>
            <a:off x="15014467" y="4190600"/>
            <a:ext cx="7792733" cy="5641199"/>
          </a:xfrm>
          <a:prstGeom prst="rect">
            <a:avLst/>
          </a:prstGeom>
          <a:noFill/>
          <a:ln>
            <a:noFill/>
          </a:ln>
        </p:spPr>
      </p:pic>
      <p:sp>
        <p:nvSpPr>
          <p:cNvPr id="1059" name="Shape 1059"/>
          <p:cNvSpPr txBox="1"/>
          <p:nvPr/>
        </p:nvSpPr>
        <p:spPr>
          <a:xfrm>
            <a:off x="203200" y="3100267"/>
            <a:ext cx="14132100" cy="9687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None/>
            </a:pPr>
            <a:r>
              <a:rPr lang="en-US" sz="4000">
                <a:solidFill>
                  <a:schemeClr val="dk1"/>
                </a:solidFill>
                <a:highlight>
                  <a:srgbClr val="FFE4FF"/>
                </a:highlight>
                <a:latin typeface="Consolas"/>
                <a:ea typeface="Consolas"/>
                <a:cs typeface="Consolas"/>
                <a:sym typeface="Consolas"/>
              </a:rPr>
              <a:t>hypothesis</a:t>
            </a:r>
            <a:r>
              <a:rPr lang="en-US" sz="4000">
                <a:solidFill>
                  <a:schemeClr val="dk1"/>
                </a:solidFill>
                <a:highlight>
                  <a:srgbClr val="FFFFFF"/>
                </a:highlight>
                <a:latin typeface="Consolas"/>
                <a:ea typeface="Consolas"/>
                <a:cs typeface="Consolas"/>
                <a:sym typeface="Consolas"/>
              </a:rPr>
              <a:t> = tf.nn.softmax(tf.matmul(X,W)+b)</a:t>
            </a:r>
          </a:p>
        </p:txBody>
      </p:sp>
      <p:sp>
        <p:nvSpPr>
          <p:cNvPr id="1060" name="Shape 1060"/>
          <p:cNvSpPr txBox="1"/>
          <p:nvPr/>
        </p:nvSpPr>
        <p:spPr>
          <a:xfrm>
            <a:off x="8499333" y="13028200"/>
            <a:ext cx="16246500" cy="687300"/>
          </a:xfrm>
          <a:prstGeom prst="rect">
            <a:avLst/>
          </a:prstGeom>
          <a:noFill/>
          <a:ln>
            <a:noFill/>
          </a:ln>
        </p:spPr>
        <p:txBody>
          <a:bodyPr anchorCtr="0" anchor="ctr" bIns="243800" lIns="243800" rIns="243800" wrap="square" tIns="243800">
            <a:noAutofit/>
          </a:bodyPr>
          <a:lstStyle/>
          <a:p>
            <a:pPr lvl="0" rtl="0">
              <a:spcBef>
                <a:spcPts val="0"/>
              </a:spcBef>
              <a:buNone/>
            </a:pPr>
            <a:r>
              <a:rPr lang="en-US" sz="2900" u="sng">
                <a:solidFill>
                  <a:schemeClr val="hlink"/>
                </a:solidFill>
                <a:hlinkClick r:id="rId4"/>
              </a:rPr>
              <a:t>https://github.com/hunkim/DeepLearningZeroToAll/blob/master/lab-06-1-softmax_classifier.py</a:t>
            </a:r>
            <a:r>
              <a:rPr lang="en-US" sz="2900"/>
              <a:t> </a:t>
            </a:r>
          </a:p>
        </p:txBody>
      </p:sp>
      <p:sp>
        <p:nvSpPr>
          <p:cNvPr id="1061" name="Shape 1061"/>
          <p:cNvSpPr txBox="1"/>
          <p:nvPr/>
        </p:nvSpPr>
        <p:spPr>
          <a:xfrm>
            <a:off x="203200" y="6985467"/>
            <a:ext cx="14441700" cy="1374300"/>
          </a:xfrm>
          <a:prstGeom prst="rect">
            <a:avLst/>
          </a:prstGeom>
          <a:noFill/>
          <a:ln>
            <a:noFill/>
          </a:ln>
        </p:spPr>
        <p:txBody>
          <a:bodyPr anchorCtr="0" anchor="ctr" bIns="243800" lIns="243800" rIns="243800" wrap="square" tIns="243800">
            <a:noAutofit/>
          </a:bodyPr>
          <a:lstStyle/>
          <a:p>
            <a:pPr lvl="0" rtl="0">
              <a:spcBef>
                <a:spcPts val="0"/>
              </a:spcBef>
              <a:buNone/>
            </a:pPr>
            <a:r>
              <a:rPr b="1" lang="en-US" sz="4000">
                <a:solidFill>
                  <a:srgbClr val="008080"/>
                </a:solidFill>
              </a:rPr>
              <a:t>[[  1.38904958e-03   9.98601854e-01   9.06129117e-06]] </a:t>
            </a:r>
            <a:r>
              <a:rPr b="1" lang="en-US" sz="4000">
                <a:solidFill>
                  <a:srgbClr val="7F6000"/>
                </a:solidFill>
              </a:rPr>
              <a:t>[1]</a:t>
            </a: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5" name="Shape 1065"/>
        <p:cNvGrpSpPr/>
        <p:nvPr/>
      </p:nvGrpSpPr>
      <p:grpSpPr>
        <a:xfrm>
          <a:off x="0" y="0"/>
          <a:ext cx="0" cy="0"/>
          <a:chOff x="0" y="0"/>
          <a:chExt cx="0" cy="0"/>
        </a:xfrm>
      </p:grpSpPr>
      <p:sp>
        <p:nvSpPr>
          <p:cNvPr id="1066" name="Shape 1066"/>
          <p:cNvSpPr txBox="1"/>
          <p:nvPr>
            <p:ph type="title"/>
          </p:nvPr>
        </p:nvSpPr>
        <p:spPr>
          <a:xfrm>
            <a:off x="-21835" y="357187"/>
            <a:ext cx="24428100" cy="3428700"/>
          </a:xfrm>
          <a:prstGeom prst="rect">
            <a:avLst/>
          </a:prstGeom>
          <a:no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000000"/>
              </a:buClr>
              <a:buSzPct val="25000"/>
              <a:buFont typeface="Gill Sans"/>
              <a:buNone/>
            </a:pPr>
            <a:r>
              <a:rPr b="0" i="0" lang="en-US" sz="9100" u="none" cap="none" strike="noStrike">
                <a:solidFill>
                  <a:srgbClr val="000000"/>
                </a:solidFill>
                <a:latin typeface="Gill Sans"/>
                <a:ea typeface="Gill Sans"/>
                <a:cs typeface="Gill Sans"/>
                <a:sym typeface="Gill Sans"/>
              </a:rPr>
              <a:t>Test &amp; one-hot encoding</a:t>
            </a:r>
          </a:p>
        </p:txBody>
      </p:sp>
      <p:sp>
        <p:nvSpPr>
          <p:cNvPr id="1067" name="Shape 1067"/>
          <p:cNvSpPr/>
          <p:nvPr/>
        </p:nvSpPr>
        <p:spPr>
          <a:xfrm>
            <a:off x="14116334" y="2897074"/>
            <a:ext cx="2159100" cy="6089700"/>
          </a:xfrm>
          <a:prstGeom prst="rect">
            <a:avLst/>
          </a:prstGeom>
          <a:solidFill>
            <a:srgbClr val="FFFFFF"/>
          </a:solidFill>
          <a:ln>
            <a:noFill/>
          </a:ln>
        </p:spPr>
        <p:txBody>
          <a:bodyPr anchorCtr="0" anchor="ctr" bIns="71400" lIns="71400" rIns="71400" wrap="square" tIns="714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068" name="Shape 1068"/>
          <p:cNvSpPr txBox="1"/>
          <p:nvPr/>
        </p:nvSpPr>
        <p:spPr>
          <a:xfrm>
            <a:off x="965600" y="3866267"/>
            <a:ext cx="22748100" cy="3428700"/>
          </a:xfrm>
          <a:prstGeom prst="rect">
            <a:avLst/>
          </a:prstGeom>
          <a:noFill/>
          <a:ln>
            <a:noFill/>
          </a:ln>
        </p:spPr>
        <p:txBody>
          <a:bodyPr anchorCtr="0" anchor="ctr" bIns="243800" lIns="243800" rIns="243800" wrap="square" tIns="243800">
            <a:noAutofit/>
          </a:bodyPr>
          <a:lstStyle/>
          <a:p>
            <a:pPr lvl="0" rtl="0">
              <a:spcBef>
                <a:spcPts val="0"/>
              </a:spcBef>
              <a:buNone/>
            </a:pPr>
            <a:r>
              <a:t/>
            </a:r>
            <a:endParaRPr sz="3700">
              <a:solidFill>
                <a:schemeClr val="dk1"/>
              </a:solidFill>
              <a:highlight>
                <a:srgbClr val="FFFFFF"/>
              </a:highlight>
              <a:latin typeface="Consolas"/>
              <a:ea typeface="Consolas"/>
              <a:cs typeface="Consolas"/>
              <a:sym typeface="Consolas"/>
            </a:endParaRPr>
          </a:p>
          <a:p>
            <a:pPr lvl="0" rtl="0">
              <a:spcBef>
                <a:spcPts val="0"/>
              </a:spcBef>
              <a:buNone/>
            </a:pPr>
            <a:r>
              <a:t/>
            </a:r>
            <a:endParaRPr sz="3700">
              <a:solidFill>
                <a:schemeClr val="dk1"/>
              </a:solidFill>
              <a:highlight>
                <a:srgbClr val="FFFFFF"/>
              </a:highlight>
              <a:latin typeface="Consolas"/>
              <a:ea typeface="Consolas"/>
              <a:cs typeface="Consolas"/>
              <a:sym typeface="Consolas"/>
            </a:endParaRPr>
          </a:p>
          <a:p>
            <a:pPr lvl="0" rtl="0">
              <a:spcBef>
                <a:spcPts val="0"/>
              </a:spcBef>
              <a:buNone/>
            </a:pPr>
            <a:r>
              <a:rPr lang="en-US" sz="3700">
                <a:solidFill>
                  <a:schemeClr val="dk1"/>
                </a:solidFill>
                <a:highlight>
                  <a:srgbClr val="FFFFFF"/>
                </a:highlight>
                <a:latin typeface="Consolas"/>
                <a:ea typeface="Consolas"/>
                <a:cs typeface="Consolas"/>
                <a:sym typeface="Consolas"/>
              </a:rPr>
              <a:t>all = sess.run(hypothesis, </a:t>
            </a:r>
            <a:r>
              <a:rPr lang="en-US" sz="3700">
                <a:solidFill>
                  <a:srgbClr val="660099"/>
                </a:solidFill>
                <a:highlight>
                  <a:srgbClr val="FFFFFF"/>
                </a:highlight>
                <a:latin typeface="Consolas"/>
                <a:ea typeface="Consolas"/>
                <a:cs typeface="Consolas"/>
                <a:sym typeface="Consolas"/>
              </a:rPr>
              <a:t>feed_dict</a:t>
            </a:r>
            <a:r>
              <a:rPr lang="en-US" sz="3700">
                <a:solidFill>
                  <a:schemeClr val="dk1"/>
                </a:solidFill>
                <a:highlight>
                  <a:srgbClr val="FFFFFF"/>
                </a:highlight>
                <a:latin typeface="Consolas"/>
                <a:ea typeface="Consolas"/>
                <a:cs typeface="Consolas"/>
                <a:sym typeface="Consolas"/>
              </a:rPr>
              <a:t>={X: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11</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7</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9</a:t>
            </a:r>
            <a:r>
              <a:rPr lang="en-US" sz="3700">
                <a:solidFill>
                  <a:schemeClr val="dk1"/>
                </a:solidFill>
                <a:highlight>
                  <a:srgbClr val="FFFFFF"/>
                </a:highlight>
                <a:latin typeface="Consolas"/>
                <a:ea typeface="Consolas"/>
                <a:cs typeface="Consolas"/>
                <a:sym typeface="Consolas"/>
              </a:rPr>
              <a:t>], </a:t>
            </a:r>
          </a:p>
          <a:p>
            <a:pPr lvl="0" rtl="0">
              <a:spcBef>
                <a:spcPts val="0"/>
              </a:spcBef>
              <a:buNone/>
            </a:pP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3</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4</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3</a:t>
            </a:r>
            <a:r>
              <a:rPr lang="en-US" sz="3700">
                <a:solidFill>
                  <a:schemeClr val="dk1"/>
                </a:solidFill>
                <a:highlight>
                  <a:srgbClr val="FFFFFF"/>
                </a:highlight>
                <a:latin typeface="Consolas"/>
                <a:ea typeface="Consolas"/>
                <a:cs typeface="Consolas"/>
                <a:sym typeface="Consolas"/>
              </a:rPr>
              <a:t>], </a:t>
            </a:r>
          </a:p>
          <a:p>
            <a:pPr lvl="0" rtl="0">
              <a:spcBef>
                <a:spcPts val="0"/>
              </a:spcBef>
              <a:buNone/>
            </a:pP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0</a:t>
            </a:r>
            <a:r>
              <a:rPr lang="en-US" sz="3700">
                <a:solidFill>
                  <a:schemeClr val="dk1"/>
                </a:solidFill>
                <a:highlight>
                  <a:srgbClr val="FFFFFF"/>
                </a:highlight>
                <a:latin typeface="Consolas"/>
                <a:ea typeface="Consolas"/>
                <a:cs typeface="Consolas"/>
                <a:sym typeface="Consolas"/>
              </a:rPr>
              <a:t>,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a:t>
            </a:r>
          </a:p>
          <a:p>
            <a:pPr lvl="0" rtl="0">
              <a:spcBef>
                <a:spcPts val="0"/>
              </a:spcBef>
              <a:buNone/>
            </a:pPr>
            <a:r>
              <a:rPr lang="en-US" sz="3700">
                <a:solidFill>
                  <a:srgbClr val="000080"/>
                </a:solidFill>
                <a:highlight>
                  <a:srgbClr val="FFFFFF"/>
                </a:highlight>
                <a:latin typeface="Consolas"/>
                <a:ea typeface="Consolas"/>
                <a:cs typeface="Consolas"/>
                <a:sym typeface="Consolas"/>
              </a:rPr>
              <a:t>print</a:t>
            </a:r>
            <a:r>
              <a:rPr lang="en-US" sz="3700">
                <a:solidFill>
                  <a:schemeClr val="dk1"/>
                </a:solidFill>
                <a:highlight>
                  <a:srgbClr val="FFFFFF"/>
                </a:highlight>
                <a:latin typeface="Consolas"/>
                <a:ea typeface="Consolas"/>
                <a:cs typeface="Consolas"/>
                <a:sym typeface="Consolas"/>
              </a:rPr>
              <a:t>(all, sess.run(tf.arg_max(all, </a:t>
            </a:r>
            <a:r>
              <a:rPr lang="en-US" sz="3700">
                <a:solidFill>
                  <a:srgbClr val="0000FF"/>
                </a:solidFill>
                <a:highlight>
                  <a:srgbClr val="FFFFFF"/>
                </a:highlight>
                <a:latin typeface="Consolas"/>
                <a:ea typeface="Consolas"/>
                <a:cs typeface="Consolas"/>
                <a:sym typeface="Consolas"/>
              </a:rPr>
              <a:t>1</a:t>
            </a:r>
            <a:r>
              <a:rPr lang="en-US" sz="3700">
                <a:solidFill>
                  <a:schemeClr val="dk1"/>
                </a:solidFill>
                <a:highlight>
                  <a:srgbClr val="FFFFFF"/>
                </a:highlight>
                <a:latin typeface="Consolas"/>
                <a:ea typeface="Consolas"/>
                <a:cs typeface="Consolas"/>
                <a:sym typeface="Consolas"/>
              </a:rPr>
              <a:t>)))</a:t>
            </a:r>
          </a:p>
        </p:txBody>
      </p:sp>
      <p:sp>
        <p:nvSpPr>
          <p:cNvPr id="1069" name="Shape 1069"/>
          <p:cNvSpPr txBox="1"/>
          <p:nvPr/>
        </p:nvSpPr>
        <p:spPr>
          <a:xfrm>
            <a:off x="965600" y="8050267"/>
            <a:ext cx="21781500" cy="44457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None/>
            </a:pPr>
            <a:r>
              <a:rPr b="1" lang="en-US" sz="3700">
                <a:solidFill>
                  <a:srgbClr val="008080"/>
                </a:solidFill>
                <a:highlight>
                  <a:srgbClr val="FFFFFF"/>
                </a:highlight>
              </a:rPr>
              <a:t>[[  1.38904958e-03   9.98601854e-01   9.06129117e-06]</a:t>
            </a:r>
          </a:p>
          <a:p>
            <a:pPr lvl="0" rtl="0">
              <a:spcBef>
                <a:spcPts val="0"/>
              </a:spcBef>
              <a:buNone/>
            </a:pPr>
            <a:r>
              <a:rPr b="1" lang="en-US" sz="3700">
                <a:solidFill>
                  <a:srgbClr val="008080"/>
                </a:solidFill>
                <a:highlight>
                  <a:srgbClr val="FFFFFF"/>
                </a:highlight>
              </a:rPr>
              <a:t>[  9.31192040e-01   6.29020557e-02   5.90589503e-03]</a:t>
            </a:r>
          </a:p>
          <a:p>
            <a:pPr lvl="0" rtl="0">
              <a:spcBef>
                <a:spcPts val="0"/>
              </a:spcBef>
              <a:buNone/>
            </a:pPr>
            <a:r>
              <a:rPr b="1" lang="en-US" sz="3700">
                <a:solidFill>
                  <a:srgbClr val="008080"/>
                </a:solidFill>
                <a:highlight>
                  <a:srgbClr val="FFFFFF"/>
                </a:highlight>
              </a:rPr>
              <a:t>[  1.27327668e-08   3.34112905e-04   9.99665856e-01]] </a:t>
            </a:r>
          </a:p>
          <a:p>
            <a:pPr lvl="0" rtl="0">
              <a:spcBef>
                <a:spcPts val="0"/>
              </a:spcBef>
              <a:buNone/>
            </a:pPr>
            <a:r>
              <a:t/>
            </a:r>
            <a:endParaRPr b="1" sz="3700">
              <a:solidFill>
                <a:srgbClr val="008080"/>
              </a:solidFill>
              <a:highlight>
                <a:srgbClr val="FFFFFF"/>
              </a:highlight>
            </a:endParaRPr>
          </a:p>
          <a:p>
            <a:pPr lvl="0" rtl="0">
              <a:spcBef>
                <a:spcPts val="0"/>
              </a:spcBef>
              <a:buNone/>
            </a:pPr>
            <a:r>
              <a:rPr b="1" lang="en-US" sz="6400">
                <a:solidFill>
                  <a:srgbClr val="7F6000"/>
                </a:solidFill>
                <a:highlight>
                  <a:srgbClr val="FFFFFF"/>
                </a:highlight>
              </a:rPr>
              <a:t>[1 0 2]</a:t>
            </a:r>
          </a:p>
        </p:txBody>
      </p:sp>
      <p:sp>
        <p:nvSpPr>
          <p:cNvPr id="1070" name="Shape 1070"/>
          <p:cNvSpPr txBox="1"/>
          <p:nvPr/>
        </p:nvSpPr>
        <p:spPr>
          <a:xfrm>
            <a:off x="965600" y="3100267"/>
            <a:ext cx="15072900" cy="968700"/>
          </a:xfrm>
          <a:prstGeom prst="rect">
            <a:avLst/>
          </a:prstGeom>
          <a:noFill/>
          <a:ln cap="flat" cmpd="sng" w="9525">
            <a:solidFill>
              <a:srgbClr val="4A86E8"/>
            </a:solidFill>
            <a:prstDash val="solid"/>
            <a:round/>
            <a:headEnd len="med" w="med" type="none"/>
            <a:tailEnd len="med" w="med" type="none"/>
          </a:ln>
        </p:spPr>
        <p:txBody>
          <a:bodyPr anchorCtr="0" anchor="ctr" bIns="243800" lIns="243800" rIns="243800" wrap="square" tIns="243800">
            <a:noAutofit/>
          </a:bodyPr>
          <a:lstStyle/>
          <a:p>
            <a:pPr lvl="0" rtl="0">
              <a:spcBef>
                <a:spcPts val="0"/>
              </a:spcBef>
              <a:buNone/>
            </a:pPr>
            <a:r>
              <a:rPr lang="en-US" sz="4000">
                <a:solidFill>
                  <a:schemeClr val="dk1"/>
                </a:solidFill>
                <a:highlight>
                  <a:srgbClr val="FFE4FF"/>
                </a:highlight>
                <a:latin typeface="Consolas"/>
                <a:ea typeface="Consolas"/>
                <a:cs typeface="Consolas"/>
                <a:sym typeface="Consolas"/>
              </a:rPr>
              <a:t>hypothesis</a:t>
            </a:r>
            <a:r>
              <a:rPr lang="en-US" sz="4000">
                <a:solidFill>
                  <a:schemeClr val="dk1"/>
                </a:solidFill>
                <a:highlight>
                  <a:srgbClr val="FFFFFF"/>
                </a:highlight>
                <a:latin typeface="Consolas"/>
                <a:ea typeface="Consolas"/>
                <a:cs typeface="Consolas"/>
                <a:sym typeface="Consolas"/>
              </a:rPr>
              <a:t> = tf.nn.softmax(tf.matmul(X,W)+b)</a:t>
            </a:r>
          </a:p>
        </p:txBody>
      </p:sp>
      <p:sp>
        <p:nvSpPr>
          <p:cNvPr id="1071" name="Shape 1071"/>
          <p:cNvSpPr txBox="1"/>
          <p:nvPr/>
        </p:nvSpPr>
        <p:spPr>
          <a:xfrm>
            <a:off x="8499333" y="13028200"/>
            <a:ext cx="16246500" cy="687300"/>
          </a:xfrm>
          <a:prstGeom prst="rect">
            <a:avLst/>
          </a:prstGeom>
          <a:noFill/>
          <a:ln>
            <a:noFill/>
          </a:ln>
        </p:spPr>
        <p:txBody>
          <a:bodyPr anchorCtr="0" anchor="ctr" bIns="243800" lIns="243800" rIns="243800" wrap="square" tIns="243800">
            <a:noAutofit/>
          </a:bodyPr>
          <a:lstStyle/>
          <a:p>
            <a:pPr lvl="0" rtl="0">
              <a:spcBef>
                <a:spcPts val="0"/>
              </a:spcBef>
              <a:buNone/>
            </a:pPr>
            <a:r>
              <a:rPr lang="en-US" sz="2900" u="sng">
                <a:solidFill>
                  <a:schemeClr val="hlink"/>
                </a:solidFill>
                <a:hlinkClick r:id="rId3"/>
              </a:rPr>
              <a:t>https://github.com/hunkim/DeepLearningZeroToAll/blob/master/lab-06-1-softmax_classifier.py</a:t>
            </a:r>
            <a:r>
              <a:rPr lang="en-US" sz="2900"/>
              <a:t> </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